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4"/>
  </p:sldMasterIdLst>
  <p:sldIdLst>
    <p:sldId id="262" r:id="rId5"/>
    <p:sldId id="256" r:id="rId6"/>
    <p:sldId id="257" r:id="rId7"/>
    <p:sldId id="260" r:id="rId8"/>
    <p:sldId id="261" r:id="rId9"/>
    <p:sldId id="258" r:id="rId10"/>
    <p:sldId id="259"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1"/>
    <p:restoredTop sz="94643"/>
  </p:normalViewPr>
  <p:slideViewPr>
    <p:cSldViewPr snapToGrid="0">
      <p:cViewPr varScale="1">
        <p:scale>
          <a:sx n="115" d="100"/>
          <a:sy n="115" d="100"/>
        </p:scale>
        <p:origin x="57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10/28/24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181141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10/28/24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494896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10/28/24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13416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10/28/24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159375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10/28/24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823307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10/28/24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419438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10/28/24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522085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10/28/24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56434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10/28/24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80231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10/28/24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141722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10/28/24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634729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764DE79-268F-4C1A-8933-263129D2AF90}" type="datetimeFigureOut">
              <a:rPr lang="en-US" dirty="0"/>
              <a:t>10/28/24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950700662"/>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B1F6E9B-496F-BE48-3F96-972BF16F3442}"/>
              </a:ext>
            </a:extLst>
          </p:cNvPr>
          <p:cNvSpPr/>
          <p:nvPr/>
        </p:nvSpPr>
        <p:spPr>
          <a:xfrm>
            <a:off x="692085" y="670941"/>
            <a:ext cx="10804756" cy="5515714"/>
          </a:xfrm>
          <a:prstGeom prst="rect">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1FF369C7-0250-A8E6-B145-277D5D55990E}"/>
              </a:ext>
            </a:extLst>
          </p:cNvPr>
          <p:cNvSpPr>
            <a:spLocks noGrp="1"/>
          </p:cNvSpPr>
          <p:nvPr>
            <p:ph type="ctrTitle"/>
          </p:nvPr>
        </p:nvSpPr>
        <p:spPr>
          <a:xfrm>
            <a:off x="1524000" y="2231964"/>
            <a:ext cx="9144000" cy="2387600"/>
          </a:xfrm>
        </p:spPr>
        <p:txBody>
          <a:bodyPr>
            <a:normAutofit fontScale="90000"/>
          </a:bodyPr>
          <a:lstStyle/>
          <a:p>
            <a:r>
              <a:rPr lang="en-GB" b="0" i="0">
                <a:effectLst/>
                <a:latin typeface="Lato"/>
                <a:ea typeface="Lato"/>
                <a:cs typeface="Lato"/>
              </a:rPr>
              <a:t> </a:t>
            </a:r>
            <a:r>
              <a:rPr lang="en-GB" sz="8800" b="0" i="0">
                <a:solidFill>
                  <a:schemeClr val="accent1">
                    <a:lumMod val="49000"/>
                  </a:schemeClr>
                </a:solidFill>
                <a:effectLst/>
                <a:latin typeface="Modern No. 20"/>
                <a:ea typeface="Lato"/>
                <a:cs typeface="Lato"/>
              </a:rPr>
              <a:t>Medicinal Plants: Exploitation</a:t>
            </a:r>
            <a:endParaRPr lang="en-GB" sz="8800">
              <a:solidFill>
                <a:schemeClr val="accent1">
                  <a:lumMod val="49000"/>
                </a:schemeClr>
              </a:solidFill>
              <a:latin typeface="Modern No. 20"/>
              <a:ea typeface="Lato"/>
              <a:cs typeface="Lato"/>
            </a:endParaRPr>
          </a:p>
        </p:txBody>
      </p:sp>
      <p:sp>
        <p:nvSpPr>
          <p:cNvPr id="3" name="TextBox 2">
            <a:extLst>
              <a:ext uri="{FF2B5EF4-FFF2-40B4-BE49-F238E27FC236}">
                <a16:creationId xmlns:a16="http://schemas.microsoft.com/office/drawing/2014/main" id="{EBA5D30D-414F-C904-DB54-58DA0852F589}"/>
              </a:ext>
            </a:extLst>
          </p:cNvPr>
          <p:cNvSpPr txBox="1"/>
          <p:nvPr/>
        </p:nvSpPr>
        <p:spPr>
          <a:xfrm>
            <a:off x="694561" y="6190151"/>
            <a:ext cx="423783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1">
                    <a:lumMod val="49000"/>
                  </a:schemeClr>
                </a:solidFill>
                <a:latin typeface="Modern No. 20"/>
              </a:rPr>
              <a:t>Edward Hart, Summi Yau, Jayne Schaurer</a:t>
            </a:r>
          </a:p>
        </p:txBody>
      </p:sp>
    </p:spTree>
    <p:extLst>
      <p:ext uri="{BB962C8B-B14F-4D97-AF65-F5344CB8AC3E}">
        <p14:creationId xmlns:p14="http://schemas.microsoft.com/office/powerpoint/2010/main" val="2898927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A4D6D7C-9A4F-727D-D2A1-967797449627}"/>
              </a:ext>
            </a:extLst>
          </p:cNvPr>
          <p:cNvSpPr>
            <a:spLocks noGrp="1"/>
          </p:cNvSpPr>
          <p:nvPr>
            <p:ph type="title"/>
          </p:nvPr>
        </p:nvSpPr>
        <p:spPr>
          <a:xfrm>
            <a:off x="838200" y="0"/>
            <a:ext cx="10515600" cy="1325563"/>
          </a:xfrm>
        </p:spPr>
        <p:txBody>
          <a:bodyPr>
            <a:normAutofit/>
          </a:bodyPr>
          <a:lstStyle/>
          <a:p>
            <a:pPr rtl="0">
              <a:spcBef>
                <a:spcPts val="0"/>
              </a:spcBef>
              <a:spcAft>
                <a:spcPts val="0"/>
              </a:spcAft>
            </a:pPr>
            <a:r>
              <a:rPr lang="en-GB" sz="3200" b="0" i="0" u="none" strike="noStrike" dirty="0">
                <a:solidFill>
                  <a:srgbClr val="000000"/>
                </a:solidFill>
                <a:effectLst/>
                <a:latin typeface="Arial" panose="020B0604020202020204" pitchFamily="34" charset="0"/>
              </a:rPr>
              <a:t>Pratik </a:t>
            </a:r>
            <a:r>
              <a:rPr lang="en-GB" sz="3200" b="0" i="0" u="none" strike="noStrike" dirty="0" err="1">
                <a:solidFill>
                  <a:srgbClr val="000000"/>
                </a:solidFill>
                <a:effectLst/>
                <a:latin typeface="Arial" panose="020B0604020202020204" pitchFamily="34" charset="0"/>
              </a:rPr>
              <a:t>Chakrabarti</a:t>
            </a:r>
            <a:r>
              <a:rPr lang="en-GB" sz="3200" b="0" i="0" u="none" strike="noStrike" dirty="0">
                <a:solidFill>
                  <a:srgbClr val="000000"/>
                </a:solidFill>
                <a:effectLst/>
                <a:latin typeface="Arial" panose="020B0604020202020204" pitchFamily="34" charset="0"/>
              </a:rPr>
              <a:t> Medicine and Empire 1600-1960</a:t>
            </a:r>
            <a:endParaRPr lang="en-GB" sz="3200" dirty="0"/>
          </a:p>
        </p:txBody>
      </p:sp>
      <p:sp>
        <p:nvSpPr>
          <p:cNvPr id="7" name="Content Placeholder 6">
            <a:extLst>
              <a:ext uri="{FF2B5EF4-FFF2-40B4-BE49-F238E27FC236}">
                <a16:creationId xmlns:a16="http://schemas.microsoft.com/office/drawing/2014/main" id="{CDC6E5B7-B5F7-26E2-D8F5-2FCA44C5E9AD}"/>
              </a:ext>
            </a:extLst>
          </p:cNvPr>
          <p:cNvSpPr>
            <a:spLocks noGrp="1"/>
          </p:cNvSpPr>
          <p:nvPr>
            <p:ph idx="1"/>
          </p:nvPr>
        </p:nvSpPr>
        <p:spPr>
          <a:xfrm>
            <a:off x="192216" y="1051231"/>
            <a:ext cx="11807568" cy="5236077"/>
          </a:xfrm>
        </p:spPr>
        <p:txBody>
          <a:bodyPr>
            <a:normAutofit/>
          </a:bodyPr>
          <a:lstStyle/>
          <a:p>
            <a:r>
              <a:rPr lang="en-GB" sz="2000" dirty="0"/>
              <a:t>European explorers took place in “colonial </a:t>
            </a:r>
            <a:r>
              <a:rPr lang="en-GB" sz="2000" dirty="0" err="1"/>
              <a:t>bioprospection</a:t>
            </a:r>
            <a:r>
              <a:rPr lang="en-GB" sz="2000" dirty="0"/>
              <a:t>” which is the practice of identifying and collecting valuable plants from the colonies. This increased the availability of ‘medicaments’ in Europe</a:t>
            </a:r>
          </a:p>
          <a:p>
            <a:r>
              <a:rPr lang="en-GB" sz="2000" dirty="0"/>
              <a:t>The large number of African slaves in the Caribbean brought their traditional </a:t>
            </a:r>
            <a:r>
              <a:rPr lang="en-GB" sz="2000" dirty="0" err="1"/>
              <a:t>ethnomedicine</a:t>
            </a:r>
            <a:r>
              <a:rPr lang="en-GB" sz="2000" dirty="0"/>
              <a:t> to the Caribbean and some African plants and herbs flourished in the Caribbean climate </a:t>
            </a:r>
          </a:p>
          <a:p>
            <a:r>
              <a:rPr lang="en-GB" sz="2000" dirty="0"/>
              <a:t>Caribbean plantations placed the indigenous people and African slaves in close proximity, so their medical practices blended together</a:t>
            </a:r>
          </a:p>
          <a:p>
            <a:r>
              <a:rPr lang="en-GB" sz="2000" dirty="0"/>
              <a:t>Colonial surgeons served as ‘key agents’ by helping to facilitate this blending of medical knowledge. European surgeons and physicians exported plants from the Americas to Europe, with varying success</a:t>
            </a:r>
          </a:p>
          <a:p>
            <a:r>
              <a:rPr lang="en-GB" sz="2000" dirty="0"/>
              <a:t>Physicians like Hans Sloane made their fortune from exporting new world plants to Europe</a:t>
            </a:r>
          </a:p>
          <a:p>
            <a:r>
              <a:rPr lang="en-GB" sz="2000" dirty="0"/>
              <a:t>The rise of the ‘medical market’ in Europe, where Doctors became much more profit focused, was driven by new world plants as they were incredibly expensive</a:t>
            </a:r>
          </a:p>
          <a:p>
            <a:r>
              <a:rPr lang="en-US" sz="2000" b="1" dirty="0"/>
              <a:t>“I believe that there are on the islands many plants and trees which would be of great value in Spain as dyes and medicinal spices” </a:t>
            </a:r>
            <a:r>
              <a:rPr lang="en-US" sz="2000" dirty="0"/>
              <a:t>(Page 6, </a:t>
            </a:r>
            <a:r>
              <a:rPr lang="en-US" sz="2000" dirty="0" err="1"/>
              <a:t>attrib</a:t>
            </a:r>
            <a:r>
              <a:rPr lang="en-US" sz="2000" dirty="0"/>
              <a:t>. Christopher Columbus)</a:t>
            </a:r>
            <a:endParaRPr lang="en-GB" sz="2000" dirty="0"/>
          </a:p>
          <a:p>
            <a:endParaRPr lang="en-GB" sz="2000" dirty="0"/>
          </a:p>
        </p:txBody>
      </p:sp>
      <p:sp>
        <p:nvSpPr>
          <p:cNvPr id="2" name="TextBox 1">
            <a:extLst>
              <a:ext uri="{FF2B5EF4-FFF2-40B4-BE49-F238E27FC236}">
                <a16:creationId xmlns:a16="http://schemas.microsoft.com/office/drawing/2014/main" id="{CE467DCB-BB40-265A-91B0-8BBB51433C61}"/>
              </a:ext>
            </a:extLst>
          </p:cNvPr>
          <p:cNvSpPr txBox="1"/>
          <p:nvPr/>
        </p:nvSpPr>
        <p:spPr>
          <a:xfrm>
            <a:off x="1154669" y="5917976"/>
            <a:ext cx="9882662" cy="369332"/>
          </a:xfrm>
          <a:prstGeom prst="rect">
            <a:avLst/>
          </a:prstGeom>
          <a:noFill/>
        </p:spPr>
        <p:txBody>
          <a:bodyPr wrap="square" rtlCol="0">
            <a:spAutoFit/>
          </a:bodyPr>
          <a:lstStyle/>
          <a:p>
            <a:pPr algn="l"/>
            <a:r>
              <a:rPr lang="en-GB" b="1" dirty="0"/>
              <a:t>How did the export of Colonial plants contribute to the marketisation of medicine? </a:t>
            </a:r>
            <a:endParaRPr lang="en-US" b="1" dirty="0"/>
          </a:p>
        </p:txBody>
      </p:sp>
    </p:spTree>
    <p:extLst>
      <p:ext uri="{BB962C8B-B14F-4D97-AF65-F5344CB8AC3E}">
        <p14:creationId xmlns:p14="http://schemas.microsoft.com/office/powerpoint/2010/main" val="2841275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64EAF-34FD-386F-404C-D07035D7FD53}"/>
              </a:ext>
            </a:extLst>
          </p:cNvPr>
          <p:cNvSpPr>
            <a:spLocks noGrp="1"/>
          </p:cNvSpPr>
          <p:nvPr>
            <p:ph type="title"/>
          </p:nvPr>
        </p:nvSpPr>
        <p:spPr>
          <a:xfrm>
            <a:off x="838200" y="124854"/>
            <a:ext cx="10515600" cy="1325563"/>
          </a:xfrm>
        </p:spPr>
        <p:txBody>
          <a:bodyPr>
            <a:normAutofit/>
          </a:bodyPr>
          <a:lstStyle/>
          <a:p>
            <a:r>
              <a:rPr lang="en-US" sz="3200" i="0" dirty="0">
                <a:effectLst/>
                <a:latin typeface="Arial" panose="020B0604020202020204" pitchFamily="34" charset="0"/>
                <a:cs typeface="Arial" panose="020B0604020202020204" pitchFamily="34" charset="0"/>
              </a:rPr>
              <a:t>Lucille Brockway - Science and Colonial Expansion: The Role of the British Royal Botanic Gardens</a:t>
            </a:r>
            <a:endParaRPr lang="en-GB" sz="3200"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C54DE862-C8B7-92C4-34B4-237880D1BC7E}"/>
              </a:ext>
            </a:extLst>
          </p:cNvPr>
          <p:cNvSpPr>
            <a:spLocks noGrp="1"/>
          </p:cNvSpPr>
          <p:nvPr>
            <p:ph idx="1"/>
          </p:nvPr>
        </p:nvSpPr>
        <p:spPr>
          <a:xfrm>
            <a:off x="175054" y="1328132"/>
            <a:ext cx="11841892" cy="4802187"/>
          </a:xfrm>
        </p:spPr>
        <p:txBody>
          <a:bodyPr>
            <a:normAutofit/>
          </a:bodyPr>
          <a:lstStyle/>
          <a:p>
            <a:r>
              <a:rPr lang="en-US" sz="2000"/>
              <a:t>Kew Gardens started as a royal passion project but quickly became one of the most important tools for British botanical hegemony </a:t>
            </a:r>
          </a:p>
          <a:p>
            <a:r>
              <a:rPr lang="en-US" sz="2000"/>
              <a:t>Kew Gardens worked specifically with the India office to secure cinchona seeds from the Andes and the trees were grown in the Kew glasshouses</a:t>
            </a:r>
          </a:p>
          <a:p>
            <a:r>
              <a:rPr lang="en-US" sz="2000"/>
              <a:t>Quinine was a ‘tool of empire’ by allowing colonists to manage malaria outbreaks, making it possible to colonize the African interior</a:t>
            </a:r>
          </a:p>
          <a:p>
            <a:r>
              <a:rPr lang="en-US" sz="2000"/>
              <a:t>Britain often illegally obtained seeds for other economically valuable plants, such as rubber, to the detriment of the nations the seeds were stolen from</a:t>
            </a:r>
          </a:p>
          <a:p>
            <a:r>
              <a:rPr lang="en-US" sz="2000"/>
              <a:t>Singapore, a British colony, would later become ‘rubber capital of the world’ as a result of Kew’s propagation of stolen rubber tree seeds</a:t>
            </a:r>
          </a:p>
          <a:p>
            <a:r>
              <a:rPr lang="en-US" sz="2000"/>
              <a:t>Kew trained botanists spread out across the British Empire allowed botanical knowledge to spread, and several botanical gardens were founded across the Empire to further propagate knowledge </a:t>
            </a:r>
          </a:p>
          <a:p>
            <a:r>
              <a:rPr lang="en-US" sz="2000"/>
              <a:t>Botanical gardens </a:t>
            </a:r>
            <a:r>
              <a:rPr lang="en-US" sz="2000" b="1"/>
              <a:t>“transformed knowledge into profit and power for Great Britain (pp.461)”</a:t>
            </a:r>
            <a:endParaRPr lang="en-GB" sz="2000" b="1"/>
          </a:p>
        </p:txBody>
      </p:sp>
      <p:sp>
        <p:nvSpPr>
          <p:cNvPr id="4" name="TextBox 3">
            <a:extLst>
              <a:ext uri="{FF2B5EF4-FFF2-40B4-BE49-F238E27FC236}">
                <a16:creationId xmlns:a16="http://schemas.microsoft.com/office/drawing/2014/main" id="{194A17E0-D359-380B-66B4-D355B179910E}"/>
              </a:ext>
            </a:extLst>
          </p:cNvPr>
          <p:cNvSpPr txBox="1"/>
          <p:nvPr/>
        </p:nvSpPr>
        <p:spPr>
          <a:xfrm>
            <a:off x="1942756" y="6130319"/>
            <a:ext cx="8306487" cy="369332"/>
          </a:xfrm>
          <a:prstGeom prst="rect">
            <a:avLst/>
          </a:prstGeom>
          <a:noFill/>
        </p:spPr>
        <p:txBody>
          <a:bodyPr wrap="square" rtlCol="0">
            <a:spAutoFit/>
          </a:bodyPr>
          <a:lstStyle/>
          <a:p>
            <a:pPr algn="l"/>
            <a:r>
              <a:rPr lang="en-GB" b="1" dirty="0"/>
              <a:t>How did botanical gardens contribute to European botanical hegemony?</a:t>
            </a:r>
            <a:endParaRPr lang="en-US" b="1" dirty="0"/>
          </a:p>
        </p:txBody>
      </p:sp>
    </p:spTree>
    <p:extLst>
      <p:ext uri="{BB962C8B-B14F-4D97-AF65-F5344CB8AC3E}">
        <p14:creationId xmlns:p14="http://schemas.microsoft.com/office/powerpoint/2010/main" val="2314358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929268E-6FC0-6A20-024E-4F51BDF05913}"/>
              </a:ext>
            </a:extLst>
          </p:cNvPr>
          <p:cNvSpPr/>
          <p:nvPr/>
        </p:nvSpPr>
        <p:spPr>
          <a:xfrm>
            <a:off x="-10297" y="5842481"/>
            <a:ext cx="12199720" cy="1016643"/>
          </a:xfrm>
          <a:prstGeom prst="rect">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9675E08-D32F-E00C-B953-24C0B25A8D2B}"/>
              </a:ext>
            </a:extLst>
          </p:cNvPr>
          <p:cNvSpPr>
            <a:spLocks noGrp="1"/>
          </p:cNvSpPr>
          <p:nvPr>
            <p:ph type="title"/>
          </p:nvPr>
        </p:nvSpPr>
        <p:spPr>
          <a:xfrm>
            <a:off x="4119" y="4720"/>
            <a:ext cx="10515600" cy="1325563"/>
          </a:xfrm>
        </p:spPr>
        <p:txBody>
          <a:bodyPr>
            <a:normAutofit/>
          </a:bodyPr>
          <a:lstStyle/>
          <a:p>
            <a:r>
              <a:rPr lang="en-US" sz="3600">
                <a:latin typeface="Modern No. 20"/>
              </a:rPr>
              <a:t>Paula de Vos, 'The Science of Spices: Empiricism and Economic Botany in the Early Spanish Empire</a:t>
            </a:r>
          </a:p>
        </p:txBody>
      </p:sp>
      <p:sp>
        <p:nvSpPr>
          <p:cNvPr id="3" name="Content Placeholder 2">
            <a:extLst>
              <a:ext uri="{FF2B5EF4-FFF2-40B4-BE49-F238E27FC236}">
                <a16:creationId xmlns:a16="http://schemas.microsoft.com/office/drawing/2014/main" id="{5AC3285E-4C6C-3C13-19B0-EF956E8C063C}"/>
              </a:ext>
            </a:extLst>
          </p:cNvPr>
          <p:cNvSpPr>
            <a:spLocks noGrp="1"/>
          </p:cNvSpPr>
          <p:nvPr>
            <p:ph idx="1"/>
          </p:nvPr>
        </p:nvSpPr>
        <p:spPr>
          <a:xfrm>
            <a:off x="-6177" y="1187774"/>
            <a:ext cx="12194057" cy="4052718"/>
          </a:xfrm>
        </p:spPr>
        <p:txBody>
          <a:bodyPr vert="horz" lIns="91440" tIns="45720" rIns="91440" bIns="45720" rtlCol="0" anchor="t">
            <a:noAutofit/>
          </a:bodyPr>
          <a:lstStyle/>
          <a:p>
            <a:pPr>
              <a:buFont typeface="Wingdings" panose="020B0604020202020204" pitchFamily="34" charset="0"/>
              <a:buChar char="v"/>
            </a:pPr>
            <a:r>
              <a:rPr lang="en-US" sz="2000">
                <a:latin typeface="Bell MT"/>
                <a:cs typeface="Arial"/>
              </a:rPr>
              <a:t>The Spanish crown sought to develop ‘economic botany’ as the trade of spices for food and medicine was primarily dominated by the Portuguese, and then eventually the English and Dutch.</a:t>
            </a:r>
            <a:endParaRPr lang="en-US" sz="2000">
              <a:latin typeface="Bell MT"/>
            </a:endParaRPr>
          </a:p>
          <a:p>
            <a:pPr>
              <a:buFont typeface="Wingdings" panose="020B0604020202020204" pitchFamily="34" charset="0"/>
              <a:buChar char="v"/>
            </a:pPr>
            <a:r>
              <a:rPr lang="en-US" sz="2000">
                <a:latin typeface="Bell MT"/>
                <a:cs typeface="Arial"/>
              </a:rPr>
              <a:t>Pressure to open up the new market led to advances in the practices, policies, and documentation regarding spice cultivation, mainly in the sectors of collection, transplantation, and ecology, which would lay the foundation for the scientific revolution.</a:t>
            </a:r>
            <a:endParaRPr lang="en-US" sz="2000">
              <a:latin typeface="Bell MT"/>
            </a:endParaRPr>
          </a:p>
          <a:p>
            <a:pPr>
              <a:buFont typeface="Wingdings" panose="020B0604020202020204" pitchFamily="34" charset="0"/>
              <a:buChar char="v"/>
            </a:pPr>
            <a:r>
              <a:rPr lang="en-US" sz="2000">
                <a:latin typeface="Bell MT"/>
                <a:cs typeface="Arial"/>
              </a:rPr>
              <a:t>Purposeful botanical exchange grew in the early Islamic world; their methods are what inspired the Spanish, and eventually the rest of Europe.</a:t>
            </a:r>
            <a:endParaRPr lang="en-US" sz="2000">
              <a:latin typeface="Bell MT"/>
            </a:endParaRPr>
          </a:p>
          <a:p>
            <a:pPr>
              <a:buFont typeface="Wingdings" panose="020B0604020202020204" pitchFamily="34" charset="0"/>
              <a:buChar char="v"/>
            </a:pPr>
            <a:r>
              <a:rPr lang="en-US" sz="2000">
                <a:latin typeface="Bell MT"/>
                <a:cs typeface="Arial"/>
              </a:rPr>
              <a:t>To make sure the crown received their cut of the profits, they had two methods: </a:t>
            </a:r>
            <a:r>
              <a:rPr lang="en-US" sz="2000" i="1">
                <a:latin typeface="Bell MT"/>
                <a:cs typeface="Arial"/>
              </a:rPr>
              <a:t>Asientos</a:t>
            </a:r>
            <a:r>
              <a:rPr lang="en-US" sz="2000">
                <a:latin typeface="Bell MT"/>
                <a:cs typeface="Arial"/>
              </a:rPr>
              <a:t>, which were exclusive production and trade rights given to individuals, and </a:t>
            </a:r>
            <a:r>
              <a:rPr lang="en-US" sz="2000" i="1" err="1">
                <a:latin typeface="Bell MT"/>
                <a:cs typeface="Arial"/>
              </a:rPr>
              <a:t>Estancos</a:t>
            </a:r>
            <a:r>
              <a:rPr lang="en-US" sz="2000">
                <a:latin typeface="Bell MT"/>
                <a:cs typeface="Arial"/>
              </a:rPr>
              <a:t>, which allowed the Crown to entirely control the sale of particular goods.</a:t>
            </a:r>
            <a:endParaRPr lang="en-US" sz="2000">
              <a:latin typeface="Bell MT"/>
            </a:endParaRPr>
          </a:p>
          <a:p>
            <a:pPr>
              <a:buFont typeface="Wingdings" panose="020B0604020202020204" pitchFamily="34" charset="0"/>
              <a:buChar char="v"/>
            </a:pPr>
            <a:r>
              <a:rPr lang="en-US" sz="2000">
                <a:latin typeface="Bell MT"/>
                <a:cs typeface="Arial"/>
              </a:rPr>
              <a:t>While many spices did not successfully transplant, ginger did too well, which led Spain to create many procedures for regulating production, sale, and transportation.</a:t>
            </a:r>
            <a:endParaRPr lang="en-US" sz="2000">
              <a:latin typeface="Bell MT"/>
            </a:endParaRPr>
          </a:p>
          <a:p>
            <a:pPr>
              <a:buFont typeface="Wingdings" panose="020B0604020202020204" pitchFamily="34" charset="0"/>
              <a:buChar char="v"/>
            </a:pPr>
            <a:r>
              <a:rPr lang="en-US" sz="2000">
                <a:latin typeface="Bell MT"/>
                <a:cs typeface="Arial"/>
              </a:rPr>
              <a:t>'</a:t>
            </a:r>
            <a:r>
              <a:rPr lang="en-US" sz="2000" b="1">
                <a:latin typeface="Bell MT"/>
                <a:cs typeface="Arial"/>
              </a:rPr>
              <a:t>The type of imperial economic botany—or "colonial botany" as it has been recently termed—that they practiced served economic and political ends in addition to the scientific.' Pp. 401 </a:t>
            </a:r>
            <a:endParaRPr lang="en-US" sz="2000">
              <a:latin typeface="Bell MT"/>
            </a:endParaRPr>
          </a:p>
          <a:p>
            <a:pPr>
              <a:buFont typeface="Wingdings" panose="020B0604020202020204" pitchFamily="34" charset="0"/>
              <a:buChar char="v"/>
            </a:pPr>
            <a:endParaRPr lang="en-US"/>
          </a:p>
        </p:txBody>
      </p:sp>
      <p:sp>
        <p:nvSpPr>
          <p:cNvPr id="5" name="TextBox 4">
            <a:extLst>
              <a:ext uri="{FF2B5EF4-FFF2-40B4-BE49-F238E27FC236}">
                <a16:creationId xmlns:a16="http://schemas.microsoft.com/office/drawing/2014/main" id="{6D3408EE-9CB0-9FF2-338D-8E3CE30A9D45}"/>
              </a:ext>
            </a:extLst>
          </p:cNvPr>
          <p:cNvSpPr txBox="1"/>
          <p:nvPr/>
        </p:nvSpPr>
        <p:spPr>
          <a:xfrm>
            <a:off x="957551" y="6125608"/>
            <a:ext cx="1026662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latin typeface="Modern No. 20"/>
              </a:rPr>
              <a:t>How did other countries impact Spain's pursuit for furthering economic botany?</a:t>
            </a:r>
          </a:p>
        </p:txBody>
      </p:sp>
    </p:spTree>
    <p:extLst>
      <p:ext uri="{BB962C8B-B14F-4D97-AF65-F5344CB8AC3E}">
        <p14:creationId xmlns:p14="http://schemas.microsoft.com/office/powerpoint/2010/main" val="138391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0B99CF3-F706-5DB5-BC5B-F0899093CF46}"/>
              </a:ext>
            </a:extLst>
          </p:cNvPr>
          <p:cNvSpPr/>
          <p:nvPr/>
        </p:nvSpPr>
        <p:spPr>
          <a:xfrm>
            <a:off x="-10297" y="5842481"/>
            <a:ext cx="12199720" cy="1016643"/>
          </a:xfrm>
          <a:prstGeom prst="rect">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9D7409D-D221-D125-44A5-14F7387344B2}"/>
              </a:ext>
            </a:extLst>
          </p:cNvPr>
          <p:cNvSpPr>
            <a:spLocks noGrp="1"/>
          </p:cNvSpPr>
          <p:nvPr>
            <p:ph type="title"/>
          </p:nvPr>
        </p:nvSpPr>
        <p:spPr>
          <a:xfrm>
            <a:off x="4119" y="4720"/>
            <a:ext cx="10515600" cy="1325563"/>
          </a:xfrm>
        </p:spPr>
        <p:txBody>
          <a:bodyPr vert="horz" lIns="91440" tIns="45720" rIns="91440" bIns="45720" rtlCol="0" anchor="ctr">
            <a:noAutofit/>
          </a:bodyPr>
          <a:lstStyle/>
          <a:p>
            <a:r>
              <a:rPr lang="en-US" sz="3600">
                <a:latin typeface="Modern No. 20"/>
              </a:rPr>
              <a:t>Daniela </a:t>
            </a:r>
            <a:r>
              <a:rPr lang="en-US" sz="3600" err="1">
                <a:latin typeface="Modern No. 20"/>
              </a:rPr>
              <a:t>Bleichmar</a:t>
            </a:r>
            <a:r>
              <a:rPr lang="en-US" sz="3600">
                <a:latin typeface="Modern No. 20"/>
              </a:rPr>
              <a:t>, 'Atlantic Competitions: Botany in the Eighteenth-Century Spanish Empire,' pp. 225-252</a:t>
            </a:r>
          </a:p>
        </p:txBody>
      </p:sp>
      <p:sp>
        <p:nvSpPr>
          <p:cNvPr id="3" name="Content Placeholder 2">
            <a:extLst>
              <a:ext uri="{FF2B5EF4-FFF2-40B4-BE49-F238E27FC236}">
                <a16:creationId xmlns:a16="http://schemas.microsoft.com/office/drawing/2014/main" id="{3F4D6E00-FEE9-0C6E-D71F-89ACFA592487}"/>
              </a:ext>
            </a:extLst>
          </p:cNvPr>
          <p:cNvSpPr>
            <a:spLocks noGrp="1"/>
          </p:cNvSpPr>
          <p:nvPr>
            <p:ph idx="1"/>
          </p:nvPr>
        </p:nvSpPr>
        <p:spPr>
          <a:xfrm>
            <a:off x="14417" y="1263742"/>
            <a:ext cx="12173463" cy="4330744"/>
          </a:xfrm>
        </p:spPr>
        <p:txBody>
          <a:bodyPr vert="horz" lIns="91440" tIns="45720" rIns="91440" bIns="45720" rtlCol="0" anchor="t">
            <a:noAutofit/>
          </a:bodyPr>
          <a:lstStyle/>
          <a:p>
            <a:pPr>
              <a:buFont typeface="Wingdings" panose="020B0604020202020204" pitchFamily="34" charset="0"/>
              <a:buChar char="v"/>
            </a:pPr>
            <a:r>
              <a:rPr lang="en-US" sz="2000">
                <a:latin typeface="Bell MT"/>
                <a:cs typeface="Arial"/>
              </a:rPr>
              <a:t>The Spanish government was incentivized to explore its colonies to search for spices in order to lift up its economy, and this drove them to provide funding for almost 60 expeditions. </a:t>
            </a:r>
            <a:endParaRPr lang="en-US" sz="2000">
              <a:latin typeface="Bell MT"/>
            </a:endParaRPr>
          </a:p>
          <a:p>
            <a:pPr>
              <a:buFont typeface="Wingdings" panose="020B0604020202020204" pitchFamily="34" charset="0"/>
              <a:buChar char="v"/>
            </a:pPr>
            <a:r>
              <a:rPr lang="en-US" sz="2000">
                <a:latin typeface="Bell MT"/>
                <a:cs typeface="Arial"/>
              </a:rPr>
              <a:t>Interest in expanding knowledge also came from the colonies and naturalists themselves, who worked on projects in their localities and raised concerns over Spain’s priorities.</a:t>
            </a:r>
            <a:endParaRPr lang="en-US" sz="2000">
              <a:latin typeface="Bell MT"/>
            </a:endParaRPr>
          </a:p>
          <a:p>
            <a:pPr>
              <a:buFont typeface="Wingdings" panose="020B0604020202020204" pitchFamily="34" charset="0"/>
              <a:buChar char="v"/>
            </a:pPr>
            <a:r>
              <a:rPr lang="en-US" sz="2000">
                <a:latin typeface="Bell MT"/>
                <a:cs typeface="Arial"/>
              </a:rPr>
              <a:t>Taxonomy was a large part of the struggle to further natural history; there was pressure for plants in the colonies to be similar or the same as those that already sold well in the European market, like cinnamon.</a:t>
            </a:r>
            <a:endParaRPr lang="en-US" sz="2000">
              <a:latin typeface="Bell MT"/>
            </a:endParaRPr>
          </a:p>
          <a:p>
            <a:pPr>
              <a:buFont typeface="Wingdings" panose="020B0604020202020204" pitchFamily="34" charset="0"/>
              <a:buChar char="v"/>
            </a:pPr>
            <a:r>
              <a:rPr lang="en-US" sz="2000">
                <a:latin typeface="Bell MT"/>
                <a:cs typeface="Arial"/>
              </a:rPr>
              <a:t>Marketing was a large part of creating demand for the spices they had discovered, so plants were connected to Spain’s history and writings about them spread to the public to create interest. </a:t>
            </a:r>
            <a:endParaRPr lang="en-US" sz="2000">
              <a:latin typeface="Bell MT"/>
            </a:endParaRPr>
          </a:p>
          <a:p>
            <a:pPr>
              <a:buFont typeface="Wingdings" panose="020B0604020202020204" pitchFamily="34" charset="0"/>
              <a:buChar char="v"/>
            </a:pPr>
            <a:r>
              <a:rPr lang="en-US" sz="2000">
                <a:latin typeface="Bell MT"/>
                <a:cs typeface="Arial"/>
              </a:rPr>
              <a:t>The botanical garden served as a testing ground for growing plants, which Spain hoped could be transported to the colonies following France’s model with Jardin du Roi, but it also served to spread knowledge and train naturalists.</a:t>
            </a:r>
          </a:p>
          <a:p>
            <a:pPr>
              <a:buFont typeface="Wingdings" panose="020B0604020202020204" pitchFamily="34" charset="0"/>
              <a:buChar char="v"/>
            </a:pPr>
            <a:r>
              <a:rPr lang="en-US" sz="2000" b="1">
                <a:latin typeface="Bell MT"/>
                <a:cs typeface="Arial"/>
              </a:rPr>
              <a:t>'Naturalists operated within dense institutional and administrative networks—especially in the Spanish case, in which exploration and exploitation of nature had a long and well-established tradition within the structures of colonial governance.' Pp. 226</a:t>
            </a:r>
          </a:p>
          <a:p>
            <a:pPr marL="0" indent="0">
              <a:buNone/>
            </a:pPr>
            <a:endParaRPr lang="en-US" sz="2000" b="1">
              <a:latin typeface="Modern No. 20"/>
            </a:endParaRPr>
          </a:p>
        </p:txBody>
      </p:sp>
      <p:sp>
        <p:nvSpPr>
          <p:cNvPr id="8" name="TextBox 7">
            <a:extLst>
              <a:ext uri="{FF2B5EF4-FFF2-40B4-BE49-F238E27FC236}">
                <a16:creationId xmlns:a16="http://schemas.microsoft.com/office/drawing/2014/main" id="{78374FC4-34AD-B5DF-AD53-929D35E77F72}"/>
              </a:ext>
            </a:extLst>
          </p:cNvPr>
          <p:cNvSpPr txBox="1"/>
          <p:nvPr/>
        </p:nvSpPr>
        <p:spPr>
          <a:xfrm>
            <a:off x="617740" y="6125608"/>
            <a:ext cx="1094624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latin typeface="Modern No. 20"/>
              </a:rPr>
              <a:t>What were some of the concerns naturalists had about the government's priorities?</a:t>
            </a:r>
          </a:p>
        </p:txBody>
      </p:sp>
    </p:spTree>
    <p:extLst>
      <p:ext uri="{BB962C8B-B14F-4D97-AF65-F5344CB8AC3E}">
        <p14:creationId xmlns:p14="http://schemas.microsoft.com/office/powerpoint/2010/main" val="3173698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39C55-04FF-9237-B072-D23F0412D810}"/>
              </a:ext>
            </a:extLst>
          </p:cNvPr>
          <p:cNvSpPr>
            <a:spLocks noGrp="1"/>
          </p:cNvSpPr>
          <p:nvPr>
            <p:ph type="title"/>
          </p:nvPr>
        </p:nvSpPr>
        <p:spPr/>
        <p:txBody>
          <a:bodyPr>
            <a:normAutofit/>
          </a:bodyPr>
          <a:lstStyle/>
          <a:p>
            <a:r>
              <a:rPr lang="en-US" sz="3200">
                <a:latin typeface="Arial"/>
                <a:cs typeface="Calibri"/>
              </a:rPr>
              <a:t>Londa L. </a:t>
            </a:r>
            <a:r>
              <a:rPr lang="en-US" sz="3200" err="1">
                <a:latin typeface="Arial"/>
                <a:cs typeface="Calibri"/>
              </a:rPr>
              <a:t>Schiebinger</a:t>
            </a:r>
            <a:r>
              <a:rPr lang="en-US" sz="3200">
                <a:latin typeface="Arial"/>
                <a:cs typeface="Calibri"/>
              </a:rPr>
              <a:t> -</a:t>
            </a:r>
            <a:r>
              <a:rPr lang="en-US" sz="3200" b="1">
                <a:latin typeface="Arial"/>
                <a:cs typeface="Calibri"/>
              </a:rPr>
              <a:t> </a:t>
            </a:r>
            <a:r>
              <a:rPr lang="en-US" sz="3200">
                <a:latin typeface="Arial"/>
                <a:ea typeface="+mj-lt"/>
                <a:cs typeface="+mj-lt"/>
              </a:rPr>
              <a:t>Plants and empire: colonial bioprospecting in the Atlantic world</a:t>
            </a:r>
            <a:endParaRPr lang="en-US" sz="3200">
              <a:latin typeface="Arial"/>
              <a:cs typeface="Calibri"/>
            </a:endParaRPr>
          </a:p>
        </p:txBody>
      </p:sp>
      <p:sp>
        <p:nvSpPr>
          <p:cNvPr id="3" name="Content Placeholder 2">
            <a:extLst>
              <a:ext uri="{FF2B5EF4-FFF2-40B4-BE49-F238E27FC236}">
                <a16:creationId xmlns:a16="http://schemas.microsoft.com/office/drawing/2014/main" id="{E7CFB2A5-1069-9A75-B50D-5A94E51C0F47}"/>
              </a:ext>
            </a:extLst>
          </p:cNvPr>
          <p:cNvSpPr>
            <a:spLocks noGrp="1"/>
          </p:cNvSpPr>
          <p:nvPr>
            <p:ph idx="1"/>
          </p:nvPr>
        </p:nvSpPr>
        <p:spPr/>
        <p:txBody>
          <a:bodyPr vert="horz" lIns="91440" tIns="45720" rIns="91440" bIns="45720" rtlCol="0" anchor="t">
            <a:normAutofit fontScale="85000" lnSpcReduction="20000"/>
          </a:bodyPr>
          <a:lstStyle/>
          <a:p>
            <a:r>
              <a:rPr lang="en-US"/>
              <a:t>Indigenous knowledge grew in value over the course of the 18th-century </a:t>
            </a:r>
          </a:p>
          <a:p>
            <a:r>
              <a:rPr lang="en-US"/>
              <a:t>As much as European colonial powers tried to control information and trade, they couldn't always control 'contact zones', where groups would meet e.g. languages</a:t>
            </a:r>
          </a:p>
          <a:p>
            <a:r>
              <a:rPr lang="en-US"/>
              <a:t>Information was closely guarded by resentful native populations and from competing European nations </a:t>
            </a:r>
          </a:p>
          <a:p>
            <a:r>
              <a:rPr lang="en-US"/>
              <a:t>The knowledge of women comparable to prospecting information abroad</a:t>
            </a:r>
          </a:p>
          <a:p>
            <a:r>
              <a:rPr lang="en-US"/>
              <a:t>Smallpox inoculation – how information is credited differently, agency of actors</a:t>
            </a:r>
          </a:p>
          <a:p>
            <a:r>
              <a:rPr lang="en-US" b="1">
                <a:ea typeface="+mn-lt"/>
                <a:cs typeface="+mn-lt"/>
              </a:rPr>
              <a:t>'Confidence in African naturalists’ cures was so high among whites... when Sir Henry Morgan, lieutenant governor of Jamaica, became dissatisfied with Sloane’s treatment of his disease, he sent for a “black doctor.”'</a:t>
            </a:r>
            <a:r>
              <a:rPr lang="en-US">
                <a:ea typeface="+mn-lt"/>
                <a:cs typeface="+mn-lt"/>
              </a:rPr>
              <a:t> pg. 80</a:t>
            </a:r>
            <a:endParaRPr lang="en-US"/>
          </a:p>
          <a:p>
            <a:endParaRPr lang="en-US"/>
          </a:p>
          <a:p>
            <a:endParaRPr lang="en-US"/>
          </a:p>
          <a:p>
            <a:endParaRPr lang="en-US"/>
          </a:p>
        </p:txBody>
      </p:sp>
    </p:spTree>
    <p:extLst>
      <p:ext uri="{BB962C8B-B14F-4D97-AF65-F5344CB8AC3E}">
        <p14:creationId xmlns:p14="http://schemas.microsoft.com/office/powerpoint/2010/main" val="2279771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FEC05-71E9-39C7-8BF6-C4B393E6C4C5}"/>
              </a:ext>
            </a:extLst>
          </p:cNvPr>
          <p:cNvSpPr>
            <a:spLocks noGrp="1"/>
          </p:cNvSpPr>
          <p:nvPr>
            <p:ph type="title"/>
          </p:nvPr>
        </p:nvSpPr>
        <p:spPr/>
        <p:txBody>
          <a:bodyPr vert="horz" lIns="91440" tIns="45720" rIns="91440" bIns="45720" rtlCol="0" anchor="ctr">
            <a:noAutofit/>
          </a:bodyPr>
          <a:lstStyle/>
          <a:p>
            <a:endParaRPr lang="en-US"/>
          </a:p>
          <a:p>
            <a:r>
              <a:rPr lang="en-US" sz="3200">
                <a:latin typeface="Arial"/>
                <a:cs typeface="Calibri"/>
              </a:rPr>
              <a:t>Matthew James Crawford - The Andean wonder drug: cinchona bark and imperial science in the Spanish Atlantic, 1630-1800 </a:t>
            </a:r>
          </a:p>
          <a:p>
            <a:endParaRPr lang="en-US">
              <a:cs typeface="Calibri"/>
            </a:endParaRPr>
          </a:p>
        </p:txBody>
      </p:sp>
      <p:sp>
        <p:nvSpPr>
          <p:cNvPr id="3" name="Content Placeholder 2">
            <a:extLst>
              <a:ext uri="{FF2B5EF4-FFF2-40B4-BE49-F238E27FC236}">
                <a16:creationId xmlns:a16="http://schemas.microsoft.com/office/drawing/2014/main" id="{A9C21C53-05CD-D064-81BC-2891D4FDFB76}"/>
              </a:ext>
            </a:extLst>
          </p:cNvPr>
          <p:cNvSpPr>
            <a:spLocks noGrp="1"/>
          </p:cNvSpPr>
          <p:nvPr>
            <p:ph idx="1"/>
          </p:nvPr>
        </p:nvSpPr>
        <p:spPr>
          <a:xfrm>
            <a:off x="838200" y="1982507"/>
            <a:ext cx="10515600" cy="4351338"/>
          </a:xfrm>
        </p:spPr>
        <p:txBody>
          <a:bodyPr vert="horz" lIns="91440" tIns="45720" rIns="91440" bIns="45720" rtlCol="0" anchor="t">
            <a:normAutofit fontScale="92500" lnSpcReduction="20000"/>
          </a:bodyPr>
          <a:lstStyle/>
          <a:p>
            <a:r>
              <a:rPr lang="en-US"/>
              <a:t>The Spanish Crown was the primary force behind funding and establishment of resources and institutions to research and collect cinchona </a:t>
            </a:r>
          </a:p>
          <a:p>
            <a:r>
              <a:rPr lang="en-US"/>
              <a:t>Establishment of the royal reserve in 1751 – made </a:t>
            </a:r>
            <a:r>
              <a:rPr lang="en-US" err="1"/>
              <a:t>quina</a:t>
            </a:r>
            <a:r>
              <a:rPr lang="en-US"/>
              <a:t> an imperial natural resource</a:t>
            </a:r>
          </a:p>
          <a:p>
            <a:r>
              <a:rPr lang="en-US"/>
              <a:t>Key focus on the epistemic culture of the Spanish colonial government and how this cannot be separated by the history of medicine – hierarchy + political</a:t>
            </a:r>
          </a:p>
          <a:p>
            <a:r>
              <a:rPr lang="en-US"/>
              <a:t>The view that </a:t>
            </a:r>
            <a:r>
              <a:rPr lang="en-US" err="1"/>
              <a:t>quina</a:t>
            </a:r>
            <a:r>
              <a:rPr lang="en-US"/>
              <a:t> was finite shaped efforts to </a:t>
            </a:r>
            <a:r>
              <a:rPr lang="en-US" err="1"/>
              <a:t>colonise</a:t>
            </a:r>
            <a:r>
              <a:rPr lang="en-US"/>
              <a:t> it </a:t>
            </a:r>
          </a:p>
          <a:p>
            <a:r>
              <a:rPr lang="en-US"/>
              <a:t>Not all naturalist experts were the same – different experiences</a:t>
            </a:r>
          </a:p>
          <a:p>
            <a:r>
              <a:rPr lang="en-US" b="1">
                <a:ea typeface="+mn-lt"/>
                <a:cs typeface="+mn-lt"/>
              </a:rPr>
              <a:t>'Knowledge, just like cinchona bark, was a resource that the Crown hoped to control</a:t>
            </a:r>
            <a:r>
              <a:rPr lang="en-US" b="1"/>
              <a:t>'</a:t>
            </a:r>
            <a:r>
              <a:rPr lang="en-US"/>
              <a:t> pg. 86</a:t>
            </a:r>
          </a:p>
          <a:p>
            <a:endParaRPr lang="en-US"/>
          </a:p>
          <a:p>
            <a:endParaRPr lang="en-US"/>
          </a:p>
          <a:p>
            <a:endParaRPr lang="en-US"/>
          </a:p>
          <a:p>
            <a:endParaRPr lang="en-US"/>
          </a:p>
        </p:txBody>
      </p:sp>
    </p:spTree>
    <p:extLst>
      <p:ext uri="{BB962C8B-B14F-4D97-AF65-F5344CB8AC3E}">
        <p14:creationId xmlns:p14="http://schemas.microsoft.com/office/powerpoint/2010/main" val="279071166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96B24"/>
      </a:accent1>
      <a:accent2>
        <a:srgbClr val="4EA72E"/>
      </a:accent2>
      <a:accent3>
        <a:srgbClr val="156082"/>
      </a:accent3>
      <a:accent4>
        <a:srgbClr val="0F9ED5"/>
      </a:accent4>
      <a:accent5>
        <a:srgbClr val="A02B93"/>
      </a:accent5>
      <a:accent6>
        <a:srgbClr val="E97132"/>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97E0A228-C590-4D20-B05F-A6BF04A05448}"/>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396DF9EE4FA744AA7438C1D71434018" ma:contentTypeVersion="5" ma:contentTypeDescription="Create a new document." ma:contentTypeScope="" ma:versionID="5ca8554ec7b9361b376e827f708a0e62">
  <xsd:schema xmlns:xsd="http://www.w3.org/2001/XMLSchema" xmlns:xs="http://www.w3.org/2001/XMLSchema" xmlns:p="http://schemas.microsoft.com/office/2006/metadata/properties" xmlns:ns3="e5e5b5ec-36a9-44c0-838c-48e037c4c267" targetNamespace="http://schemas.microsoft.com/office/2006/metadata/properties" ma:root="true" ma:fieldsID="b4125b79fc5d9106b4f5b61bc2a6af46" ns3:_="">
    <xsd:import namespace="e5e5b5ec-36a9-44c0-838c-48e037c4c267"/>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e5b5ec-36a9-44c0-838c-48e037c4c2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FDB1664-08B9-4D7C-BB26-7BB861F4AAC3}">
  <ds:schemaRefs>
    <ds:schemaRef ds:uri="http://schemas.microsoft.com/sharepoint/v3/contenttype/forms"/>
  </ds:schemaRefs>
</ds:datastoreItem>
</file>

<file path=customXml/itemProps2.xml><?xml version="1.0" encoding="utf-8"?>
<ds:datastoreItem xmlns:ds="http://schemas.openxmlformats.org/officeDocument/2006/customXml" ds:itemID="{3BC8C56D-8F34-468D-BA44-9658B5E241B4}">
  <ds:schemaRefs>
    <ds:schemaRef ds:uri="http://schemas.microsoft.com/office/2006/metadata/contentType"/>
    <ds:schemaRef ds:uri="http://schemas.microsoft.com/office/2006/metadata/properties/metaAttributes"/>
    <ds:schemaRef ds:uri="http://www.w3.org/2000/xmlns/"/>
    <ds:schemaRef ds:uri="http://www.w3.org/2001/XMLSchema"/>
    <ds:schemaRef ds:uri="e5e5b5ec-36a9-44c0-838c-48e037c4c267"/>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21BB455-86DC-4DB7-A71B-175500E7E340}">
  <ds:schemaRefs>
    <ds:schemaRef ds:uri="http://schemas.microsoft.com/office/2006/metadata/properties"/>
    <ds:schemaRef ds:uri="http://www.w3.org/2000/xmln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1156</Words>
  <Application>Microsoft Macintosh PowerPoint</Application>
  <PresentationFormat>Widescreen</PresentationFormat>
  <Paragraphs>54</Paragraphs>
  <Slides>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Aptos</vt:lpstr>
      <vt:lpstr>Aptos Display</vt:lpstr>
      <vt:lpstr>Arial</vt:lpstr>
      <vt:lpstr>Bell MT</vt:lpstr>
      <vt:lpstr>Calibri</vt:lpstr>
      <vt:lpstr>Lato</vt:lpstr>
      <vt:lpstr>Modern No. 20</vt:lpstr>
      <vt:lpstr>Wingdings</vt:lpstr>
      <vt:lpstr>Office Theme</vt:lpstr>
      <vt:lpstr> Medicinal Plants: Exploitation</vt:lpstr>
      <vt:lpstr>Pratik Chakrabarti Medicine and Empire 1600-1960</vt:lpstr>
      <vt:lpstr>Lucille Brockway - Science and Colonial Expansion: The Role of the British Royal Botanic Gardens</vt:lpstr>
      <vt:lpstr>Paula de Vos, 'The Science of Spices: Empiricism and Economic Botany in the Early Spanish Empire</vt:lpstr>
      <vt:lpstr>Daniela Bleichmar, 'Atlantic Competitions: Botany in the Eighteenth-Century Spanish Empire,' pp. 225-252</vt:lpstr>
      <vt:lpstr>Londa L. Schiebinger - Plants and empire: colonial bioprospecting in the Atlantic world</vt:lpstr>
      <vt:lpstr> Matthew James Crawford - The Andean wonder drug: cinchona bark and imperial science in the Spanish Atlantic, 1630-1800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Medicinal Plants: Exploitation</dc:title>
  <dc:creator>HART, EDWARD (UG)</dc:creator>
  <cp:lastModifiedBy>Smith, Elise</cp:lastModifiedBy>
  <cp:revision>1</cp:revision>
  <dcterms:created xsi:type="dcterms:W3CDTF">2024-10-27T09:34:41Z</dcterms:created>
  <dcterms:modified xsi:type="dcterms:W3CDTF">2024-10-28T12:51:54Z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0x0101005396DF9EE4FA744AA7438C1D71434018</vt:lpwstr>
  </property>
</Properties>
</file>