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sldIdLst>
    <p:sldId id="261" r:id="rId2"/>
    <p:sldId id="256" r:id="rId3"/>
    <p:sldId id="257" r:id="rId4"/>
    <p:sldId id="258" r:id="rId5"/>
    <p:sldId id="259" r:id="rId6"/>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8A983CF-6C01-499D-BDD6-D54AF4970258}" v="1" dt="2022-01-13T15:56:29.14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63" d="100"/>
          <a:sy n="63" d="100"/>
        </p:scale>
        <p:origin x="80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mlah Qureshi" userId="fcbb55780651c36e" providerId="LiveId" clId="{C8A983CF-6C01-499D-BDD6-D54AF4970258}"/>
    <pc:docChg chg="undo custSel modSld">
      <pc:chgData name="Ramlah Qureshi" userId="fcbb55780651c36e" providerId="LiveId" clId="{C8A983CF-6C01-499D-BDD6-D54AF4970258}" dt="2022-01-14T12:02:34.451" v="310" actId="114"/>
      <pc:docMkLst>
        <pc:docMk/>
      </pc:docMkLst>
      <pc:sldChg chg="addSp modSp mod">
        <pc:chgData name="Ramlah Qureshi" userId="fcbb55780651c36e" providerId="LiveId" clId="{C8A983CF-6C01-499D-BDD6-D54AF4970258}" dt="2022-01-14T12:02:12.633" v="307" actId="114"/>
        <pc:sldMkLst>
          <pc:docMk/>
          <pc:sldMk cId="3680845473" sldId="256"/>
        </pc:sldMkLst>
        <pc:spChg chg="add mod">
          <ac:chgData name="Ramlah Qureshi" userId="fcbb55780651c36e" providerId="LiveId" clId="{C8A983CF-6C01-499D-BDD6-D54AF4970258}" dt="2022-01-14T12:02:12.633" v="307" actId="114"/>
          <ac:spMkLst>
            <pc:docMk/>
            <pc:sldMk cId="3680845473" sldId="256"/>
            <ac:spMk id="11" creationId="{9BB9FF43-DD52-4985-B77F-821893B7555D}"/>
          </ac:spMkLst>
        </pc:spChg>
        <pc:spChg chg="add mod">
          <ac:chgData name="Ramlah Qureshi" userId="fcbb55780651c36e" providerId="LiveId" clId="{C8A983CF-6C01-499D-BDD6-D54AF4970258}" dt="2022-01-13T15:58:19.124" v="106" actId="113"/>
          <ac:spMkLst>
            <pc:docMk/>
            <pc:sldMk cId="3680845473" sldId="256"/>
            <ac:spMk id="13" creationId="{D32DF463-74B8-4384-8F4B-D9E0FEFCAABA}"/>
          </ac:spMkLst>
        </pc:spChg>
        <pc:picChg chg="mod">
          <ac:chgData name="Ramlah Qureshi" userId="fcbb55780651c36e" providerId="LiveId" clId="{C8A983CF-6C01-499D-BDD6-D54AF4970258}" dt="2022-01-13T11:50:09.936" v="5" actId="1076"/>
          <ac:picMkLst>
            <pc:docMk/>
            <pc:sldMk cId="3680845473" sldId="256"/>
            <ac:picMk id="5" creationId="{577D5A59-9C81-4192-AFD0-14088ED1C2C9}"/>
          </ac:picMkLst>
        </pc:picChg>
      </pc:sldChg>
      <pc:sldChg chg="addSp modSp mod">
        <pc:chgData name="Ramlah Qureshi" userId="fcbb55780651c36e" providerId="LiveId" clId="{C8A983CF-6C01-499D-BDD6-D54AF4970258}" dt="2022-01-14T12:02:34.451" v="310" actId="114"/>
        <pc:sldMkLst>
          <pc:docMk/>
          <pc:sldMk cId="3389736873" sldId="257"/>
        </pc:sldMkLst>
        <pc:spChg chg="add mod">
          <ac:chgData name="Ramlah Qureshi" userId="fcbb55780651c36e" providerId="LiveId" clId="{C8A983CF-6C01-499D-BDD6-D54AF4970258}" dt="2022-01-14T12:02:34.451" v="310" actId="114"/>
          <ac:spMkLst>
            <pc:docMk/>
            <pc:sldMk cId="3389736873" sldId="257"/>
            <ac:spMk id="6" creationId="{9AFD5EE8-EE00-4F76-8F95-422F8D5F8A35}"/>
          </ac:spMkLst>
        </pc:spChg>
        <pc:spChg chg="add mod">
          <ac:chgData name="Ramlah Qureshi" userId="fcbb55780651c36e" providerId="LiveId" clId="{C8A983CF-6C01-499D-BDD6-D54AF4970258}" dt="2022-01-13T15:58:10.740" v="105" actId="113"/>
          <ac:spMkLst>
            <pc:docMk/>
            <pc:sldMk cId="3389736873" sldId="257"/>
            <ac:spMk id="7" creationId="{53F6DC16-53A6-4255-AD64-1E2ADCF73DF6}"/>
          </ac:spMkLst>
        </pc:spChg>
      </pc:sldChg>
      <pc:sldChg chg="addSp delSp modSp mod">
        <pc:chgData name="Ramlah Qureshi" userId="fcbb55780651c36e" providerId="LiveId" clId="{C8A983CF-6C01-499D-BDD6-D54AF4970258}" dt="2022-01-13T16:50:13.591" v="118" actId="1076"/>
        <pc:sldMkLst>
          <pc:docMk/>
          <pc:sldMk cId="302506311" sldId="258"/>
        </pc:sldMkLst>
        <pc:spChg chg="add del mod">
          <ac:chgData name="Ramlah Qureshi" userId="fcbb55780651c36e" providerId="LiveId" clId="{C8A983CF-6C01-499D-BDD6-D54AF4970258}" dt="2022-01-13T11:57:12.985" v="33" actId="478"/>
          <ac:spMkLst>
            <pc:docMk/>
            <pc:sldMk cId="302506311" sldId="258"/>
            <ac:spMk id="6" creationId="{77219885-F863-40C6-92B7-4CCDE099CCCF}"/>
          </ac:spMkLst>
        </pc:spChg>
        <pc:spChg chg="add del">
          <ac:chgData name="Ramlah Qureshi" userId="fcbb55780651c36e" providerId="LiveId" clId="{C8A983CF-6C01-499D-BDD6-D54AF4970258}" dt="2022-01-13T11:57:16.197" v="35" actId="22"/>
          <ac:spMkLst>
            <pc:docMk/>
            <pc:sldMk cId="302506311" sldId="258"/>
            <ac:spMk id="7" creationId="{825C2AFD-ED0D-4D26-B0A3-0522C25878B6}"/>
          </ac:spMkLst>
        </pc:spChg>
        <pc:spChg chg="add mod">
          <ac:chgData name="Ramlah Qureshi" userId="fcbb55780651c36e" providerId="LiveId" clId="{C8A983CF-6C01-499D-BDD6-D54AF4970258}" dt="2022-01-13T11:58:02.822" v="45" actId="1076"/>
          <ac:spMkLst>
            <pc:docMk/>
            <pc:sldMk cId="302506311" sldId="258"/>
            <ac:spMk id="9" creationId="{03674B9F-297A-4325-926E-E80E3C94E8FE}"/>
          </ac:spMkLst>
        </pc:spChg>
        <pc:spChg chg="add mod">
          <ac:chgData name="Ramlah Qureshi" userId="fcbb55780651c36e" providerId="LiveId" clId="{C8A983CF-6C01-499D-BDD6-D54AF4970258}" dt="2022-01-13T16:50:13.591" v="118" actId="1076"/>
          <ac:spMkLst>
            <pc:docMk/>
            <pc:sldMk cId="302506311" sldId="258"/>
            <ac:spMk id="11" creationId="{1E7B2F7D-91B3-4BCD-8A5C-C23408231217}"/>
          </ac:spMkLst>
        </pc:spChg>
      </pc:sldChg>
      <pc:sldChg chg="addSp delSp modSp mod">
        <pc:chgData name="Ramlah Qureshi" userId="fcbb55780651c36e" providerId="LiveId" clId="{C8A983CF-6C01-499D-BDD6-D54AF4970258}" dt="2022-01-13T16:51:08.012" v="124" actId="1076"/>
        <pc:sldMkLst>
          <pc:docMk/>
          <pc:sldMk cId="683056748" sldId="259"/>
        </pc:sldMkLst>
        <pc:spChg chg="add mod">
          <ac:chgData name="Ramlah Qureshi" userId="fcbb55780651c36e" providerId="LiveId" clId="{C8A983CF-6C01-499D-BDD6-D54AF4970258}" dt="2022-01-13T12:00:40.769" v="60" actId="20577"/>
          <ac:spMkLst>
            <pc:docMk/>
            <pc:sldMk cId="683056748" sldId="259"/>
            <ac:spMk id="6" creationId="{606C50A8-A153-4BBF-A8A7-498C301AA8FB}"/>
          </ac:spMkLst>
        </pc:spChg>
        <pc:spChg chg="add mod">
          <ac:chgData name="Ramlah Qureshi" userId="fcbb55780651c36e" providerId="LiveId" clId="{C8A983CF-6C01-499D-BDD6-D54AF4970258}" dt="2022-01-13T16:51:08.012" v="124" actId="1076"/>
          <ac:spMkLst>
            <pc:docMk/>
            <pc:sldMk cId="683056748" sldId="259"/>
            <ac:spMk id="9" creationId="{03D8DC2A-359E-481C-BB2C-48FA713AD4B4}"/>
          </ac:spMkLst>
        </pc:spChg>
        <pc:graphicFrameChg chg="add del modGraphic">
          <ac:chgData name="Ramlah Qureshi" userId="fcbb55780651c36e" providerId="LiveId" clId="{C8A983CF-6C01-499D-BDD6-D54AF4970258}" dt="2022-01-13T15:56:03.719" v="64" actId="27309"/>
          <ac:graphicFrameMkLst>
            <pc:docMk/>
            <pc:sldMk cId="683056748" sldId="259"/>
            <ac:graphicFrameMk id="4" creationId="{316083E9-1F5D-4B29-BF31-2A1FE518D96F}"/>
          </ac:graphicFrameMkLst>
        </pc:graphicFrameChg>
        <pc:picChg chg="mod">
          <ac:chgData name="Ramlah Qureshi" userId="fcbb55780651c36e" providerId="LiveId" clId="{C8A983CF-6C01-499D-BDD6-D54AF4970258}" dt="2022-01-13T12:00:16.621" v="57" actId="1076"/>
          <ac:picMkLst>
            <pc:docMk/>
            <pc:sldMk cId="683056748" sldId="259"/>
            <ac:picMk id="5" creationId="{577D5A59-9C81-4192-AFD0-14088ED1C2C9}"/>
          </ac:picMkLst>
        </pc:picChg>
      </pc:sldChg>
      <pc:sldChg chg="addSp modSp mod">
        <pc:chgData name="Ramlah Qureshi" userId="fcbb55780651c36e" providerId="LiveId" clId="{C8A983CF-6C01-499D-BDD6-D54AF4970258}" dt="2022-01-13T16:53:56.446" v="302" actId="20577"/>
        <pc:sldMkLst>
          <pc:docMk/>
          <pc:sldMk cId="1481222143" sldId="260"/>
        </pc:sldMkLst>
        <pc:spChg chg="add mod">
          <ac:chgData name="Ramlah Qureshi" userId="fcbb55780651c36e" providerId="LiveId" clId="{C8A983CF-6C01-499D-BDD6-D54AF4970258}" dt="2022-01-13T16:53:56.446" v="302" actId="20577"/>
          <ac:spMkLst>
            <pc:docMk/>
            <pc:sldMk cId="1481222143" sldId="260"/>
            <ac:spMk id="4" creationId="{2F23918A-21E5-4589-854B-A7E61C85745A}"/>
          </ac:spMkLst>
        </pc:spChg>
      </pc:sldChg>
      <pc:sldChg chg="modSp mod">
        <pc:chgData name="Ramlah Qureshi" userId="fcbb55780651c36e" providerId="LiveId" clId="{C8A983CF-6C01-499D-BDD6-D54AF4970258}" dt="2022-01-13T11:49:47.587" v="2" actId="1076"/>
        <pc:sldMkLst>
          <pc:docMk/>
          <pc:sldMk cId="4208639154" sldId="261"/>
        </pc:sldMkLst>
        <pc:spChg chg="mod">
          <ac:chgData name="Ramlah Qureshi" userId="fcbb55780651c36e" providerId="LiveId" clId="{C8A983CF-6C01-499D-BDD6-D54AF4970258}" dt="2022-01-13T11:49:41.801" v="0" actId="1076"/>
          <ac:spMkLst>
            <pc:docMk/>
            <pc:sldMk cId="4208639154" sldId="261"/>
            <ac:spMk id="2" creationId="{43C92E9E-E50E-4A71-987C-498772CD8166}"/>
          </ac:spMkLst>
        </pc:spChg>
        <pc:spChg chg="mod">
          <ac:chgData name="Ramlah Qureshi" userId="fcbb55780651c36e" providerId="LiveId" clId="{C8A983CF-6C01-499D-BDD6-D54AF4970258}" dt="2022-01-13T11:49:44.208" v="1" actId="1076"/>
          <ac:spMkLst>
            <pc:docMk/>
            <pc:sldMk cId="4208639154" sldId="261"/>
            <ac:spMk id="3" creationId="{B17E0039-0CEB-41C5-B043-A3807B4F9D33}"/>
          </ac:spMkLst>
        </pc:spChg>
        <pc:spChg chg="mod">
          <ac:chgData name="Ramlah Qureshi" userId="fcbb55780651c36e" providerId="LiveId" clId="{C8A983CF-6C01-499D-BDD6-D54AF4970258}" dt="2022-01-13T11:49:47.587" v="2" actId="1076"/>
          <ac:spMkLst>
            <pc:docMk/>
            <pc:sldMk cId="4208639154" sldId="261"/>
            <ac:spMk id="4" creationId="{34DD67F1-50B2-40EE-874B-3E6A90EE37C3}"/>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descr="Tag=AccentColor&#10;Flavor=Light&#10;Target=FillAndLine">
            <a:extLst>
              <a:ext uri="{FF2B5EF4-FFF2-40B4-BE49-F238E27FC236}">
                <a16:creationId xmlns:a16="http://schemas.microsoft.com/office/drawing/2014/main" id="{DA381740-063A-41A4-836D-85D14980EEF0}"/>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24EF9DF8-704A-44AE-8850-307DDACC9387}"/>
              </a:ext>
            </a:extLst>
          </p:cNvPr>
          <p:cNvSpPr>
            <a:spLocks noGrp="1"/>
          </p:cNvSpPr>
          <p:nvPr>
            <p:ph type="ctrTitle"/>
          </p:nvPr>
        </p:nvSpPr>
        <p:spPr>
          <a:xfrm>
            <a:off x="841248" y="448056"/>
            <a:ext cx="10515600" cy="4069080"/>
          </a:xfrm>
        </p:spPr>
        <p:txBody>
          <a:bodyPr anchor="b">
            <a:noAutofit/>
          </a:bodyPr>
          <a:lstStyle>
            <a:lvl1pPr algn="l">
              <a:defRPr sz="96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CC72E09-06F3-48B9-9B95-DE15EC98017B}"/>
              </a:ext>
            </a:extLst>
          </p:cNvPr>
          <p:cNvSpPr>
            <a:spLocks noGrp="1"/>
          </p:cNvSpPr>
          <p:nvPr>
            <p:ph type="subTitle" idx="1"/>
          </p:nvPr>
        </p:nvSpPr>
        <p:spPr>
          <a:xfrm>
            <a:off x="841248" y="4983480"/>
            <a:ext cx="10515600" cy="1124712"/>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E11CD474-E5E1-4D01-97F6-0C9FC09332C0}"/>
              </a:ext>
            </a:extLst>
          </p:cNvPr>
          <p:cNvSpPr>
            <a:spLocks noGrp="1"/>
          </p:cNvSpPr>
          <p:nvPr>
            <p:ph type="dt" sz="half" idx="10"/>
          </p:nvPr>
        </p:nvSpPr>
        <p:spPr/>
        <p:txBody>
          <a:bodyPr/>
          <a:lstStyle/>
          <a:p>
            <a:fld id="{72345051-2045-45DA-935E-2E3CA1A69ADC}" type="datetimeFigureOut">
              <a:rPr lang="en-US" smtClean="0"/>
              <a:t>1/14/2022</a:t>
            </a:fld>
            <a:endParaRPr lang="en-US" dirty="0"/>
          </a:p>
        </p:txBody>
      </p:sp>
      <p:sp>
        <p:nvSpPr>
          <p:cNvPr id="5" name="Footer Placeholder 4">
            <a:extLst>
              <a:ext uri="{FF2B5EF4-FFF2-40B4-BE49-F238E27FC236}">
                <a16:creationId xmlns:a16="http://schemas.microsoft.com/office/drawing/2014/main" id="{C636BBC7-EB9B-4B36-88E9-DBF65D270E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8786C7-DD8D-492F-9A9A-A7B3EBE27FE9}"/>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3447880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7CF8D-FF51-4FD8-B968-A2C85073478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661A953-02EA-491B-A215-AF8420D74D3A}"/>
              </a:ext>
            </a:extLst>
          </p:cNvPr>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4084D1E-BC98-44E4-8D2C-89CCDC293331}"/>
              </a:ext>
            </a:extLst>
          </p:cNvPr>
          <p:cNvSpPr>
            <a:spLocks noGrp="1"/>
          </p:cNvSpPr>
          <p:nvPr>
            <p:ph type="dt" sz="half" idx="10"/>
          </p:nvPr>
        </p:nvSpPr>
        <p:spPr/>
        <p:txBody>
          <a:bodyPr/>
          <a:lstStyle/>
          <a:p>
            <a:fld id="{72345051-2045-45DA-935E-2E3CA1A69ADC}" type="datetimeFigureOut">
              <a:rPr lang="en-US" smtClean="0"/>
              <a:t>1/14/2022</a:t>
            </a:fld>
            <a:endParaRPr lang="en-US"/>
          </a:p>
        </p:txBody>
      </p:sp>
      <p:sp>
        <p:nvSpPr>
          <p:cNvPr id="5" name="Footer Placeholder 4">
            <a:extLst>
              <a:ext uri="{FF2B5EF4-FFF2-40B4-BE49-F238E27FC236}">
                <a16:creationId xmlns:a16="http://schemas.microsoft.com/office/drawing/2014/main" id="{513019EB-9C2B-4833-B72A-1476941597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F6E764-5688-45F5-94ED-A7357D2F5689}"/>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498270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0E3CB6-3025-40BF-A04B-A7B0CB4C01F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DD5CB3-8B24-48C7-89D3-8DCAD36A453D}"/>
              </a:ext>
            </a:extLst>
          </p:cNvPr>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50BC931-E2BF-4C1D-91AA-89F82F8268B2}"/>
              </a:ext>
            </a:extLst>
          </p:cNvPr>
          <p:cNvSpPr>
            <a:spLocks noGrp="1"/>
          </p:cNvSpPr>
          <p:nvPr>
            <p:ph type="dt" sz="half" idx="10"/>
          </p:nvPr>
        </p:nvSpPr>
        <p:spPr/>
        <p:txBody>
          <a:bodyPr/>
          <a:lstStyle/>
          <a:p>
            <a:fld id="{72345051-2045-45DA-935E-2E3CA1A69ADC}" type="datetimeFigureOut">
              <a:rPr lang="en-US" smtClean="0"/>
              <a:t>1/14/2022</a:t>
            </a:fld>
            <a:endParaRPr lang="en-US"/>
          </a:p>
        </p:txBody>
      </p:sp>
      <p:sp>
        <p:nvSpPr>
          <p:cNvPr id="5" name="Footer Placeholder 4">
            <a:extLst>
              <a:ext uri="{FF2B5EF4-FFF2-40B4-BE49-F238E27FC236}">
                <a16:creationId xmlns:a16="http://schemas.microsoft.com/office/drawing/2014/main" id="{7548A135-AEE9-4483-957E-3D143318DD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8DEFD4-A052-46B3-B2AE-F3091D8A2F7B}"/>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189998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D02BC-5A24-47F7-A4DF-B93FBC0C51B0}"/>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8E9219E-EE74-4093-94D6-F663E059C504}"/>
              </a:ext>
            </a:extLst>
          </p:cNvPr>
          <p:cNvSpPr>
            <a:spLocks noGrp="1"/>
          </p:cNvSpPr>
          <p:nvPr>
            <p:ph idx="1"/>
          </p:nvPr>
        </p:nvSpPr>
        <p:spPr>
          <a:xfrm>
            <a:off x="838200" y="1929384"/>
            <a:ext cx="10515600" cy="4251960"/>
          </a:xfrm>
        </p:spPr>
        <p:txBody>
          <a:bodyPr>
            <a:normAutofit/>
          </a:bodyPr>
          <a:lstStyle>
            <a:lvl1pPr>
              <a:defRPr sz="2800"/>
            </a:lvl1pPr>
            <a:lvl2pPr>
              <a:defRPr sz="24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2A61642-BFBA-48AE-A29C-C2AA7386AE95}"/>
              </a:ext>
            </a:extLst>
          </p:cNvPr>
          <p:cNvSpPr>
            <a:spLocks noGrp="1"/>
          </p:cNvSpPr>
          <p:nvPr>
            <p:ph type="dt" sz="half" idx="10"/>
          </p:nvPr>
        </p:nvSpPr>
        <p:spPr/>
        <p:txBody>
          <a:bodyPr/>
          <a:lstStyle/>
          <a:p>
            <a:fld id="{72345051-2045-45DA-935E-2E3CA1A69ADC}" type="datetimeFigureOut">
              <a:rPr lang="en-US" smtClean="0"/>
              <a:t>1/14/2022</a:t>
            </a:fld>
            <a:endParaRPr lang="en-US"/>
          </a:p>
        </p:txBody>
      </p:sp>
      <p:sp>
        <p:nvSpPr>
          <p:cNvPr id="5" name="Footer Placeholder 4">
            <a:extLst>
              <a:ext uri="{FF2B5EF4-FFF2-40B4-BE49-F238E27FC236}">
                <a16:creationId xmlns:a16="http://schemas.microsoft.com/office/drawing/2014/main" id="{2AD2029B-6646-4DBF-A302-76A513FC64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6D4DFD-766F-4E45-A00C-2B5E8CE9A908}"/>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8" name="Rectangle 7" descr="Tag=AccentColor&#10;Flavor=Light&#10;Target=FillAndLine">
            <a:extLst>
              <a:ext uri="{FF2B5EF4-FFF2-40B4-BE49-F238E27FC236}">
                <a16:creationId xmlns:a16="http://schemas.microsoft.com/office/drawing/2014/main" id="{EBDD1931-9E86-4402-9A68-33A2D9EFB198}"/>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389418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218C0-6540-400C-BB51-353D5FD5CB00}"/>
              </a:ext>
            </a:extLst>
          </p:cNvPr>
          <p:cNvSpPr>
            <a:spLocks noGrp="1"/>
          </p:cNvSpPr>
          <p:nvPr>
            <p:ph type="title"/>
          </p:nvPr>
        </p:nvSpPr>
        <p:spPr>
          <a:xfrm>
            <a:off x="841248" y="448056"/>
            <a:ext cx="10515600" cy="4069080"/>
          </a:xfrm>
        </p:spPr>
        <p:txBody>
          <a:bodyPr anchor="b">
            <a:normAutofit/>
          </a:bodyPr>
          <a:lstStyle>
            <a:lvl1pPr>
              <a:defRPr sz="8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A81CD69-43B3-4FF7-AA41-30C36C957E65}"/>
              </a:ext>
            </a:extLst>
          </p:cNvPr>
          <p:cNvSpPr>
            <a:spLocks noGrp="1"/>
          </p:cNvSpPr>
          <p:nvPr>
            <p:ph type="body" idx="1"/>
          </p:nvPr>
        </p:nvSpPr>
        <p:spPr>
          <a:xfrm>
            <a:off x="841248" y="4983480"/>
            <a:ext cx="10515600" cy="1124712"/>
          </a:xfrm>
        </p:spPr>
        <p:txBody>
          <a:bodyPr>
            <a:norm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BF300D-5CBE-47E9-A193-E23C8314D0EA}"/>
              </a:ext>
            </a:extLst>
          </p:cNvPr>
          <p:cNvSpPr>
            <a:spLocks noGrp="1"/>
          </p:cNvSpPr>
          <p:nvPr>
            <p:ph type="dt" sz="half" idx="10"/>
          </p:nvPr>
        </p:nvSpPr>
        <p:spPr/>
        <p:txBody>
          <a:bodyPr/>
          <a:lstStyle/>
          <a:p>
            <a:fld id="{72345051-2045-45DA-935E-2E3CA1A69ADC}" type="datetimeFigureOut">
              <a:rPr lang="en-US" smtClean="0"/>
              <a:t>1/14/2022</a:t>
            </a:fld>
            <a:endParaRPr lang="en-US"/>
          </a:p>
        </p:txBody>
      </p:sp>
      <p:sp>
        <p:nvSpPr>
          <p:cNvPr id="5" name="Footer Placeholder 4">
            <a:extLst>
              <a:ext uri="{FF2B5EF4-FFF2-40B4-BE49-F238E27FC236}">
                <a16:creationId xmlns:a16="http://schemas.microsoft.com/office/drawing/2014/main" id="{56E7DF3F-C51A-4DB1-9FCE-E3E0D8E925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269CF4-FAAB-44EF-A2A5-8352B4AA384F}"/>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7" name="Rectangle 6" descr="Tag=AccentColor&#10;Flavor=Light&#10;Target=FillAndLine">
            <a:extLst>
              <a:ext uri="{FF2B5EF4-FFF2-40B4-BE49-F238E27FC236}">
                <a16:creationId xmlns:a16="http://schemas.microsoft.com/office/drawing/2014/main" id="{417A8947-4521-4FE1-8E44-27363435CE1B}"/>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9375555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DE264-531D-49C1-A8AF-2B4C1D218FAB}"/>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4B9A1B8-2F1B-46AA-858A-CFFF5AF7CEB0}"/>
              </a:ext>
            </a:extLst>
          </p:cNvPr>
          <p:cNvSpPr>
            <a:spLocks noGrp="1"/>
          </p:cNvSpPr>
          <p:nvPr>
            <p:ph sz="half" idx="1"/>
          </p:nvPr>
        </p:nvSpPr>
        <p:spPr>
          <a:xfrm>
            <a:off x="838200" y="1929384"/>
            <a:ext cx="5181600" cy="425196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6E6B9631-18C0-43BD-8AF3-9137D6D4C234}"/>
              </a:ext>
            </a:extLst>
          </p:cNvPr>
          <p:cNvSpPr>
            <a:spLocks noGrp="1"/>
          </p:cNvSpPr>
          <p:nvPr>
            <p:ph sz="half" idx="2"/>
          </p:nvPr>
        </p:nvSpPr>
        <p:spPr>
          <a:xfrm>
            <a:off x="6172200" y="1929384"/>
            <a:ext cx="5181600" cy="42519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E9032FCA-14C6-4497-9C27-3F58062442CE}"/>
              </a:ext>
            </a:extLst>
          </p:cNvPr>
          <p:cNvSpPr>
            <a:spLocks noGrp="1"/>
          </p:cNvSpPr>
          <p:nvPr>
            <p:ph type="dt" sz="half" idx="10"/>
          </p:nvPr>
        </p:nvSpPr>
        <p:spPr/>
        <p:txBody>
          <a:bodyPr/>
          <a:lstStyle/>
          <a:p>
            <a:fld id="{72345051-2045-45DA-935E-2E3CA1A69ADC}" type="datetimeFigureOut">
              <a:rPr lang="en-US" smtClean="0"/>
              <a:t>1/14/2022</a:t>
            </a:fld>
            <a:endParaRPr lang="en-US"/>
          </a:p>
        </p:txBody>
      </p:sp>
      <p:sp>
        <p:nvSpPr>
          <p:cNvPr id="6" name="Footer Placeholder 5">
            <a:extLst>
              <a:ext uri="{FF2B5EF4-FFF2-40B4-BE49-F238E27FC236}">
                <a16:creationId xmlns:a16="http://schemas.microsoft.com/office/drawing/2014/main" id="{961E5057-693B-4E10-958E-0ABE79FEC7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0CECB1-0A35-4C10-9D3D-FE4404283011}"/>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9" name="Rectangle 8" descr="Tag=AccentColor&#10;Flavor=Light&#10;Target=FillAndLine">
            <a:extLst>
              <a:ext uri="{FF2B5EF4-FFF2-40B4-BE49-F238E27FC236}">
                <a16:creationId xmlns:a16="http://schemas.microsoft.com/office/drawing/2014/main" id="{2FAAC677-2D37-4F63-9C4B-711A2988EE02}"/>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189331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AE282-8875-4F49-AB21-E1C2BCAEA1F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1712EA2-EF8C-4F18-BECF-AD121F72816A}"/>
              </a:ext>
            </a:extLst>
          </p:cNvPr>
          <p:cNvSpPr>
            <a:spLocks noGrp="1"/>
          </p:cNvSpPr>
          <p:nvPr>
            <p:ph type="body" idx="1"/>
          </p:nvPr>
        </p:nvSpPr>
        <p:spPr>
          <a:xfrm>
            <a:off x="839788" y="1938528"/>
            <a:ext cx="5157787" cy="823912"/>
          </a:xfrm>
        </p:spPr>
        <p:txBody>
          <a:bodyPr anchor="b">
            <a:normAutofit/>
          </a:bodyPr>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D7B59D4-E93F-40C1-A1A2-F1867830C678}"/>
              </a:ext>
            </a:extLst>
          </p:cNvPr>
          <p:cNvSpPr>
            <a:spLocks noGrp="1"/>
          </p:cNvSpPr>
          <p:nvPr>
            <p:ph sz="half" idx="2"/>
          </p:nvPr>
        </p:nvSpPr>
        <p:spPr>
          <a:xfrm>
            <a:off x="839788" y="2926080"/>
            <a:ext cx="5157787" cy="326440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E810616-1C77-42AE-8449-D0B64E2B8475}"/>
              </a:ext>
            </a:extLst>
          </p:cNvPr>
          <p:cNvSpPr>
            <a:spLocks noGrp="1"/>
          </p:cNvSpPr>
          <p:nvPr>
            <p:ph type="body" sz="quarter" idx="3"/>
          </p:nvPr>
        </p:nvSpPr>
        <p:spPr>
          <a:xfrm>
            <a:off x="6172200" y="1938528"/>
            <a:ext cx="5183188" cy="823912"/>
          </a:xfrm>
        </p:spPr>
        <p:txBody>
          <a:bodyPr anchor="b">
            <a:normAutofit/>
          </a:bodyPr>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74E172-AFE8-48E4-BBB0-CA6D4EC1127C}"/>
              </a:ext>
            </a:extLst>
          </p:cNvPr>
          <p:cNvSpPr>
            <a:spLocks noGrp="1"/>
          </p:cNvSpPr>
          <p:nvPr>
            <p:ph sz="quarter" idx="4"/>
          </p:nvPr>
        </p:nvSpPr>
        <p:spPr>
          <a:xfrm>
            <a:off x="6172200" y="2926080"/>
            <a:ext cx="5183188" cy="3264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C9407CC-270D-4C98-B95C-7AE67D2E1913}"/>
              </a:ext>
            </a:extLst>
          </p:cNvPr>
          <p:cNvSpPr>
            <a:spLocks noGrp="1"/>
          </p:cNvSpPr>
          <p:nvPr>
            <p:ph type="dt" sz="half" idx="10"/>
          </p:nvPr>
        </p:nvSpPr>
        <p:spPr/>
        <p:txBody>
          <a:bodyPr/>
          <a:lstStyle/>
          <a:p>
            <a:fld id="{72345051-2045-45DA-935E-2E3CA1A69ADC}" type="datetimeFigureOut">
              <a:rPr lang="en-US" smtClean="0"/>
              <a:t>1/14/2022</a:t>
            </a:fld>
            <a:endParaRPr lang="en-US"/>
          </a:p>
        </p:txBody>
      </p:sp>
      <p:sp>
        <p:nvSpPr>
          <p:cNvPr id="8" name="Footer Placeholder 7">
            <a:extLst>
              <a:ext uri="{FF2B5EF4-FFF2-40B4-BE49-F238E27FC236}">
                <a16:creationId xmlns:a16="http://schemas.microsoft.com/office/drawing/2014/main" id="{454070D5-9B7B-47FC-9F75-F6AD9607452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28EAC17-33BE-4265-8C06-644C2D34FD3C}"/>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11" name="Rectangle 10" descr="Tag=AccentColor&#10;Flavor=Light&#10;Target=FillAndLine">
            <a:extLst>
              <a:ext uri="{FF2B5EF4-FFF2-40B4-BE49-F238E27FC236}">
                <a16:creationId xmlns:a16="http://schemas.microsoft.com/office/drawing/2014/main" id="{F634C457-AEBF-47D7-9200-BAD05D138B12}"/>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174500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E9AC0-40CD-4451-BF00-5E2FC7B7451B}"/>
              </a:ext>
            </a:extLst>
          </p:cNvPr>
          <p:cNvSpPr>
            <a:spLocks noGrp="1"/>
          </p:cNvSpPr>
          <p:nvPr>
            <p:ph type="title"/>
          </p:nvPr>
        </p:nvSpPr>
        <p:spPr>
          <a:xfrm>
            <a:off x="2203704" y="1728216"/>
            <a:ext cx="7781544" cy="3392424"/>
          </a:xfrm>
        </p:spPr>
        <p:txBody>
          <a:bodyPr>
            <a:normAutofit/>
          </a:bodyPr>
          <a:lstStyle>
            <a:lvl1pPr algn="ctr">
              <a:defRPr sz="78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C6FD9A32-9C83-452B-BC69-CC6E95D3C93C}"/>
              </a:ext>
            </a:extLst>
          </p:cNvPr>
          <p:cNvSpPr>
            <a:spLocks noGrp="1"/>
          </p:cNvSpPr>
          <p:nvPr>
            <p:ph type="dt" sz="half" idx="10"/>
          </p:nvPr>
        </p:nvSpPr>
        <p:spPr/>
        <p:txBody>
          <a:bodyPr/>
          <a:lstStyle/>
          <a:p>
            <a:fld id="{72345051-2045-45DA-935E-2E3CA1A69ADC}" type="datetimeFigureOut">
              <a:rPr lang="en-US" smtClean="0"/>
              <a:t>1/14/2022</a:t>
            </a:fld>
            <a:endParaRPr lang="en-US"/>
          </a:p>
        </p:txBody>
      </p:sp>
      <p:sp>
        <p:nvSpPr>
          <p:cNvPr id="4" name="Footer Placeholder 3">
            <a:extLst>
              <a:ext uri="{FF2B5EF4-FFF2-40B4-BE49-F238E27FC236}">
                <a16:creationId xmlns:a16="http://schemas.microsoft.com/office/drawing/2014/main" id="{6B87B83E-E23E-42DE-876D-F55908A97DC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61C03A8-D428-4010-B413-13B1E9922628}"/>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6" name="Rectangle 6" descr="Tag=AccentColor&#10;Flavor=Light&#10;Target=FillAndLine">
            <a:extLst>
              <a:ext uri="{FF2B5EF4-FFF2-40B4-BE49-F238E27FC236}">
                <a16:creationId xmlns:a16="http://schemas.microsoft.com/office/drawing/2014/main" id="{17F03060-85EC-4182-8C18-C6EE0D373E4B}"/>
              </a:ext>
            </a:extLst>
          </p:cNvPr>
          <p:cNvSpPr/>
          <p:nvPr/>
        </p:nvSpPr>
        <p:spPr>
          <a:xfrm>
            <a:off x="3974206" y="5126892"/>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64122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2816A0-77C4-4A3F-87BD-A7321E3C84D2}"/>
              </a:ext>
            </a:extLst>
          </p:cNvPr>
          <p:cNvSpPr>
            <a:spLocks noGrp="1"/>
          </p:cNvSpPr>
          <p:nvPr>
            <p:ph type="dt" sz="half" idx="10"/>
          </p:nvPr>
        </p:nvSpPr>
        <p:spPr/>
        <p:txBody>
          <a:bodyPr/>
          <a:lstStyle/>
          <a:p>
            <a:fld id="{72345051-2045-45DA-935E-2E3CA1A69ADC}" type="datetimeFigureOut">
              <a:rPr lang="en-US" smtClean="0"/>
              <a:t>1/14/2022</a:t>
            </a:fld>
            <a:endParaRPr lang="en-US"/>
          </a:p>
        </p:txBody>
      </p:sp>
      <p:sp>
        <p:nvSpPr>
          <p:cNvPr id="3" name="Footer Placeholder 2">
            <a:extLst>
              <a:ext uri="{FF2B5EF4-FFF2-40B4-BE49-F238E27FC236}">
                <a16:creationId xmlns:a16="http://schemas.microsoft.com/office/drawing/2014/main" id="{A5FC3464-F026-4C77-9441-55ECA5054D5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87D9257-BADE-4D0B-AF0B-D09FE95FA078}"/>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2997234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1C48E-F751-45A2-9010-208B81EDBE69}"/>
              </a:ext>
            </a:extLst>
          </p:cNvPr>
          <p:cNvSpPr>
            <a:spLocks noGrp="1"/>
          </p:cNvSpPr>
          <p:nvPr>
            <p:ph type="title"/>
          </p:nvPr>
        </p:nvSpPr>
        <p:spPr>
          <a:xfrm>
            <a:off x="839788" y="457200"/>
            <a:ext cx="3932237" cy="3429000"/>
          </a:xfrm>
        </p:spPr>
        <p:txBody>
          <a:bodyPr anchor="b">
            <a:normAutofit/>
          </a:bodyPr>
          <a:lstStyle>
            <a:lvl1pPr>
              <a:defRPr sz="6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9D501F6-8430-4758-8636-74D68E990EC3}"/>
              </a:ext>
            </a:extLst>
          </p:cNvPr>
          <p:cNvSpPr>
            <a:spLocks noGrp="1"/>
          </p:cNvSpPr>
          <p:nvPr>
            <p:ph idx="1"/>
          </p:nvPr>
        </p:nvSpPr>
        <p:spPr>
          <a:xfrm>
            <a:off x="5303520" y="548640"/>
            <a:ext cx="6053328" cy="5431536"/>
          </a:xfrm>
        </p:spPr>
        <p:txBody>
          <a:bodyPr anchor="ct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E79DC39-A29C-494C-98B6-999746C5F38A}"/>
              </a:ext>
            </a:extLst>
          </p:cNvPr>
          <p:cNvSpPr>
            <a:spLocks noGrp="1"/>
          </p:cNvSpPr>
          <p:nvPr>
            <p:ph type="body" sz="half" idx="2"/>
          </p:nvPr>
        </p:nvSpPr>
        <p:spPr>
          <a:xfrm>
            <a:off x="839788" y="3977640"/>
            <a:ext cx="3932237" cy="2002536"/>
          </a:xfrm>
        </p:spPr>
        <p:txBody>
          <a:bodyPr>
            <a:normAutofit/>
          </a:bodyPr>
          <a:lstStyle>
            <a:lvl1pPr marL="0" indent="0">
              <a:buNone/>
              <a:defRPr sz="3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2584C988-A6DB-469A-B8AA-31866F36E83D}"/>
              </a:ext>
            </a:extLst>
          </p:cNvPr>
          <p:cNvSpPr>
            <a:spLocks noGrp="1"/>
          </p:cNvSpPr>
          <p:nvPr>
            <p:ph type="dt" sz="half" idx="10"/>
          </p:nvPr>
        </p:nvSpPr>
        <p:spPr/>
        <p:txBody>
          <a:bodyPr/>
          <a:lstStyle/>
          <a:p>
            <a:fld id="{72345051-2045-45DA-935E-2E3CA1A69ADC}" type="datetimeFigureOut">
              <a:rPr lang="en-US" smtClean="0"/>
              <a:t>1/14/2022</a:t>
            </a:fld>
            <a:endParaRPr lang="en-US"/>
          </a:p>
        </p:txBody>
      </p:sp>
      <p:sp>
        <p:nvSpPr>
          <p:cNvPr id="6" name="Footer Placeholder 5">
            <a:extLst>
              <a:ext uri="{FF2B5EF4-FFF2-40B4-BE49-F238E27FC236}">
                <a16:creationId xmlns:a16="http://schemas.microsoft.com/office/drawing/2014/main" id="{02BC39C3-81EB-4828-9AD3-2F1FAC521E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059376C-9810-49A5-BC9A-4E6A02175273}"/>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8" name="Rectangle 6" descr="Tag=AccentColor&#10;Flavor=Light&#10;Target=FillAndLine">
            <a:extLst>
              <a:ext uri="{FF2B5EF4-FFF2-40B4-BE49-F238E27FC236}">
                <a16:creationId xmlns:a16="http://schemas.microsoft.com/office/drawing/2014/main" id="{B9F96F3A-E64D-4401-B02C-BCD5CAA97CFF}"/>
              </a:ext>
            </a:extLst>
          </p:cNvPr>
          <p:cNvSpPr/>
          <p:nvPr/>
        </p:nvSpPr>
        <p:spPr>
          <a:xfrm rot="5400000">
            <a:off x="2797492"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chemeClr val="tx1"/>
          </a:solidFill>
          <a:ln w="444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92296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37704-80BD-41B0-8395-41618EC3AFBC}"/>
              </a:ext>
            </a:extLst>
          </p:cNvPr>
          <p:cNvSpPr>
            <a:spLocks noGrp="1"/>
          </p:cNvSpPr>
          <p:nvPr>
            <p:ph type="title"/>
          </p:nvPr>
        </p:nvSpPr>
        <p:spPr>
          <a:xfrm>
            <a:off x="839788" y="457200"/>
            <a:ext cx="3931920" cy="3429000"/>
          </a:xfrm>
        </p:spPr>
        <p:txBody>
          <a:bodyPr anchor="b">
            <a:normAutofit/>
          </a:bodyPr>
          <a:lstStyle>
            <a:lvl1pPr>
              <a:defRPr sz="60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14DA4032-EC66-4974-BD30-898B60E4B562}"/>
              </a:ext>
            </a:extLst>
          </p:cNvPr>
          <p:cNvSpPr>
            <a:spLocks noGrp="1"/>
          </p:cNvSpPr>
          <p:nvPr>
            <p:ph type="pic" idx="1"/>
          </p:nvPr>
        </p:nvSpPr>
        <p:spPr>
          <a:xfrm>
            <a:off x="5303520" y="548640"/>
            <a:ext cx="6053328" cy="543153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921802D0-5574-4631-BA49-92362F8E40DC}"/>
              </a:ext>
            </a:extLst>
          </p:cNvPr>
          <p:cNvSpPr>
            <a:spLocks noGrp="1"/>
          </p:cNvSpPr>
          <p:nvPr>
            <p:ph type="body" sz="half" idx="2"/>
          </p:nvPr>
        </p:nvSpPr>
        <p:spPr>
          <a:xfrm>
            <a:off x="839788" y="3977640"/>
            <a:ext cx="3931920" cy="2002536"/>
          </a:xfrm>
        </p:spPr>
        <p:txBody>
          <a:bodyPr>
            <a:normAutofit/>
          </a:bodyPr>
          <a:lstStyle>
            <a:lvl1pPr marL="0" indent="0">
              <a:buNone/>
              <a:defRPr sz="3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F62C2F5B-DDDD-4E64-94A9-99E46F4B06A0}"/>
              </a:ext>
            </a:extLst>
          </p:cNvPr>
          <p:cNvSpPr>
            <a:spLocks noGrp="1"/>
          </p:cNvSpPr>
          <p:nvPr>
            <p:ph type="dt" sz="half" idx="10"/>
          </p:nvPr>
        </p:nvSpPr>
        <p:spPr/>
        <p:txBody>
          <a:bodyPr/>
          <a:lstStyle/>
          <a:p>
            <a:fld id="{72345051-2045-45DA-935E-2E3CA1A69ADC}" type="datetimeFigureOut">
              <a:rPr lang="en-US" smtClean="0"/>
              <a:t>1/14/2022</a:t>
            </a:fld>
            <a:endParaRPr lang="en-US"/>
          </a:p>
        </p:txBody>
      </p:sp>
      <p:sp>
        <p:nvSpPr>
          <p:cNvPr id="6" name="Footer Placeholder 5">
            <a:extLst>
              <a:ext uri="{FF2B5EF4-FFF2-40B4-BE49-F238E27FC236}">
                <a16:creationId xmlns:a16="http://schemas.microsoft.com/office/drawing/2014/main" id="{D4FA8D36-8865-48E7-8249-ED729A5F70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0F98C3-0B62-4361-8408-A01F70807CDB}"/>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8" name="Rectangle 6" descr="Tag=AccentColor&#10;Flavor=Light&#10;Target=FillAndLine">
            <a:extLst>
              <a:ext uri="{FF2B5EF4-FFF2-40B4-BE49-F238E27FC236}">
                <a16:creationId xmlns:a16="http://schemas.microsoft.com/office/drawing/2014/main" id="{FE511AB6-FEAF-4549-BA88-0764BD10B63D}"/>
              </a:ext>
            </a:extLst>
          </p:cNvPr>
          <p:cNvSpPr/>
          <p:nvPr/>
        </p:nvSpPr>
        <p:spPr>
          <a:xfrm rot="5400000">
            <a:off x="2798064"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chemeClr val="tx1"/>
          </a:solidFill>
          <a:ln w="444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75307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72D13B-FFCB-4650-AD3C-CB50373525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D0CA9470-DF15-46A1-BF0E-8A5367A4B0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63047CB-E94D-482F-BACA-681E96C0EC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72345051-2045-45DA-935E-2E3CA1A69ADC}" type="datetimeFigureOut">
              <a:rPr lang="en-US" smtClean="0"/>
              <a:t>1/14/2022</a:t>
            </a:fld>
            <a:endParaRPr lang="en-US" dirty="0"/>
          </a:p>
        </p:txBody>
      </p:sp>
      <p:sp>
        <p:nvSpPr>
          <p:cNvPr id="5" name="Footer Placeholder 4">
            <a:extLst>
              <a:ext uri="{FF2B5EF4-FFF2-40B4-BE49-F238E27FC236}">
                <a16:creationId xmlns:a16="http://schemas.microsoft.com/office/drawing/2014/main" id="{2CFDA4B5-E797-42FC-8B7A-2294DF24A3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678ED201-6D0E-422C-B4EC-566A3DC2980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A7CD31F4-64FA-4BA0-9498-67783267A8C8}" type="slidenum">
              <a:rPr lang="en-US" smtClean="0"/>
              <a:t>‹#›</a:t>
            </a:fld>
            <a:endParaRPr lang="en-US" dirty="0"/>
          </a:p>
        </p:txBody>
      </p:sp>
    </p:spTree>
    <p:extLst>
      <p:ext uri="{BB962C8B-B14F-4D97-AF65-F5344CB8AC3E}">
        <p14:creationId xmlns:p14="http://schemas.microsoft.com/office/powerpoint/2010/main" val="1221264657"/>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1" r:id="rId6"/>
    <p:sldLayoutId id="2147483727" r:id="rId7"/>
    <p:sldLayoutId id="2147483728" r:id="rId8"/>
    <p:sldLayoutId id="2147483729" r:id="rId9"/>
    <p:sldLayoutId id="2147483730" r:id="rId10"/>
    <p:sldLayoutId id="2147483732" r:id="rId11"/>
  </p:sldLayoutIdLst>
  <p:txStyles>
    <p:titleStyle>
      <a:lvl1pPr algn="l" defTabSz="914400" rtl="0" eaLnBrk="1" latinLnBrk="0" hangingPunct="1">
        <a:lnSpc>
          <a:spcPct val="100000"/>
        </a:lnSpc>
        <a:spcBef>
          <a:spcPct val="0"/>
        </a:spcBef>
        <a:buNone/>
        <a:defRPr sz="48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warwick.ac.uk/fac/arts/history/students/modules/hi34i/seminars/caribbean/kiple_race_war_tropical_medicine.pdf"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6699FF"/>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F2A46FC-A8BE-4771-BE51-D9123E9185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577D5A59-9C81-4192-AFD0-14088ED1C2C9}"/>
              </a:ext>
            </a:extLst>
          </p:cNvPr>
          <p:cNvPicPr>
            <a:picLocks noChangeAspect="1"/>
          </p:cNvPicPr>
          <p:nvPr/>
        </p:nvPicPr>
        <p:blipFill rotWithShape="1">
          <a:blip r:embed="rId2"/>
          <a:srcRect t="11656" b="12299"/>
          <a:stretch/>
        </p:blipFill>
        <p:spPr>
          <a:xfrm>
            <a:off x="614266" y="532653"/>
            <a:ext cx="10960420" cy="5792694"/>
          </a:xfrm>
          <a:custGeom>
            <a:avLst/>
            <a:gdLst/>
            <a:ahLst/>
            <a:cxnLst/>
            <a:rect l="l" t="t" r="r" b="b"/>
            <a:pathLst>
              <a:path w="10485104" h="5523506">
                <a:moveTo>
                  <a:pt x="5949681" y="536"/>
                </a:moveTo>
                <a:cubicBezTo>
                  <a:pt x="6074035" y="-2131"/>
                  <a:pt x="6198411" y="5173"/>
                  <a:pt x="6321822" y="22405"/>
                </a:cubicBezTo>
                <a:cubicBezTo>
                  <a:pt x="6498937" y="51493"/>
                  <a:pt x="6677824" y="73364"/>
                  <a:pt x="6857694" y="55210"/>
                </a:cubicBezTo>
                <a:cubicBezTo>
                  <a:pt x="6981675" y="42526"/>
                  <a:pt x="7105459" y="35089"/>
                  <a:pt x="7230031" y="35528"/>
                </a:cubicBezTo>
                <a:cubicBezTo>
                  <a:pt x="7516370" y="35528"/>
                  <a:pt x="7802902" y="38152"/>
                  <a:pt x="8089242" y="32684"/>
                </a:cubicBezTo>
                <a:cubicBezTo>
                  <a:pt x="8344090" y="27873"/>
                  <a:pt x="8597956" y="17377"/>
                  <a:pt x="8853003" y="43837"/>
                </a:cubicBezTo>
                <a:cubicBezTo>
                  <a:pt x="9229472" y="82767"/>
                  <a:pt x="9607909" y="70300"/>
                  <a:pt x="9985559" y="65708"/>
                </a:cubicBezTo>
                <a:cubicBezTo>
                  <a:pt x="10083101" y="64320"/>
                  <a:pt x="10180599" y="61132"/>
                  <a:pt x="10278047" y="56140"/>
                </a:cubicBezTo>
                <a:lnTo>
                  <a:pt x="10449151" y="44199"/>
                </a:lnTo>
                <a:lnTo>
                  <a:pt x="10468533" y="198724"/>
                </a:lnTo>
                <a:cubicBezTo>
                  <a:pt x="10475933" y="234109"/>
                  <a:pt x="10480462" y="270161"/>
                  <a:pt x="10482057" y="306442"/>
                </a:cubicBezTo>
                <a:cubicBezTo>
                  <a:pt x="10492136" y="438884"/>
                  <a:pt x="10475168" y="569479"/>
                  <a:pt x="10461007" y="700359"/>
                </a:cubicBezTo>
                <a:cubicBezTo>
                  <a:pt x="10451566" y="783776"/>
                  <a:pt x="10437150" y="868045"/>
                  <a:pt x="10461007" y="950608"/>
                </a:cubicBezTo>
                <a:cubicBezTo>
                  <a:pt x="10477350" y="1008147"/>
                  <a:pt x="10480985" y="1069224"/>
                  <a:pt x="10471595" y="1128666"/>
                </a:cubicBezTo>
                <a:cubicBezTo>
                  <a:pt x="10455763" y="1234166"/>
                  <a:pt x="10452459" y="1341527"/>
                  <a:pt x="10461772" y="1447979"/>
                </a:cubicBezTo>
                <a:cubicBezTo>
                  <a:pt x="10467921" y="1518165"/>
                  <a:pt x="10466977" y="1588906"/>
                  <a:pt x="10458965" y="1658865"/>
                </a:cubicBezTo>
                <a:cubicBezTo>
                  <a:pt x="10448377" y="1752939"/>
                  <a:pt x="10431919" y="1848719"/>
                  <a:pt x="10451949" y="1943076"/>
                </a:cubicBezTo>
                <a:cubicBezTo>
                  <a:pt x="10483843" y="2092999"/>
                  <a:pt x="10477464" y="2242779"/>
                  <a:pt x="10464706" y="2393837"/>
                </a:cubicBezTo>
                <a:cubicBezTo>
                  <a:pt x="10455138" y="2506243"/>
                  <a:pt x="10444549" y="2619928"/>
                  <a:pt x="10463686" y="2733613"/>
                </a:cubicBezTo>
                <a:cubicBezTo>
                  <a:pt x="10471914" y="2786362"/>
                  <a:pt x="10471914" y="2840306"/>
                  <a:pt x="10463686" y="2893056"/>
                </a:cubicBezTo>
                <a:cubicBezTo>
                  <a:pt x="10453735" y="2964109"/>
                  <a:pt x="10444294" y="3034452"/>
                  <a:pt x="10457052" y="3106215"/>
                </a:cubicBezTo>
                <a:cubicBezTo>
                  <a:pt x="10462665" y="3137479"/>
                  <a:pt x="10466875" y="3169026"/>
                  <a:pt x="10469810" y="3200574"/>
                </a:cubicBezTo>
                <a:cubicBezTo>
                  <a:pt x="10475653" y="3281119"/>
                  <a:pt x="10473561" y="3362120"/>
                  <a:pt x="10463559" y="3442154"/>
                </a:cubicBezTo>
                <a:cubicBezTo>
                  <a:pt x="10453990" y="3535091"/>
                  <a:pt x="10469554" y="3628597"/>
                  <a:pt x="10456797" y="3721250"/>
                </a:cubicBezTo>
                <a:cubicBezTo>
                  <a:pt x="10447738" y="3795870"/>
                  <a:pt x="10447394" y="3871485"/>
                  <a:pt x="10455776" y="3946204"/>
                </a:cubicBezTo>
                <a:cubicBezTo>
                  <a:pt x="10470855" y="4087457"/>
                  <a:pt x="10469912" y="4230260"/>
                  <a:pt x="10452970" y="4371244"/>
                </a:cubicBezTo>
                <a:cubicBezTo>
                  <a:pt x="10442508" y="4453523"/>
                  <a:pt x="10436512" y="4538218"/>
                  <a:pt x="10455266" y="4618934"/>
                </a:cubicBezTo>
                <a:cubicBezTo>
                  <a:pt x="10499408" y="4808646"/>
                  <a:pt x="10473637" y="4998642"/>
                  <a:pt x="10455266" y="5187359"/>
                </a:cubicBezTo>
                <a:cubicBezTo>
                  <a:pt x="10444103" y="5288708"/>
                  <a:pt x="10443847" y="5391181"/>
                  <a:pt x="10454500" y="5492602"/>
                </a:cubicBezTo>
                <a:lnTo>
                  <a:pt x="10454510" y="5492731"/>
                </a:lnTo>
                <a:lnTo>
                  <a:pt x="10414967" y="5491139"/>
                </a:lnTo>
                <a:cubicBezTo>
                  <a:pt x="10117611" y="5495732"/>
                  <a:pt x="9820450" y="5526349"/>
                  <a:pt x="9523092" y="5507105"/>
                </a:cubicBezTo>
                <a:cubicBezTo>
                  <a:pt x="9272964" y="5490920"/>
                  <a:pt x="9023034" y="5477142"/>
                  <a:pt x="8772711" y="5490483"/>
                </a:cubicBezTo>
                <a:cubicBezTo>
                  <a:pt x="8636774" y="5499549"/>
                  <a:pt x="8500636" y="5503107"/>
                  <a:pt x="8364561" y="5501172"/>
                </a:cubicBezTo>
                <a:lnTo>
                  <a:pt x="8196562" y="5491993"/>
                </a:lnTo>
                <a:lnTo>
                  <a:pt x="8077075" y="5475562"/>
                </a:lnTo>
                <a:lnTo>
                  <a:pt x="7915670" y="5468917"/>
                </a:lnTo>
                <a:lnTo>
                  <a:pt x="7914092" y="5467957"/>
                </a:lnTo>
                <a:lnTo>
                  <a:pt x="7894412" y="5467957"/>
                </a:lnTo>
                <a:lnTo>
                  <a:pt x="7892834" y="5468758"/>
                </a:lnTo>
                <a:lnTo>
                  <a:pt x="7727602" y="5475562"/>
                </a:lnTo>
                <a:lnTo>
                  <a:pt x="7690606" y="5480649"/>
                </a:lnTo>
                <a:lnTo>
                  <a:pt x="7624212" y="5484579"/>
                </a:lnTo>
                <a:cubicBezTo>
                  <a:pt x="7434738" y="5508001"/>
                  <a:pt x="7243868" y="5514147"/>
                  <a:pt x="7053506" y="5502949"/>
                </a:cubicBezTo>
                <a:cubicBezTo>
                  <a:pt x="6777009" y="5485453"/>
                  <a:pt x="6500117" y="5474737"/>
                  <a:pt x="6223029" y="5498574"/>
                </a:cubicBezTo>
                <a:cubicBezTo>
                  <a:pt x="6065592" y="5511916"/>
                  <a:pt x="5908157" y="5526131"/>
                  <a:pt x="5750720" y="5507761"/>
                </a:cubicBezTo>
                <a:cubicBezTo>
                  <a:pt x="5616170" y="5490965"/>
                  <a:pt x="5480520" y="5488253"/>
                  <a:pt x="5345518" y="5499668"/>
                </a:cubicBezTo>
                <a:cubicBezTo>
                  <a:pt x="5197844" y="5511040"/>
                  <a:pt x="5049616" y="5511040"/>
                  <a:pt x="4901942" y="5499668"/>
                </a:cubicBezTo>
                <a:cubicBezTo>
                  <a:pt x="4760445" y="5490920"/>
                  <a:pt x="4618556" y="5476268"/>
                  <a:pt x="4477454" y="5492013"/>
                </a:cubicBezTo>
                <a:cubicBezTo>
                  <a:pt x="4279085" y="5513884"/>
                  <a:pt x="4081305" y="5506667"/>
                  <a:pt x="3883329" y="5493326"/>
                </a:cubicBezTo>
                <a:cubicBezTo>
                  <a:pt x="3719792" y="5482391"/>
                  <a:pt x="3555664" y="5466425"/>
                  <a:pt x="3392914" y="5492233"/>
                </a:cubicBezTo>
                <a:cubicBezTo>
                  <a:pt x="3175771" y="5523222"/>
                  <a:pt x="2956480" y="5531206"/>
                  <a:pt x="2737979" y="5516072"/>
                </a:cubicBezTo>
                <a:cubicBezTo>
                  <a:pt x="2289680" y="5492670"/>
                  <a:pt x="1840986" y="5498574"/>
                  <a:pt x="1392489" y="5480641"/>
                </a:cubicBezTo>
                <a:cubicBezTo>
                  <a:pt x="1244499" y="5474519"/>
                  <a:pt x="1097296" y="5507322"/>
                  <a:pt x="949699" y="5509072"/>
                </a:cubicBezTo>
                <a:cubicBezTo>
                  <a:pt x="684469" y="5512352"/>
                  <a:pt x="418241" y="5493120"/>
                  <a:pt x="151598" y="5492249"/>
                </a:cubicBezTo>
                <a:lnTo>
                  <a:pt x="1415" y="5496057"/>
                </a:lnTo>
                <a:lnTo>
                  <a:pt x="3772" y="5431261"/>
                </a:lnTo>
                <a:cubicBezTo>
                  <a:pt x="7163" y="5398149"/>
                  <a:pt x="12808" y="5364994"/>
                  <a:pt x="20909" y="5331792"/>
                </a:cubicBezTo>
                <a:cubicBezTo>
                  <a:pt x="51502" y="5208362"/>
                  <a:pt x="50009" y="5079152"/>
                  <a:pt x="16572" y="4956462"/>
                </a:cubicBezTo>
                <a:cubicBezTo>
                  <a:pt x="9172" y="4924695"/>
                  <a:pt x="4643" y="4892329"/>
                  <a:pt x="3048" y="4859758"/>
                </a:cubicBezTo>
                <a:cubicBezTo>
                  <a:pt x="-7031" y="4740857"/>
                  <a:pt x="9937" y="4623614"/>
                  <a:pt x="24098" y="4506116"/>
                </a:cubicBezTo>
                <a:cubicBezTo>
                  <a:pt x="33539" y="4431228"/>
                  <a:pt x="47955" y="4355575"/>
                  <a:pt x="24098" y="4281453"/>
                </a:cubicBezTo>
                <a:cubicBezTo>
                  <a:pt x="7755" y="4229797"/>
                  <a:pt x="4120" y="4174965"/>
                  <a:pt x="13510" y="4121600"/>
                </a:cubicBezTo>
                <a:cubicBezTo>
                  <a:pt x="29342" y="4026887"/>
                  <a:pt x="32646" y="3930503"/>
                  <a:pt x="23333" y="3834935"/>
                </a:cubicBezTo>
                <a:cubicBezTo>
                  <a:pt x="17184" y="3771925"/>
                  <a:pt x="18128" y="3708417"/>
                  <a:pt x="26140" y="3645611"/>
                </a:cubicBezTo>
                <a:cubicBezTo>
                  <a:pt x="36728" y="3561155"/>
                  <a:pt x="53186" y="3475168"/>
                  <a:pt x="33156" y="3390458"/>
                </a:cubicBezTo>
                <a:cubicBezTo>
                  <a:pt x="1262" y="3255864"/>
                  <a:pt x="7641" y="3121398"/>
                  <a:pt x="20399" y="2985784"/>
                </a:cubicBezTo>
                <a:cubicBezTo>
                  <a:pt x="29967" y="2884871"/>
                  <a:pt x="40556" y="2782810"/>
                  <a:pt x="21419" y="2680748"/>
                </a:cubicBezTo>
                <a:cubicBezTo>
                  <a:pt x="13191" y="2633392"/>
                  <a:pt x="13191" y="2584964"/>
                  <a:pt x="21419" y="2537607"/>
                </a:cubicBezTo>
                <a:cubicBezTo>
                  <a:pt x="31370" y="2473819"/>
                  <a:pt x="40811" y="2410668"/>
                  <a:pt x="28053" y="2346242"/>
                </a:cubicBezTo>
                <a:cubicBezTo>
                  <a:pt x="22440" y="2318175"/>
                  <a:pt x="18230" y="2289853"/>
                  <a:pt x="15295" y="2261531"/>
                </a:cubicBezTo>
                <a:cubicBezTo>
                  <a:pt x="9452" y="2189221"/>
                  <a:pt x="11544" y="2116502"/>
                  <a:pt x="21546" y="2044651"/>
                </a:cubicBezTo>
                <a:cubicBezTo>
                  <a:pt x="31115" y="1961216"/>
                  <a:pt x="15551" y="1877270"/>
                  <a:pt x="28308" y="1794090"/>
                </a:cubicBezTo>
                <a:cubicBezTo>
                  <a:pt x="37367" y="1727100"/>
                  <a:pt x="37711" y="1659216"/>
                  <a:pt x="29329" y="1592136"/>
                </a:cubicBezTo>
                <a:cubicBezTo>
                  <a:pt x="14250" y="1465325"/>
                  <a:pt x="15193" y="1337123"/>
                  <a:pt x="32135" y="1210554"/>
                </a:cubicBezTo>
                <a:cubicBezTo>
                  <a:pt x="42597" y="1136687"/>
                  <a:pt x="48593" y="1060652"/>
                  <a:pt x="29839" y="988188"/>
                </a:cubicBezTo>
                <a:cubicBezTo>
                  <a:pt x="-14303" y="817873"/>
                  <a:pt x="11468" y="647303"/>
                  <a:pt x="29839" y="477881"/>
                </a:cubicBezTo>
                <a:cubicBezTo>
                  <a:pt x="41002" y="386894"/>
                  <a:pt x="41258" y="294898"/>
                  <a:pt x="30605" y="203847"/>
                </a:cubicBezTo>
                <a:lnTo>
                  <a:pt x="17136" y="42362"/>
                </a:lnTo>
                <a:lnTo>
                  <a:pt x="155390" y="51827"/>
                </a:lnTo>
                <a:cubicBezTo>
                  <a:pt x="380715" y="63616"/>
                  <a:pt x="606095" y="63411"/>
                  <a:pt x="831032" y="41432"/>
                </a:cubicBezTo>
                <a:cubicBezTo>
                  <a:pt x="1107234" y="18075"/>
                  <a:pt x="1384519" y="14708"/>
                  <a:pt x="1661115" y="31372"/>
                </a:cubicBezTo>
                <a:cubicBezTo>
                  <a:pt x="1911045" y="42962"/>
                  <a:pt x="2160581" y="71395"/>
                  <a:pt x="2411103" y="47120"/>
                </a:cubicBezTo>
                <a:cubicBezTo>
                  <a:pt x="2497298" y="38807"/>
                  <a:pt x="2581920" y="18689"/>
                  <a:pt x="2668707" y="14096"/>
                </a:cubicBezTo>
                <a:cubicBezTo>
                  <a:pt x="3075287" y="-7775"/>
                  <a:pt x="3480488" y="25030"/>
                  <a:pt x="3885690" y="51930"/>
                </a:cubicBezTo>
                <a:cubicBezTo>
                  <a:pt x="4033287" y="61770"/>
                  <a:pt x="4180883" y="73799"/>
                  <a:pt x="4328480" y="46900"/>
                </a:cubicBezTo>
                <a:cubicBezTo>
                  <a:pt x="4453032" y="25577"/>
                  <a:pt x="4579453" y="21181"/>
                  <a:pt x="4704949" y="33778"/>
                </a:cubicBezTo>
                <a:cubicBezTo>
                  <a:pt x="4816098" y="46376"/>
                  <a:pt x="4927939" y="49371"/>
                  <a:pt x="5039501" y="42745"/>
                </a:cubicBezTo>
                <a:cubicBezTo>
                  <a:pt x="5342568" y="15407"/>
                  <a:pt x="5645828" y="318"/>
                  <a:pt x="5949681" y="536"/>
                </a:cubicBezTo>
                <a:close/>
              </a:path>
            </a:pathLst>
          </a:custGeom>
        </p:spPr>
      </p:pic>
      <p:sp>
        <p:nvSpPr>
          <p:cNvPr id="2" name="TextBox 1">
            <a:extLst>
              <a:ext uri="{FF2B5EF4-FFF2-40B4-BE49-F238E27FC236}">
                <a16:creationId xmlns:a16="http://schemas.microsoft.com/office/drawing/2014/main" id="{43C92E9E-E50E-4A71-987C-498772CD8166}"/>
              </a:ext>
            </a:extLst>
          </p:cNvPr>
          <p:cNvSpPr txBox="1"/>
          <p:nvPr/>
        </p:nvSpPr>
        <p:spPr>
          <a:xfrm>
            <a:off x="1422935" y="2551300"/>
            <a:ext cx="9482488" cy="584775"/>
          </a:xfrm>
          <a:prstGeom prst="rect">
            <a:avLst/>
          </a:prstGeom>
          <a:solidFill>
            <a:srgbClr val="6699FF"/>
          </a:solidFill>
        </p:spPr>
        <p:txBody>
          <a:bodyPr wrap="square" rtlCol="0">
            <a:spAutoFit/>
          </a:bodyPr>
          <a:lstStyle/>
          <a:p>
            <a:r>
              <a:rPr lang="en-GB" sz="3200" dirty="0">
                <a:latin typeface="Sabon Next LT" panose="02000500000000000000" pitchFamily="2" charset="0"/>
                <a:cs typeface="Sabon Next LT" panose="02000500000000000000" pitchFamily="2" charset="0"/>
              </a:rPr>
              <a:t>HI341 - Medicine , Empire, and the Body c1750 - 1914 </a:t>
            </a:r>
          </a:p>
        </p:txBody>
      </p:sp>
      <p:sp>
        <p:nvSpPr>
          <p:cNvPr id="3" name="TextBox 2">
            <a:extLst>
              <a:ext uri="{FF2B5EF4-FFF2-40B4-BE49-F238E27FC236}">
                <a16:creationId xmlns:a16="http://schemas.microsoft.com/office/drawing/2014/main" id="{B17E0039-0CEB-41C5-B043-A3807B4F9D33}"/>
              </a:ext>
            </a:extLst>
          </p:cNvPr>
          <p:cNvSpPr txBox="1"/>
          <p:nvPr/>
        </p:nvSpPr>
        <p:spPr>
          <a:xfrm>
            <a:off x="3283024" y="3429000"/>
            <a:ext cx="5622904" cy="523220"/>
          </a:xfrm>
          <a:prstGeom prst="rect">
            <a:avLst/>
          </a:prstGeom>
          <a:solidFill>
            <a:srgbClr val="6699FF"/>
          </a:solidFill>
        </p:spPr>
        <p:txBody>
          <a:bodyPr wrap="square" rtlCol="0">
            <a:spAutoFit/>
          </a:bodyPr>
          <a:lstStyle/>
          <a:p>
            <a:r>
              <a:rPr lang="en-GB" sz="2800" dirty="0">
                <a:latin typeface="Sabon Next LT" panose="02000500000000000000" pitchFamily="2" charset="0"/>
                <a:cs typeface="Sabon Next LT" panose="02000500000000000000" pitchFamily="2" charset="0"/>
              </a:rPr>
              <a:t>Week 11 – Control of the Caribbean </a:t>
            </a:r>
          </a:p>
        </p:txBody>
      </p:sp>
      <p:sp>
        <p:nvSpPr>
          <p:cNvPr id="4" name="TextBox 3">
            <a:extLst>
              <a:ext uri="{FF2B5EF4-FFF2-40B4-BE49-F238E27FC236}">
                <a16:creationId xmlns:a16="http://schemas.microsoft.com/office/drawing/2014/main" id="{34DD67F1-50B2-40EE-874B-3E6A90EE37C3}"/>
              </a:ext>
            </a:extLst>
          </p:cNvPr>
          <p:cNvSpPr txBox="1"/>
          <p:nvPr/>
        </p:nvSpPr>
        <p:spPr>
          <a:xfrm>
            <a:off x="4795652" y="4245145"/>
            <a:ext cx="2291938" cy="369332"/>
          </a:xfrm>
          <a:prstGeom prst="rect">
            <a:avLst/>
          </a:prstGeom>
          <a:solidFill>
            <a:srgbClr val="6699FF"/>
          </a:solidFill>
        </p:spPr>
        <p:txBody>
          <a:bodyPr wrap="square" rtlCol="0">
            <a:spAutoFit/>
          </a:bodyPr>
          <a:lstStyle/>
          <a:p>
            <a:r>
              <a:rPr lang="en-GB" dirty="0">
                <a:latin typeface="Sabon Next LT" panose="02000500000000000000" pitchFamily="2" charset="0"/>
                <a:cs typeface="Sabon Next LT" panose="02000500000000000000" pitchFamily="2" charset="0"/>
              </a:rPr>
              <a:t>By Mira and Ramlah</a:t>
            </a:r>
          </a:p>
        </p:txBody>
      </p:sp>
    </p:spTree>
    <p:extLst>
      <p:ext uri="{BB962C8B-B14F-4D97-AF65-F5344CB8AC3E}">
        <p14:creationId xmlns:p14="http://schemas.microsoft.com/office/powerpoint/2010/main" val="42086391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6699FF"/>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F2A46FC-A8BE-4771-BE51-D9123E9185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577D5A59-9C81-4192-AFD0-14088ED1C2C9}"/>
              </a:ext>
            </a:extLst>
          </p:cNvPr>
          <p:cNvPicPr>
            <a:picLocks noChangeAspect="1"/>
          </p:cNvPicPr>
          <p:nvPr/>
        </p:nvPicPr>
        <p:blipFill rotWithShape="1">
          <a:blip r:embed="rId2"/>
          <a:srcRect t="11656" b="12299"/>
          <a:stretch/>
        </p:blipFill>
        <p:spPr>
          <a:xfrm>
            <a:off x="614266" y="532653"/>
            <a:ext cx="10960420" cy="5792694"/>
          </a:xfrm>
          <a:custGeom>
            <a:avLst/>
            <a:gdLst/>
            <a:ahLst/>
            <a:cxnLst/>
            <a:rect l="l" t="t" r="r" b="b"/>
            <a:pathLst>
              <a:path w="10485104" h="5523506">
                <a:moveTo>
                  <a:pt x="5949681" y="536"/>
                </a:moveTo>
                <a:cubicBezTo>
                  <a:pt x="6074035" y="-2131"/>
                  <a:pt x="6198411" y="5173"/>
                  <a:pt x="6321822" y="22405"/>
                </a:cubicBezTo>
                <a:cubicBezTo>
                  <a:pt x="6498937" y="51493"/>
                  <a:pt x="6677824" y="73364"/>
                  <a:pt x="6857694" y="55210"/>
                </a:cubicBezTo>
                <a:cubicBezTo>
                  <a:pt x="6981675" y="42526"/>
                  <a:pt x="7105459" y="35089"/>
                  <a:pt x="7230031" y="35528"/>
                </a:cubicBezTo>
                <a:cubicBezTo>
                  <a:pt x="7516370" y="35528"/>
                  <a:pt x="7802902" y="38152"/>
                  <a:pt x="8089242" y="32684"/>
                </a:cubicBezTo>
                <a:cubicBezTo>
                  <a:pt x="8344090" y="27873"/>
                  <a:pt x="8597956" y="17377"/>
                  <a:pt x="8853003" y="43837"/>
                </a:cubicBezTo>
                <a:cubicBezTo>
                  <a:pt x="9229472" y="82767"/>
                  <a:pt x="9607909" y="70300"/>
                  <a:pt x="9985559" y="65708"/>
                </a:cubicBezTo>
                <a:cubicBezTo>
                  <a:pt x="10083101" y="64320"/>
                  <a:pt x="10180599" y="61132"/>
                  <a:pt x="10278047" y="56140"/>
                </a:cubicBezTo>
                <a:lnTo>
                  <a:pt x="10449151" y="44199"/>
                </a:lnTo>
                <a:lnTo>
                  <a:pt x="10468533" y="198724"/>
                </a:lnTo>
                <a:cubicBezTo>
                  <a:pt x="10475933" y="234109"/>
                  <a:pt x="10480462" y="270161"/>
                  <a:pt x="10482057" y="306442"/>
                </a:cubicBezTo>
                <a:cubicBezTo>
                  <a:pt x="10492136" y="438884"/>
                  <a:pt x="10475168" y="569479"/>
                  <a:pt x="10461007" y="700359"/>
                </a:cubicBezTo>
                <a:cubicBezTo>
                  <a:pt x="10451566" y="783776"/>
                  <a:pt x="10437150" y="868045"/>
                  <a:pt x="10461007" y="950608"/>
                </a:cubicBezTo>
                <a:cubicBezTo>
                  <a:pt x="10477350" y="1008147"/>
                  <a:pt x="10480985" y="1069224"/>
                  <a:pt x="10471595" y="1128666"/>
                </a:cubicBezTo>
                <a:cubicBezTo>
                  <a:pt x="10455763" y="1234166"/>
                  <a:pt x="10452459" y="1341527"/>
                  <a:pt x="10461772" y="1447979"/>
                </a:cubicBezTo>
                <a:cubicBezTo>
                  <a:pt x="10467921" y="1518165"/>
                  <a:pt x="10466977" y="1588906"/>
                  <a:pt x="10458965" y="1658865"/>
                </a:cubicBezTo>
                <a:cubicBezTo>
                  <a:pt x="10448377" y="1752939"/>
                  <a:pt x="10431919" y="1848719"/>
                  <a:pt x="10451949" y="1943076"/>
                </a:cubicBezTo>
                <a:cubicBezTo>
                  <a:pt x="10483843" y="2092999"/>
                  <a:pt x="10477464" y="2242779"/>
                  <a:pt x="10464706" y="2393837"/>
                </a:cubicBezTo>
                <a:cubicBezTo>
                  <a:pt x="10455138" y="2506243"/>
                  <a:pt x="10444549" y="2619928"/>
                  <a:pt x="10463686" y="2733613"/>
                </a:cubicBezTo>
                <a:cubicBezTo>
                  <a:pt x="10471914" y="2786362"/>
                  <a:pt x="10471914" y="2840306"/>
                  <a:pt x="10463686" y="2893056"/>
                </a:cubicBezTo>
                <a:cubicBezTo>
                  <a:pt x="10453735" y="2964109"/>
                  <a:pt x="10444294" y="3034452"/>
                  <a:pt x="10457052" y="3106215"/>
                </a:cubicBezTo>
                <a:cubicBezTo>
                  <a:pt x="10462665" y="3137479"/>
                  <a:pt x="10466875" y="3169026"/>
                  <a:pt x="10469810" y="3200574"/>
                </a:cubicBezTo>
                <a:cubicBezTo>
                  <a:pt x="10475653" y="3281119"/>
                  <a:pt x="10473561" y="3362120"/>
                  <a:pt x="10463559" y="3442154"/>
                </a:cubicBezTo>
                <a:cubicBezTo>
                  <a:pt x="10453990" y="3535091"/>
                  <a:pt x="10469554" y="3628597"/>
                  <a:pt x="10456797" y="3721250"/>
                </a:cubicBezTo>
                <a:cubicBezTo>
                  <a:pt x="10447738" y="3795870"/>
                  <a:pt x="10447394" y="3871485"/>
                  <a:pt x="10455776" y="3946204"/>
                </a:cubicBezTo>
                <a:cubicBezTo>
                  <a:pt x="10470855" y="4087457"/>
                  <a:pt x="10469912" y="4230260"/>
                  <a:pt x="10452970" y="4371244"/>
                </a:cubicBezTo>
                <a:cubicBezTo>
                  <a:pt x="10442508" y="4453523"/>
                  <a:pt x="10436512" y="4538218"/>
                  <a:pt x="10455266" y="4618934"/>
                </a:cubicBezTo>
                <a:cubicBezTo>
                  <a:pt x="10499408" y="4808646"/>
                  <a:pt x="10473637" y="4998642"/>
                  <a:pt x="10455266" y="5187359"/>
                </a:cubicBezTo>
                <a:cubicBezTo>
                  <a:pt x="10444103" y="5288708"/>
                  <a:pt x="10443847" y="5391181"/>
                  <a:pt x="10454500" y="5492602"/>
                </a:cubicBezTo>
                <a:lnTo>
                  <a:pt x="10454510" y="5492731"/>
                </a:lnTo>
                <a:lnTo>
                  <a:pt x="10414967" y="5491139"/>
                </a:lnTo>
                <a:cubicBezTo>
                  <a:pt x="10117611" y="5495732"/>
                  <a:pt x="9820450" y="5526349"/>
                  <a:pt x="9523092" y="5507105"/>
                </a:cubicBezTo>
                <a:cubicBezTo>
                  <a:pt x="9272964" y="5490920"/>
                  <a:pt x="9023034" y="5477142"/>
                  <a:pt x="8772711" y="5490483"/>
                </a:cubicBezTo>
                <a:cubicBezTo>
                  <a:pt x="8636774" y="5499549"/>
                  <a:pt x="8500636" y="5503107"/>
                  <a:pt x="8364561" y="5501172"/>
                </a:cubicBezTo>
                <a:lnTo>
                  <a:pt x="8196562" y="5491993"/>
                </a:lnTo>
                <a:lnTo>
                  <a:pt x="8077075" y="5475562"/>
                </a:lnTo>
                <a:lnTo>
                  <a:pt x="7915670" y="5468917"/>
                </a:lnTo>
                <a:lnTo>
                  <a:pt x="7914092" y="5467957"/>
                </a:lnTo>
                <a:lnTo>
                  <a:pt x="7894412" y="5467957"/>
                </a:lnTo>
                <a:lnTo>
                  <a:pt x="7892834" y="5468758"/>
                </a:lnTo>
                <a:lnTo>
                  <a:pt x="7727602" y="5475562"/>
                </a:lnTo>
                <a:lnTo>
                  <a:pt x="7690606" y="5480649"/>
                </a:lnTo>
                <a:lnTo>
                  <a:pt x="7624212" y="5484579"/>
                </a:lnTo>
                <a:cubicBezTo>
                  <a:pt x="7434738" y="5508001"/>
                  <a:pt x="7243868" y="5514147"/>
                  <a:pt x="7053506" y="5502949"/>
                </a:cubicBezTo>
                <a:cubicBezTo>
                  <a:pt x="6777009" y="5485453"/>
                  <a:pt x="6500117" y="5474737"/>
                  <a:pt x="6223029" y="5498574"/>
                </a:cubicBezTo>
                <a:cubicBezTo>
                  <a:pt x="6065592" y="5511916"/>
                  <a:pt x="5908157" y="5526131"/>
                  <a:pt x="5750720" y="5507761"/>
                </a:cubicBezTo>
                <a:cubicBezTo>
                  <a:pt x="5616170" y="5490965"/>
                  <a:pt x="5480520" y="5488253"/>
                  <a:pt x="5345518" y="5499668"/>
                </a:cubicBezTo>
                <a:cubicBezTo>
                  <a:pt x="5197844" y="5511040"/>
                  <a:pt x="5049616" y="5511040"/>
                  <a:pt x="4901942" y="5499668"/>
                </a:cubicBezTo>
                <a:cubicBezTo>
                  <a:pt x="4760445" y="5490920"/>
                  <a:pt x="4618556" y="5476268"/>
                  <a:pt x="4477454" y="5492013"/>
                </a:cubicBezTo>
                <a:cubicBezTo>
                  <a:pt x="4279085" y="5513884"/>
                  <a:pt x="4081305" y="5506667"/>
                  <a:pt x="3883329" y="5493326"/>
                </a:cubicBezTo>
                <a:cubicBezTo>
                  <a:pt x="3719792" y="5482391"/>
                  <a:pt x="3555664" y="5466425"/>
                  <a:pt x="3392914" y="5492233"/>
                </a:cubicBezTo>
                <a:cubicBezTo>
                  <a:pt x="3175771" y="5523222"/>
                  <a:pt x="2956480" y="5531206"/>
                  <a:pt x="2737979" y="5516072"/>
                </a:cubicBezTo>
                <a:cubicBezTo>
                  <a:pt x="2289680" y="5492670"/>
                  <a:pt x="1840986" y="5498574"/>
                  <a:pt x="1392489" y="5480641"/>
                </a:cubicBezTo>
                <a:cubicBezTo>
                  <a:pt x="1244499" y="5474519"/>
                  <a:pt x="1097296" y="5507322"/>
                  <a:pt x="949699" y="5509072"/>
                </a:cubicBezTo>
                <a:cubicBezTo>
                  <a:pt x="684469" y="5512352"/>
                  <a:pt x="418241" y="5493120"/>
                  <a:pt x="151598" y="5492249"/>
                </a:cubicBezTo>
                <a:lnTo>
                  <a:pt x="1415" y="5496057"/>
                </a:lnTo>
                <a:lnTo>
                  <a:pt x="3772" y="5431261"/>
                </a:lnTo>
                <a:cubicBezTo>
                  <a:pt x="7163" y="5398149"/>
                  <a:pt x="12808" y="5364994"/>
                  <a:pt x="20909" y="5331792"/>
                </a:cubicBezTo>
                <a:cubicBezTo>
                  <a:pt x="51502" y="5208362"/>
                  <a:pt x="50009" y="5079152"/>
                  <a:pt x="16572" y="4956462"/>
                </a:cubicBezTo>
                <a:cubicBezTo>
                  <a:pt x="9172" y="4924695"/>
                  <a:pt x="4643" y="4892329"/>
                  <a:pt x="3048" y="4859758"/>
                </a:cubicBezTo>
                <a:cubicBezTo>
                  <a:pt x="-7031" y="4740857"/>
                  <a:pt x="9937" y="4623614"/>
                  <a:pt x="24098" y="4506116"/>
                </a:cubicBezTo>
                <a:cubicBezTo>
                  <a:pt x="33539" y="4431228"/>
                  <a:pt x="47955" y="4355575"/>
                  <a:pt x="24098" y="4281453"/>
                </a:cubicBezTo>
                <a:cubicBezTo>
                  <a:pt x="7755" y="4229797"/>
                  <a:pt x="4120" y="4174965"/>
                  <a:pt x="13510" y="4121600"/>
                </a:cubicBezTo>
                <a:cubicBezTo>
                  <a:pt x="29342" y="4026887"/>
                  <a:pt x="32646" y="3930503"/>
                  <a:pt x="23333" y="3834935"/>
                </a:cubicBezTo>
                <a:cubicBezTo>
                  <a:pt x="17184" y="3771925"/>
                  <a:pt x="18128" y="3708417"/>
                  <a:pt x="26140" y="3645611"/>
                </a:cubicBezTo>
                <a:cubicBezTo>
                  <a:pt x="36728" y="3561155"/>
                  <a:pt x="53186" y="3475168"/>
                  <a:pt x="33156" y="3390458"/>
                </a:cubicBezTo>
                <a:cubicBezTo>
                  <a:pt x="1262" y="3255864"/>
                  <a:pt x="7641" y="3121398"/>
                  <a:pt x="20399" y="2985784"/>
                </a:cubicBezTo>
                <a:cubicBezTo>
                  <a:pt x="29967" y="2884871"/>
                  <a:pt x="40556" y="2782810"/>
                  <a:pt x="21419" y="2680748"/>
                </a:cubicBezTo>
                <a:cubicBezTo>
                  <a:pt x="13191" y="2633392"/>
                  <a:pt x="13191" y="2584964"/>
                  <a:pt x="21419" y="2537607"/>
                </a:cubicBezTo>
                <a:cubicBezTo>
                  <a:pt x="31370" y="2473819"/>
                  <a:pt x="40811" y="2410668"/>
                  <a:pt x="28053" y="2346242"/>
                </a:cubicBezTo>
                <a:cubicBezTo>
                  <a:pt x="22440" y="2318175"/>
                  <a:pt x="18230" y="2289853"/>
                  <a:pt x="15295" y="2261531"/>
                </a:cubicBezTo>
                <a:cubicBezTo>
                  <a:pt x="9452" y="2189221"/>
                  <a:pt x="11544" y="2116502"/>
                  <a:pt x="21546" y="2044651"/>
                </a:cubicBezTo>
                <a:cubicBezTo>
                  <a:pt x="31115" y="1961216"/>
                  <a:pt x="15551" y="1877270"/>
                  <a:pt x="28308" y="1794090"/>
                </a:cubicBezTo>
                <a:cubicBezTo>
                  <a:pt x="37367" y="1727100"/>
                  <a:pt x="37711" y="1659216"/>
                  <a:pt x="29329" y="1592136"/>
                </a:cubicBezTo>
                <a:cubicBezTo>
                  <a:pt x="14250" y="1465325"/>
                  <a:pt x="15193" y="1337123"/>
                  <a:pt x="32135" y="1210554"/>
                </a:cubicBezTo>
                <a:cubicBezTo>
                  <a:pt x="42597" y="1136687"/>
                  <a:pt x="48593" y="1060652"/>
                  <a:pt x="29839" y="988188"/>
                </a:cubicBezTo>
                <a:cubicBezTo>
                  <a:pt x="-14303" y="817873"/>
                  <a:pt x="11468" y="647303"/>
                  <a:pt x="29839" y="477881"/>
                </a:cubicBezTo>
                <a:cubicBezTo>
                  <a:pt x="41002" y="386894"/>
                  <a:pt x="41258" y="294898"/>
                  <a:pt x="30605" y="203847"/>
                </a:cubicBezTo>
                <a:lnTo>
                  <a:pt x="17136" y="42362"/>
                </a:lnTo>
                <a:lnTo>
                  <a:pt x="155390" y="51827"/>
                </a:lnTo>
                <a:cubicBezTo>
                  <a:pt x="380715" y="63616"/>
                  <a:pt x="606095" y="63411"/>
                  <a:pt x="831032" y="41432"/>
                </a:cubicBezTo>
                <a:cubicBezTo>
                  <a:pt x="1107234" y="18075"/>
                  <a:pt x="1384519" y="14708"/>
                  <a:pt x="1661115" y="31372"/>
                </a:cubicBezTo>
                <a:cubicBezTo>
                  <a:pt x="1911045" y="42962"/>
                  <a:pt x="2160581" y="71395"/>
                  <a:pt x="2411103" y="47120"/>
                </a:cubicBezTo>
                <a:cubicBezTo>
                  <a:pt x="2497298" y="38807"/>
                  <a:pt x="2581920" y="18689"/>
                  <a:pt x="2668707" y="14096"/>
                </a:cubicBezTo>
                <a:cubicBezTo>
                  <a:pt x="3075287" y="-7775"/>
                  <a:pt x="3480488" y="25030"/>
                  <a:pt x="3885690" y="51930"/>
                </a:cubicBezTo>
                <a:cubicBezTo>
                  <a:pt x="4033287" y="61770"/>
                  <a:pt x="4180883" y="73799"/>
                  <a:pt x="4328480" y="46900"/>
                </a:cubicBezTo>
                <a:cubicBezTo>
                  <a:pt x="4453032" y="25577"/>
                  <a:pt x="4579453" y="21181"/>
                  <a:pt x="4704949" y="33778"/>
                </a:cubicBezTo>
                <a:cubicBezTo>
                  <a:pt x="4816098" y="46376"/>
                  <a:pt x="4927939" y="49371"/>
                  <a:pt x="5039501" y="42745"/>
                </a:cubicBezTo>
                <a:cubicBezTo>
                  <a:pt x="5342568" y="15407"/>
                  <a:pt x="5645828" y="318"/>
                  <a:pt x="5949681" y="536"/>
                </a:cubicBezTo>
                <a:close/>
              </a:path>
            </a:pathLst>
          </a:custGeom>
        </p:spPr>
      </p:pic>
      <p:sp>
        <p:nvSpPr>
          <p:cNvPr id="11" name="TextBox 10">
            <a:extLst>
              <a:ext uri="{FF2B5EF4-FFF2-40B4-BE49-F238E27FC236}">
                <a16:creationId xmlns:a16="http://schemas.microsoft.com/office/drawing/2014/main" id="{9BB9FF43-DD52-4985-B77F-821893B7555D}"/>
              </a:ext>
            </a:extLst>
          </p:cNvPr>
          <p:cNvSpPr txBox="1"/>
          <p:nvPr/>
        </p:nvSpPr>
        <p:spPr>
          <a:xfrm>
            <a:off x="600048" y="816865"/>
            <a:ext cx="10974638" cy="400110"/>
          </a:xfrm>
          <a:prstGeom prst="rect">
            <a:avLst/>
          </a:prstGeom>
          <a:solidFill>
            <a:srgbClr val="6699FF"/>
          </a:solidFill>
        </p:spPr>
        <p:txBody>
          <a:bodyPr wrap="square">
            <a:spAutoFit/>
          </a:bodyPr>
          <a:lstStyle/>
          <a:p>
            <a:r>
              <a:rPr lang="en-GB" sz="2000" b="1" i="1" dirty="0">
                <a:solidFill>
                  <a:srgbClr val="000000"/>
                </a:solidFill>
                <a:effectLst/>
                <a:latin typeface="Sabon Next LT" panose="02000500000000000000" pitchFamily="2" charset="0"/>
                <a:ea typeface="Times New Roman" panose="02020603050405020304" pitchFamily="18" charset="0"/>
                <a:cs typeface="Sabon Next LT" panose="02000500000000000000" pitchFamily="2" charset="0"/>
              </a:rPr>
              <a:t>Medicine and Empire </a:t>
            </a:r>
            <a:r>
              <a:rPr lang="en-GB" sz="2000" b="1" dirty="0">
                <a:solidFill>
                  <a:srgbClr val="000000"/>
                </a:solidFill>
                <a:effectLst/>
                <a:latin typeface="Sabon Next LT" panose="02000500000000000000" pitchFamily="2" charset="0"/>
                <a:ea typeface="Times New Roman" panose="02020603050405020304" pitchFamily="18" charset="0"/>
                <a:cs typeface="Sabon Next LT" panose="02000500000000000000" pitchFamily="2" charset="0"/>
              </a:rPr>
              <a:t>by Pratik Chakrabarti, </a:t>
            </a:r>
            <a:r>
              <a:rPr lang="en-GB" sz="2000" i="1" dirty="0">
                <a:solidFill>
                  <a:srgbClr val="000000"/>
                </a:solidFill>
                <a:effectLst/>
                <a:latin typeface="Sabon Next LT" panose="02000500000000000000" pitchFamily="2" charset="0"/>
                <a:ea typeface="Times New Roman" panose="02020603050405020304" pitchFamily="18" charset="0"/>
                <a:cs typeface="Sabon Next LT" panose="02000500000000000000" pitchFamily="2" charset="0"/>
              </a:rPr>
              <a:t>Ch. 3 Medicine and the Colonial Armed Forces</a:t>
            </a:r>
            <a:endParaRPr lang="en-GB" i="1" dirty="0">
              <a:effectLst/>
              <a:latin typeface="Sabon Next LT" panose="02000500000000000000" pitchFamily="2" charset="0"/>
              <a:ea typeface="Times New Roman" panose="02020603050405020304" pitchFamily="18" charset="0"/>
              <a:cs typeface="Sabon Next LT" panose="02000500000000000000" pitchFamily="2" charset="0"/>
            </a:endParaRPr>
          </a:p>
        </p:txBody>
      </p:sp>
      <p:sp>
        <p:nvSpPr>
          <p:cNvPr id="13" name="TextBox 12">
            <a:extLst>
              <a:ext uri="{FF2B5EF4-FFF2-40B4-BE49-F238E27FC236}">
                <a16:creationId xmlns:a16="http://schemas.microsoft.com/office/drawing/2014/main" id="{D32DF463-74B8-4384-8F4B-D9E0FEFCAABA}"/>
              </a:ext>
            </a:extLst>
          </p:cNvPr>
          <p:cNvSpPr txBox="1"/>
          <p:nvPr/>
        </p:nvSpPr>
        <p:spPr>
          <a:xfrm>
            <a:off x="819035" y="1442331"/>
            <a:ext cx="10536664" cy="3973338"/>
          </a:xfrm>
          <a:prstGeom prst="rect">
            <a:avLst/>
          </a:prstGeom>
          <a:solidFill>
            <a:srgbClr val="6699FF"/>
          </a:solidFill>
        </p:spPr>
        <p:txBody>
          <a:bodyPr wrap="square">
            <a:spAutoFit/>
          </a:bodyPr>
          <a:lstStyle/>
          <a:p>
            <a:pPr marL="342900" lvl="0" indent="-342900">
              <a:buSzPts val="1000"/>
              <a:buFont typeface="Symbol" panose="05050102010706020507" pitchFamily="18" charset="2"/>
              <a:buChar char=""/>
              <a:tabLst>
                <a:tab pos="457200" algn="l"/>
              </a:tabLst>
            </a:pPr>
            <a:r>
              <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period between the 17th century and the 19th century was marked by numerous wars over colonial territories between European nations as well as with indigenous peoples which led to economic stress and high number of casualties, with more servicemen dying from disease than battle injuries. </a:t>
            </a:r>
            <a:endParaRPr lang="en-GB" sz="1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buSzPts val="1000"/>
              <a:buFont typeface="Symbol" panose="05050102010706020507" pitchFamily="18" charset="2"/>
              <a:buChar char=""/>
              <a:tabLst>
                <a:tab pos="457200" algn="l"/>
              </a:tabLst>
            </a:pPr>
            <a:r>
              <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realization of diseases’ great fatality triggered a shift in European medical practice towards preventative medicine (the focus of the chapter) and tropical medicine. Scurvy used as a case study to depict the adoption of preventative medicine.</a:t>
            </a:r>
            <a:endParaRPr lang="en-GB" sz="1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buSzPts val="1000"/>
              <a:buFont typeface="Symbol" panose="05050102010706020507" pitchFamily="18" charset="2"/>
              <a:buChar char=""/>
              <a:tabLst>
                <a:tab pos="457200" algn="l"/>
              </a:tabLst>
            </a:pPr>
            <a:r>
              <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By the beginning of the 19th century the navy and military had transformed thanks to implementation of preventative medicine, better humanitarian care, organisation, and discipline.</a:t>
            </a:r>
            <a:endParaRPr lang="en-GB" sz="1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buSzPts val="1000"/>
              <a:buFont typeface="Symbol" panose="05050102010706020507" pitchFamily="18" charset="2"/>
              <a:buChar char=""/>
              <a:tabLst>
                <a:tab pos="457200" algn="l"/>
              </a:tabLst>
            </a:pPr>
            <a:r>
              <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 the colonies, such medical changes took longer to make an impact, which could be felt only in the second half of the 19th century.</a:t>
            </a:r>
            <a:endParaRPr lang="en-GB" sz="1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buSzPts val="1000"/>
              <a:buFont typeface="Symbol" panose="05050102010706020507" pitchFamily="18" charset="2"/>
              <a:buChar char=""/>
              <a:tabLst>
                <a:tab pos="457200" algn="l"/>
              </a:tabLst>
            </a:pPr>
            <a:r>
              <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Empires’ successes were strongly aided by these new medical practices, but according to the author a greater factor was the states’ access to labour, resources, and military strategies. </a:t>
            </a:r>
            <a:endParaRPr lang="en-GB" sz="1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buSzPts val="1000"/>
              <a:buFont typeface="Symbol" panose="05050102010706020507" pitchFamily="18" charset="2"/>
              <a:buChar char=""/>
              <a:tabLst>
                <a:tab pos="457200" algn="l"/>
              </a:tabLst>
            </a:pPr>
            <a:r>
              <a:rPr lang="en-GB"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benefits of modern medicine and humanitarianism were primarily and predominantly enjoyed by European states, although many of the stimulants of such changes came from colonial experiences.”</a:t>
            </a:r>
            <a:endParaRPr lang="en-GB"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0845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6699FF"/>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F2A46FC-A8BE-4771-BE51-D9123E9185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577D5A59-9C81-4192-AFD0-14088ED1C2C9}"/>
              </a:ext>
            </a:extLst>
          </p:cNvPr>
          <p:cNvPicPr>
            <a:picLocks noChangeAspect="1"/>
          </p:cNvPicPr>
          <p:nvPr/>
        </p:nvPicPr>
        <p:blipFill rotWithShape="1">
          <a:blip r:embed="rId2"/>
          <a:srcRect t="11656" b="12299"/>
          <a:stretch/>
        </p:blipFill>
        <p:spPr>
          <a:xfrm>
            <a:off x="614266" y="532653"/>
            <a:ext cx="10960420" cy="5792694"/>
          </a:xfrm>
          <a:custGeom>
            <a:avLst/>
            <a:gdLst/>
            <a:ahLst/>
            <a:cxnLst/>
            <a:rect l="l" t="t" r="r" b="b"/>
            <a:pathLst>
              <a:path w="10485104" h="5523506">
                <a:moveTo>
                  <a:pt x="5949681" y="536"/>
                </a:moveTo>
                <a:cubicBezTo>
                  <a:pt x="6074035" y="-2131"/>
                  <a:pt x="6198411" y="5173"/>
                  <a:pt x="6321822" y="22405"/>
                </a:cubicBezTo>
                <a:cubicBezTo>
                  <a:pt x="6498937" y="51493"/>
                  <a:pt x="6677824" y="73364"/>
                  <a:pt x="6857694" y="55210"/>
                </a:cubicBezTo>
                <a:cubicBezTo>
                  <a:pt x="6981675" y="42526"/>
                  <a:pt x="7105459" y="35089"/>
                  <a:pt x="7230031" y="35528"/>
                </a:cubicBezTo>
                <a:cubicBezTo>
                  <a:pt x="7516370" y="35528"/>
                  <a:pt x="7802902" y="38152"/>
                  <a:pt x="8089242" y="32684"/>
                </a:cubicBezTo>
                <a:cubicBezTo>
                  <a:pt x="8344090" y="27873"/>
                  <a:pt x="8597956" y="17377"/>
                  <a:pt x="8853003" y="43837"/>
                </a:cubicBezTo>
                <a:cubicBezTo>
                  <a:pt x="9229472" y="82767"/>
                  <a:pt x="9607909" y="70300"/>
                  <a:pt x="9985559" y="65708"/>
                </a:cubicBezTo>
                <a:cubicBezTo>
                  <a:pt x="10083101" y="64320"/>
                  <a:pt x="10180599" y="61132"/>
                  <a:pt x="10278047" y="56140"/>
                </a:cubicBezTo>
                <a:lnTo>
                  <a:pt x="10449151" y="44199"/>
                </a:lnTo>
                <a:lnTo>
                  <a:pt x="10468533" y="198724"/>
                </a:lnTo>
                <a:cubicBezTo>
                  <a:pt x="10475933" y="234109"/>
                  <a:pt x="10480462" y="270161"/>
                  <a:pt x="10482057" y="306442"/>
                </a:cubicBezTo>
                <a:cubicBezTo>
                  <a:pt x="10492136" y="438884"/>
                  <a:pt x="10475168" y="569479"/>
                  <a:pt x="10461007" y="700359"/>
                </a:cubicBezTo>
                <a:cubicBezTo>
                  <a:pt x="10451566" y="783776"/>
                  <a:pt x="10437150" y="868045"/>
                  <a:pt x="10461007" y="950608"/>
                </a:cubicBezTo>
                <a:cubicBezTo>
                  <a:pt x="10477350" y="1008147"/>
                  <a:pt x="10480985" y="1069224"/>
                  <a:pt x="10471595" y="1128666"/>
                </a:cubicBezTo>
                <a:cubicBezTo>
                  <a:pt x="10455763" y="1234166"/>
                  <a:pt x="10452459" y="1341527"/>
                  <a:pt x="10461772" y="1447979"/>
                </a:cubicBezTo>
                <a:cubicBezTo>
                  <a:pt x="10467921" y="1518165"/>
                  <a:pt x="10466977" y="1588906"/>
                  <a:pt x="10458965" y="1658865"/>
                </a:cubicBezTo>
                <a:cubicBezTo>
                  <a:pt x="10448377" y="1752939"/>
                  <a:pt x="10431919" y="1848719"/>
                  <a:pt x="10451949" y="1943076"/>
                </a:cubicBezTo>
                <a:cubicBezTo>
                  <a:pt x="10483843" y="2092999"/>
                  <a:pt x="10477464" y="2242779"/>
                  <a:pt x="10464706" y="2393837"/>
                </a:cubicBezTo>
                <a:cubicBezTo>
                  <a:pt x="10455138" y="2506243"/>
                  <a:pt x="10444549" y="2619928"/>
                  <a:pt x="10463686" y="2733613"/>
                </a:cubicBezTo>
                <a:cubicBezTo>
                  <a:pt x="10471914" y="2786362"/>
                  <a:pt x="10471914" y="2840306"/>
                  <a:pt x="10463686" y="2893056"/>
                </a:cubicBezTo>
                <a:cubicBezTo>
                  <a:pt x="10453735" y="2964109"/>
                  <a:pt x="10444294" y="3034452"/>
                  <a:pt x="10457052" y="3106215"/>
                </a:cubicBezTo>
                <a:cubicBezTo>
                  <a:pt x="10462665" y="3137479"/>
                  <a:pt x="10466875" y="3169026"/>
                  <a:pt x="10469810" y="3200574"/>
                </a:cubicBezTo>
                <a:cubicBezTo>
                  <a:pt x="10475653" y="3281119"/>
                  <a:pt x="10473561" y="3362120"/>
                  <a:pt x="10463559" y="3442154"/>
                </a:cubicBezTo>
                <a:cubicBezTo>
                  <a:pt x="10453990" y="3535091"/>
                  <a:pt x="10469554" y="3628597"/>
                  <a:pt x="10456797" y="3721250"/>
                </a:cubicBezTo>
                <a:cubicBezTo>
                  <a:pt x="10447738" y="3795870"/>
                  <a:pt x="10447394" y="3871485"/>
                  <a:pt x="10455776" y="3946204"/>
                </a:cubicBezTo>
                <a:cubicBezTo>
                  <a:pt x="10470855" y="4087457"/>
                  <a:pt x="10469912" y="4230260"/>
                  <a:pt x="10452970" y="4371244"/>
                </a:cubicBezTo>
                <a:cubicBezTo>
                  <a:pt x="10442508" y="4453523"/>
                  <a:pt x="10436512" y="4538218"/>
                  <a:pt x="10455266" y="4618934"/>
                </a:cubicBezTo>
                <a:cubicBezTo>
                  <a:pt x="10499408" y="4808646"/>
                  <a:pt x="10473637" y="4998642"/>
                  <a:pt x="10455266" y="5187359"/>
                </a:cubicBezTo>
                <a:cubicBezTo>
                  <a:pt x="10444103" y="5288708"/>
                  <a:pt x="10443847" y="5391181"/>
                  <a:pt x="10454500" y="5492602"/>
                </a:cubicBezTo>
                <a:lnTo>
                  <a:pt x="10454510" y="5492731"/>
                </a:lnTo>
                <a:lnTo>
                  <a:pt x="10414967" y="5491139"/>
                </a:lnTo>
                <a:cubicBezTo>
                  <a:pt x="10117611" y="5495732"/>
                  <a:pt x="9820450" y="5526349"/>
                  <a:pt x="9523092" y="5507105"/>
                </a:cubicBezTo>
                <a:cubicBezTo>
                  <a:pt x="9272964" y="5490920"/>
                  <a:pt x="9023034" y="5477142"/>
                  <a:pt x="8772711" y="5490483"/>
                </a:cubicBezTo>
                <a:cubicBezTo>
                  <a:pt x="8636774" y="5499549"/>
                  <a:pt x="8500636" y="5503107"/>
                  <a:pt x="8364561" y="5501172"/>
                </a:cubicBezTo>
                <a:lnTo>
                  <a:pt x="8196562" y="5491993"/>
                </a:lnTo>
                <a:lnTo>
                  <a:pt x="8077075" y="5475562"/>
                </a:lnTo>
                <a:lnTo>
                  <a:pt x="7915670" y="5468917"/>
                </a:lnTo>
                <a:lnTo>
                  <a:pt x="7914092" y="5467957"/>
                </a:lnTo>
                <a:lnTo>
                  <a:pt x="7894412" y="5467957"/>
                </a:lnTo>
                <a:lnTo>
                  <a:pt x="7892834" y="5468758"/>
                </a:lnTo>
                <a:lnTo>
                  <a:pt x="7727602" y="5475562"/>
                </a:lnTo>
                <a:lnTo>
                  <a:pt x="7690606" y="5480649"/>
                </a:lnTo>
                <a:lnTo>
                  <a:pt x="7624212" y="5484579"/>
                </a:lnTo>
                <a:cubicBezTo>
                  <a:pt x="7434738" y="5508001"/>
                  <a:pt x="7243868" y="5514147"/>
                  <a:pt x="7053506" y="5502949"/>
                </a:cubicBezTo>
                <a:cubicBezTo>
                  <a:pt x="6777009" y="5485453"/>
                  <a:pt x="6500117" y="5474737"/>
                  <a:pt x="6223029" y="5498574"/>
                </a:cubicBezTo>
                <a:cubicBezTo>
                  <a:pt x="6065592" y="5511916"/>
                  <a:pt x="5908157" y="5526131"/>
                  <a:pt x="5750720" y="5507761"/>
                </a:cubicBezTo>
                <a:cubicBezTo>
                  <a:pt x="5616170" y="5490965"/>
                  <a:pt x="5480520" y="5488253"/>
                  <a:pt x="5345518" y="5499668"/>
                </a:cubicBezTo>
                <a:cubicBezTo>
                  <a:pt x="5197844" y="5511040"/>
                  <a:pt x="5049616" y="5511040"/>
                  <a:pt x="4901942" y="5499668"/>
                </a:cubicBezTo>
                <a:cubicBezTo>
                  <a:pt x="4760445" y="5490920"/>
                  <a:pt x="4618556" y="5476268"/>
                  <a:pt x="4477454" y="5492013"/>
                </a:cubicBezTo>
                <a:cubicBezTo>
                  <a:pt x="4279085" y="5513884"/>
                  <a:pt x="4081305" y="5506667"/>
                  <a:pt x="3883329" y="5493326"/>
                </a:cubicBezTo>
                <a:cubicBezTo>
                  <a:pt x="3719792" y="5482391"/>
                  <a:pt x="3555664" y="5466425"/>
                  <a:pt x="3392914" y="5492233"/>
                </a:cubicBezTo>
                <a:cubicBezTo>
                  <a:pt x="3175771" y="5523222"/>
                  <a:pt x="2956480" y="5531206"/>
                  <a:pt x="2737979" y="5516072"/>
                </a:cubicBezTo>
                <a:cubicBezTo>
                  <a:pt x="2289680" y="5492670"/>
                  <a:pt x="1840986" y="5498574"/>
                  <a:pt x="1392489" y="5480641"/>
                </a:cubicBezTo>
                <a:cubicBezTo>
                  <a:pt x="1244499" y="5474519"/>
                  <a:pt x="1097296" y="5507322"/>
                  <a:pt x="949699" y="5509072"/>
                </a:cubicBezTo>
                <a:cubicBezTo>
                  <a:pt x="684469" y="5512352"/>
                  <a:pt x="418241" y="5493120"/>
                  <a:pt x="151598" y="5492249"/>
                </a:cubicBezTo>
                <a:lnTo>
                  <a:pt x="1415" y="5496057"/>
                </a:lnTo>
                <a:lnTo>
                  <a:pt x="3772" y="5431261"/>
                </a:lnTo>
                <a:cubicBezTo>
                  <a:pt x="7163" y="5398149"/>
                  <a:pt x="12808" y="5364994"/>
                  <a:pt x="20909" y="5331792"/>
                </a:cubicBezTo>
                <a:cubicBezTo>
                  <a:pt x="51502" y="5208362"/>
                  <a:pt x="50009" y="5079152"/>
                  <a:pt x="16572" y="4956462"/>
                </a:cubicBezTo>
                <a:cubicBezTo>
                  <a:pt x="9172" y="4924695"/>
                  <a:pt x="4643" y="4892329"/>
                  <a:pt x="3048" y="4859758"/>
                </a:cubicBezTo>
                <a:cubicBezTo>
                  <a:pt x="-7031" y="4740857"/>
                  <a:pt x="9937" y="4623614"/>
                  <a:pt x="24098" y="4506116"/>
                </a:cubicBezTo>
                <a:cubicBezTo>
                  <a:pt x="33539" y="4431228"/>
                  <a:pt x="47955" y="4355575"/>
                  <a:pt x="24098" y="4281453"/>
                </a:cubicBezTo>
                <a:cubicBezTo>
                  <a:pt x="7755" y="4229797"/>
                  <a:pt x="4120" y="4174965"/>
                  <a:pt x="13510" y="4121600"/>
                </a:cubicBezTo>
                <a:cubicBezTo>
                  <a:pt x="29342" y="4026887"/>
                  <a:pt x="32646" y="3930503"/>
                  <a:pt x="23333" y="3834935"/>
                </a:cubicBezTo>
                <a:cubicBezTo>
                  <a:pt x="17184" y="3771925"/>
                  <a:pt x="18128" y="3708417"/>
                  <a:pt x="26140" y="3645611"/>
                </a:cubicBezTo>
                <a:cubicBezTo>
                  <a:pt x="36728" y="3561155"/>
                  <a:pt x="53186" y="3475168"/>
                  <a:pt x="33156" y="3390458"/>
                </a:cubicBezTo>
                <a:cubicBezTo>
                  <a:pt x="1262" y="3255864"/>
                  <a:pt x="7641" y="3121398"/>
                  <a:pt x="20399" y="2985784"/>
                </a:cubicBezTo>
                <a:cubicBezTo>
                  <a:pt x="29967" y="2884871"/>
                  <a:pt x="40556" y="2782810"/>
                  <a:pt x="21419" y="2680748"/>
                </a:cubicBezTo>
                <a:cubicBezTo>
                  <a:pt x="13191" y="2633392"/>
                  <a:pt x="13191" y="2584964"/>
                  <a:pt x="21419" y="2537607"/>
                </a:cubicBezTo>
                <a:cubicBezTo>
                  <a:pt x="31370" y="2473819"/>
                  <a:pt x="40811" y="2410668"/>
                  <a:pt x="28053" y="2346242"/>
                </a:cubicBezTo>
                <a:cubicBezTo>
                  <a:pt x="22440" y="2318175"/>
                  <a:pt x="18230" y="2289853"/>
                  <a:pt x="15295" y="2261531"/>
                </a:cubicBezTo>
                <a:cubicBezTo>
                  <a:pt x="9452" y="2189221"/>
                  <a:pt x="11544" y="2116502"/>
                  <a:pt x="21546" y="2044651"/>
                </a:cubicBezTo>
                <a:cubicBezTo>
                  <a:pt x="31115" y="1961216"/>
                  <a:pt x="15551" y="1877270"/>
                  <a:pt x="28308" y="1794090"/>
                </a:cubicBezTo>
                <a:cubicBezTo>
                  <a:pt x="37367" y="1727100"/>
                  <a:pt x="37711" y="1659216"/>
                  <a:pt x="29329" y="1592136"/>
                </a:cubicBezTo>
                <a:cubicBezTo>
                  <a:pt x="14250" y="1465325"/>
                  <a:pt x="15193" y="1337123"/>
                  <a:pt x="32135" y="1210554"/>
                </a:cubicBezTo>
                <a:cubicBezTo>
                  <a:pt x="42597" y="1136687"/>
                  <a:pt x="48593" y="1060652"/>
                  <a:pt x="29839" y="988188"/>
                </a:cubicBezTo>
                <a:cubicBezTo>
                  <a:pt x="-14303" y="817873"/>
                  <a:pt x="11468" y="647303"/>
                  <a:pt x="29839" y="477881"/>
                </a:cubicBezTo>
                <a:cubicBezTo>
                  <a:pt x="41002" y="386894"/>
                  <a:pt x="41258" y="294898"/>
                  <a:pt x="30605" y="203847"/>
                </a:cubicBezTo>
                <a:lnTo>
                  <a:pt x="17136" y="42362"/>
                </a:lnTo>
                <a:lnTo>
                  <a:pt x="155390" y="51827"/>
                </a:lnTo>
                <a:cubicBezTo>
                  <a:pt x="380715" y="63616"/>
                  <a:pt x="606095" y="63411"/>
                  <a:pt x="831032" y="41432"/>
                </a:cubicBezTo>
                <a:cubicBezTo>
                  <a:pt x="1107234" y="18075"/>
                  <a:pt x="1384519" y="14708"/>
                  <a:pt x="1661115" y="31372"/>
                </a:cubicBezTo>
                <a:cubicBezTo>
                  <a:pt x="1911045" y="42962"/>
                  <a:pt x="2160581" y="71395"/>
                  <a:pt x="2411103" y="47120"/>
                </a:cubicBezTo>
                <a:cubicBezTo>
                  <a:pt x="2497298" y="38807"/>
                  <a:pt x="2581920" y="18689"/>
                  <a:pt x="2668707" y="14096"/>
                </a:cubicBezTo>
                <a:cubicBezTo>
                  <a:pt x="3075287" y="-7775"/>
                  <a:pt x="3480488" y="25030"/>
                  <a:pt x="3885690" y="51930"/>
                </a:cubicBezTo>
                <a:cubicBezTo>
                  <a:pt x="4033287" y="61770"/>
                  <a:pt x="4180883" y="73799"/>
                  <a:pt x="4328480" y="46900"/>
                </a:cubicBezTo>
                <a:cubicBezTo>
                  <a:pt x="4453032" y="25577"/>
                  <a:pt x="4579453" y="21181"/>
                  <a:pt x="4704949" y="33778"/>
                </a:cubicBezTo>
                <a:cubicBezTo>
                  <a:pt x="4816098" y="46376"/>
                  <a:pt x="4927939" y="49371"/>
                  <a:pt x="5039501" y="42745"/>
                </a:cubicBezTo>
                <a:cubicBezTo>
                  <a:pt x="5342568" y="15407"/>
                  <a:pt x="5645828" y="318"/>
                  <a:pt x="5949681" y="536"/>
                </a:cubicBezTo>
                <a:close/>
              </a:path>
            </a:pathLst>
          </a:custGeom>
        </p:spPr>
      </p:pic>
      <p:sp>
        <p:nvSpPr>
          <p:cNvPr id="6" name="TextBox 5">
            <a:extLst>
              <a:ext uri="{FF2B5EF4-FFF2-40B4-BE49-F238E27FC236}">
                <a16:creationId xmlns:a16="http://schemas.microsoft.com/office/drawing/2014/main" id="{9AFD5EE8-EE00-4F76-8F95-422F8D5F8A35}"/>
              </a:ext>
            </a:extLst>
          </p:cNvPr>
          <p:cNvSpPr txBox="1"/>
          <p:nvPr/>
        </p:nvSpPr>
        <p:spPr>
          <a:xfrm>
            <a:off x="614266" y="820871"/>
            <a:ext cx="10960420" cy="707886"/>
          </a:xfrm>
          <a:prstGeom prst="rect">
            <a:avLst/>
          </a:prstGeom>
          <a:solidFill>
            <a:srgbClr val="6699FF"/>
          </a:solidFill>
        </p:spPr>
        <p:txBody>
          <a:bodyPr wrap="square">
            <a:spAutoFit/>
          </a:bodyPr>
          <a:lstStyle/>
          <a:p>
            <a:r>
              <a:rPr lang="en-GB" sz="2000" b="1" i="1" dirty="0">
                <a:solidFill>
                  <a:srgbClr val="000000"/>
                </a:solidFill>
                <a:effectLst/>
                <a:latin typeface="Sabon Next LT" panose="02000500000000000000" pitchFamily="2" charset="0"/>
                <a:ea typeface="Times New Roman" panose="02020603050405020304" pitchFamily="18" charset="0"/>
                <a:cs typeface="Sabon Next LT" panose="02000500000000000000" pitchFamily="2" charset="0"/>
              </a:rPr>
              <a:t>Secret Cures of Slaves: People, Plants and Medicine in the Eighteenth-Century World </a:t>
            </a:r>
            <a:r>
              <a:rPr lang="en-GB" sz="2000" b="1" dirty="0">
                <a:solidFill>
                  <a:srgbClr val="000000"/>
                </a:solidFill>
                <a:effectLst/>
                <a:latin typeface="Sabon Next LT" panose="02000500000000000000" pitchFamily="2" charset="0"/>
                <a:ea typeface="Times New Roman" panose="02020603050405020304" pitchFamily="18" charset="0"/>
                <a:cs typeface="Sabon Next LT" panose="02000500000000000000" pitchFamily="2" charset="0"/>
              </a:rPr>
              <a:t>by </a:t>
            </a:r>
            <a:r>
              <a:rPr lang="en-GB" sz="2000" b="1" dirty="0" err="1">
                <a:solidFill>
                  <a:srgbClr val="000000"/>
                </a:solidFill>
                <a:effectLst/>
                <a:latin typeface="Sabon Next LT" panose="02000500000000000000" pitchFamily="2" charset="0"/>
                <a:ea typeface="Times New Roman" panose="02020603050405020304" pitchFamily="18" charset="0"/>
                <a:cs typeface="Sabon Next LT" panose="02000500000000000000" pitchFamily="2" charset="0"/>
              </a:rPr>
              <a:t>Londa</a:t>
            </a:r>
            <a:r>
              <a:rPr lang="en-GB" sz="2000" b="1" dirty="0">
                <a:solidFill>
                  <a:srgbClr val="000000"/>
                </a:solidFill>
                <a:effectLst/>
                <a:latin typeface="Sabon Next LT" panose="02000500000000000000" pitchFamily="2" charset="0"/>
                <a:ea typeface="Times New Roman" panose="02020603050405020304" pitchFamily="18" charset="0"/>
                <a:cs typeface="Sabon Next LT" panose="02000500000000000000" pitchFamily="2" charset="0"/>
              </a:rPr>
              <a:t> </a:t>
            </a:r>
            <a:r>
              <a:rPr lang="en-GB" sz="2000" b="1" dirty="0" err="1">
                <a:solidFill>
                  <a:srgbClr val="000000"/>
                </a:solidFill>
                <a:effectLst/>
                <a:latin typeface="Sabon Next LT" panose="02000500000000000000" pitchFamily="2" charset="0"/>
                <a:ea typeface="Times New Roman" panose="02020603050405020304" pitchFamily="18" charset="0"/>
                <a:cs typeface="Sabon Next LT" panose="02000500000000000000" pitchFamily="2" charset="0"/>
              </a:rPr>
              <a:t>Schiebinger</a:t>
            </a:r>
            <a:r>
              <a:rPr lang="en-GB" sz="2000" b="1" dirty="0">
                <a:solidFill>
                  <a:srgbClr val="000000"/>
                </a:solidFill>
                <a:effectLst/>
                <a:latin typeface="Sabon Next LT" panose="02000500000000000000" pitchFamily="2" charset="0"/>
                <a:ea typeface="Times New Roman" panose="02020603050405020304" pitchFamily="18" charset="0"/>
                <a:cs typeface="Sabon Next LT" panose="02000500000000000000" pitchFamily="2" charset="0"/>
              </a:rPr>
              <a:t>, </a:t>
            </a:r>
            <a:r>
              <a:rPr lang="en-GB" sz="2000" i="1" dirty="0">
                <a:solidFill>
                  <a:srgbClr val="000000"/>
                </a:solidFill>
                <a:effectLst/>
                <a:latin typeface="Sabon Next LT" panose="02000500000000000000" pitchFamily="2" charset="0"/>
                <a:ea typeface="Times New Roman" panose="02020603050405020304" pitchFamily="18" charset="0"/>
                <a:cs typeface="Sabon Next LT" panose="02000500000000000000" pitchFamily="2" charset="0"/>
              </a:rPr>
              <a:t>Ch.2: Experiments with the Negro Dr's Material Medica</a:t>
            </a:r>
            <a:endParaRPr lang="en-GB" i="1" dirty="0">
              <a:effectLst/>
              <a:latin typeface="Sabon Next LT" panose="02000500000000000000" pitchFamily="2" charset="0"/>
              <a:ea typeface="Times New Roman" panose="02020603050405020304" pitchFamily="18" charset="0"/>
              <a:cs typeface="Sabon Next LT" panose="02000500000000000000" pitchFamily="2" charset="0"/>
            </a:endParaRPr>
          </a:p>
        </p:txBody>
      </p:sp>
      <p:sp>
        <p:nvSpPr>
          <p:cNvPr id="7" name="TextBox 6">
            <a:extLst>
              <a:ext uri="{FF2B5EF4-FFF2-40B4-BE49-F238E27FC236}">
                <a16:creationId xmlns:a16="http://schemas.microsoft.com/office/drawing/2014/main" id="{53F6DC16-53A6-4255-AD64-1E2ADCF73DF6}"/>
              </a:ext>
            </a:extLst>
          </p:cNvPr>
          <p:cNvSpPr txBox="1"/>
          <p:nvPr/>
        </p:nvSpPr>
        <p:spPr>
          <a:xfrm>
            <a:off x="802534" y="1816975"/>
            <a:ext cx="10583883" cy="3693319"/>
          </a:xfrm>
          <a:prstGeom prst="rect">
            <a:avLst/>
          </a:prstGeom>
          <a:solidFill>
            <a:srgbClr val="6699FF"/>
          </a:solidFill>
        </p:spPr>
        <p:txBody>
          <a:bodyPr wrap="square">
            <a:spAutoFit/>
          </a:bodyPr>
          <a:lstStyle/>
          <a:p>
            <a:pPr marL="342900" lvl="0" indent="-342900">
              <a:buSzPts val="1000"/>
              <a:buFont typeface="Symbol" panose="05050102010706020507" pitchFamily="18" charset="2"/>
              <a:buChar char=""/>
              <a:tabLst>
                <a:tab pos="457200" algn="l"/>
              </a:tabLst>
            </a:pPr>
            <a:r>
              <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Many new medical cures came from 18th century plantations, typically of unclear and debatable origin. To support her point the author uses the popularisation of </a:t>
            </a:r>
            <a:r>
              <a:rPr lang="en-GB"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bois</a:t>
            </a:r>
            <a:r>
              <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fer by a slave doctor as a treatment for yaws as a case study. </a:t>
            </a:r>
            <a:endParaRPr lang="en-GB" sz="1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buSzPts val="1000"/>
              <a:buFont typeface="Symbol" panose="05050102010706020507" pitchFamily="18" charset="2"/>
              <a:buChar char=""/>
              <a:tabLst>
                <a:tab pos="457200" algn="l"/>
              </a:tabLst>
            </a:pPr>
            <a:r>
              <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African hypothesis - As yaws was an African disease, it is possible for the </a:t>
            </a:r>
            <a:r>
              <a:rPr lang="en-GB"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bois</a:t>
            </a:r>
            <a:r>
              <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fer to have been previously used as a cure, and the knowledge to have been brought from Africa by the slaves.</a:t>
            </a:r>
            <a:endParaRPr lang="en-GB" sz="1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buSzPts val="1000"/>
              <a:buFont typeface="Symbol" panose="05050102010706020507" pitchFamily="18" charset="2"/>
              <a:buChar char=""/>
              <a:tabLst>
                <a:tab pos="457200" algn="l"/>
              </a:tabLst>
            </a:pPr>
            <a:r>
              <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European hypothesis - Bois fer was an established French cure, which the slave doctor learned from previous French masters.</a:t>
            </a:r>
            <a:endParaRPr lang="en-GB" sz="1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buSzPts val="1000"/>
              <a:buFont typeface="Symbol" panose="05050102010706020507" pitchFamily="18" charset="2"/>
              <a:buChar char=""/>
              <a:tabLst>
                <a:tab pos="457200" algn="l"/>
              </a:tabLst>
            </a:pPr>
            <a:r>
              <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American hypothesis - It is widely believed by historians that the wood referred to as </a:t>
            </a:r>
            <a:r>
              <a:rPr lang="en-GB"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bois</a:t>
            </a:r>
            <a:r>
              <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fer by Alexander was </a:t>
            </a:r>
            <a:r>
              <a:rPr lang="en-GB"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Robinia</a:t>
            </a:r>
            <a:r>
              <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GB"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panacoco</a:t>
            </a:r>
            <a:r>
              <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which is native to America. </a:t>
            </a:r>
            <a:endParaRPr lang="en-GB" sz="1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buSzPts val="1000"/>
              <a:buFont typeface="Symbol" panose="05050102010706020507" pitchFamily="18" charset="2"/>
              <a:buChar char=""/>
              <a:tabLst>
                <a:tab pos="457200" algn="l"/>
              </a:tabLst>
            </a:pPr>
            <a:r>
              <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Greater Atlantic hypothesis - Africans devised the cure using an American plant, bios fer, which was similar to one used in Africa. </a:t>
            </a:r>
            <a:endParaRPr lang="en-GB" sz="1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buSzPts val="1000"/>
              <a:buFont typeface="Symbol" panose="05050102010706020507" pitchFamily="18" charset="2"/>
              <a:buChar char=""/>
              <a:tabLst>
                <a:tab pos="457200" algn="l"/>
              </a:tabLst>
            </a:pPr>
            <a:r>
              <a:rPr lang="en-GB"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“Negro Dr” as knowledge broker. A. J. Alexander’s enslaved African seemingly brokered knowledge between the French and British empires.”</a:t>
            </a:r>
            <a:endParaRPr lang="en-GB" sz="16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89736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6699FF"/>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F2A46FC-A8BE-4771-BE51-D9123E9185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577D5A59-9C81-4192-AFD0-14088ED1C2C9}"/>
              </a:ext>
            </a:extLst>
          </p:cNvPr>
          <p:cNvPicPr>
            <a:picLocks noChangeAspect="1"/>
          </p:cNvPicPr>
          <p:nvPr/>
        </p:nvPicPr>
        <p:blipFill rotWithShape="1">
          <a:blip r:embed="rId2"/>
          <a:srcRect t="11656" b="12299"/>
          <a:stretch/>
        </p:blipFill>
        <p:spPr>
          <a:xfrm>
            <a:off x="614266" y="532653"/>
            <a:ext cx="10960420" cy="5792694"/>
          </a:xfrm>
          <a:custGeom>
            <a:avLst/>
            <a:gdLst/>
            <a:ahLst/>
            <a:cxnLst/>
            <a:rect l="l" t="t" r="r" b="b"/>
            <a:pathLst>
              <a:path w="10485104" h="5523506">
                <a:moveTo>
                  <a:pt x="5949681" y="536"/>
                </a:moveTo>
                <a:cubicBezTo>
                  <a:pt x="6074035" y="-2131"/>
                  <a:pt x="6198411" y="5173"/>
                  <a:pt x="6321822" y="22405"/>
                </a:cubicBezTo>
                <a:cubicBezTo>
                  <a:pt x="6498937" y="51493"/>
                  <a:pt x="6677824" y="73364"/>
                  <a:pt x="6857694" y="55210"/>
                </a:cubicBezTo>
                <a:cubicBezTo>
                  <a:pt x="6981675" y="42526"/>
                  <a:pt x="7105459" y="35089"/>
                  <a:pt x="7230031" y="35528"/>
                </a:cubicBezTo>
                <a:cubicBezTo>
                  <a:pt x="7516370" y="35528"/>
                  <a:pt x="7802902" y="38152"/>
                  <a:pt x="8089242" y="32684"/>
                </a:cubicBezTo>
                <a:cubicBezTo>
                  <a:pt x="8344090" y="27873"/>
                  <a:pt x="8597956" y="17377"/>
                  <a:pt x="8853003" y="43837"/>
                </a:cubicBezTo>
                <a:cubicBezTo>
                  <a:pt x="9229472" y="82767"/>
                  <a:pt x="9607909" y="70300"/>
                  <a:pt x="9985559" y="65708"/>
                </a:cubicBezTo>
                <a:cubicBezTo>
                  <a:pt x="10083101" y="64320"/>
                  <a:pt x="10180599" y="61132"/>
                  <a:pt x="10278047" y="56140"/>
                </a:cubicBezTo>
                <a:lnTo>
                  <a:pt x="10449151" y="44199"/>
                </a:lnTo>
                <a:lnTo>
                  <a:pt x="10468533" y="198724"/>
                </a:lnTo>
                <a:cubicBezTo>
                  <a:pt x="10475933" y="234109"/>
                  <a:pt x="10480462" y="270161"/>
                  <a:pt x="10482057" y="306442"/>
                </a:cubicBezTo>
                <a:cubicBezTo>
                  <a:pt x="10492136" y="438884"/>
                  <a:pt x="10475168" y="569479"/>
                  <a:pt x="10461007" y="700359"/>
                </a:cubicBezTo>
                <a:cubicBezTo>
                  <a:pt x="10451566" y="783776"/>
                  <a:pt x="10437150" y="868045"/>
                  <a:pt x="10461007" y="950608"/>
                </a:cubicBezTo>
                <a:cubicBezTo>
                  <a:pt x="10477350" y="1008147"/>
                  <a:pt x="10480985" y="1069224"/>
                  <a:pt x="10471595" y="1128666"/>
                </a:cubicBezTo>
                <a:cubicBezTo>
                  <a:pt x="10455763" y="1234166"/>
                  <a:pt x="10452459" y="1341527"/>
                  <a:pt x="10461772" y="1447979"/>
                </a:cubicBezTo>
                <a:cubicBezTo>
                  <a:pt x="10467921" y="1518165"/>
                  <a:pt x="10466977" y="1588906"/>
                  <a:pt x="10458965" y="1658865"/>
                </a:cubicBezTo>
                <a:cubicBezTo>
                  <a:pt x="10448377" y="1752939"/>
                  <a:pt x="10431919" y="1848719"/>
                  <a:pt x="10451949" y="1943076"/>
                </a:cubicBezTo>
                <a:cubicBezTo>
                  <a:pt x="10483843" y="2092999"/>
                  <a:pt x="10477464" y="2242779"/>
                  <a:pt x="10464706" y="2393837"/>
                </a:cubicBezTo>
                <a:cubicBezTo>
                  <a:pt x="10455138" y="2506243"/>
                  <a:pt x="10444549" y="2619928"/>
                  <a:pt x="10463686" y="2733613"/>
                </a:cubicBezTo>
                <a:cubicBezTo>
                  <a:pt x="10471914" y="2786362"/>
                  <a:pt x="10471914" y="2840306"/>
                  <a:pt x="10463686" y="2893056"/>
                </a:cubicBezTo>
                <a:cubicBezTo>
                  <a:pt x="10453735" y="2964109"/>
                  <a:pt x="10444294" y="3034452"/>
                  <a:pt x="10457052" y="3106215"/>
                </a:cubicBezTo>
                <a:cubicBezTo>
                  <a:pt x="10462665" y="3137479"/>
                  <a:pt x="10466875" y="3169026"/>
                  <a:pt x="10469810" y="3200574"/>
                </a:cubicBezTo>
                <a:cubicBezTo>
                  <a:pt x="10475653" y="3281119"/>
                  <a:pt x="10473561" y="3362120"/>
                  <a:pt x="10463559" y="3442154"/>
                </a:cubicBezTo>
                <a:cubicBezTo>
                  <a:pt x="10453990" y="3535091"/>
                  <a:pt x="10469554" y="3628597"/>
                  <a:pt x="10456797" y="3721250"/>
                </a:cubicBezTo>
                <a:cubicBezTo>
                  <a:pt x="10447738" y="3795870"/>
                  <a:pt x="10447394" y="3871485"/>
                  <a:pt x="10455776" y="3946204"/>
                </a:cubicBezTo>
                <a:cubicBezTo>
                  <a:pt x="10470855" y="4087457"/>
                  <a:pt x="10469912" y="4230260"/>
                  <a:pt x="10452970" y="4371244"/>
                </a:cubicBezTo>
                <a:cubicBezTo>
                  <a:pt x="10442508" y="4453523"/>
                  <a:pt x="10436512" y="4538218"/>
                  <a:pt x="10455266" y="4618934"/>
                </a:cubicBezTo>
                <a:cubicBezTo>
                  <a:pt x="10499408" y="4808646"/>
                  <a:pt x="10473637" y="4998642"/>
                  <a:pt x="10455266" y="5187359"/>
                </a:cubicBezTo>
                <a:cubicBezTo>
                  <a:pt x="10444103" y="5288708"/>
                  <a:pt x="10443847" y="5391181"/>
                  <a:pt x="10454500" y="5492602"/>
                </a:cubicBezTo>
                <a:lnTo>
                  <a:pt x="10454510" y="5492731"/>
                </a:lnTo>
                <a:lnTo>
                  <a:pt x="10414967" y="5491139"/>
                </a:lnTo>
                <a:cubicBezTo>
                  <a:pt x="10117611" y="5495732"/>
                  <a:pt x="9820450" y="5526349"/>
                  <a:pt x="9523092" y="5507105"/>
                </a:cubicBezTo>
                <a:cubicBezTo>
                  <a:pt x="9272964" y="5490920"/>
                  <a:pt x="9023034" y="5477142"/>
                  <a:pt x="8772711" y="5490483"/>
                </a:cubicBezTo>
                <a:cubicBezTo>
                  <a:pt x="8636774" y="5499549"/>
                  <a:pt x="8500636" y="5503107"/>
                  <a:pt x="8364561" y="5501172"/>
                </a:cubicBezTo>
                <a:lnTo>
                  <a:pt x="8196562" y="5491993"/>
                </a:lnTo>
                <a:lnTo>
                  <a:pt x="8077075" y="5475562"/>
                </a:lnTo>
                <a:lnTo>
                  <a:pt x="7915670" y="5468917"/>
                </a:lnTo>
                <a:lnTo>
                  <a:pt x="7914092" y="5467957"/>
                </a:lnTo>
                <a:lnTo>
                  <a:pt x="7894412" y="5467957"/>
                </a:lnTo>
                <a:lnTo>
                  <a:pt x="7892834" y="5468758"/>
                </a:lnTo>
                <a:lnTo>
                  <a:pt x="7727602" y="5475562"/>
                </a:lnTo>
                <a:lnTo>
                  <a:pt x="7690606" y="5480649"/>
                </a:lnTo>
                <a:lnTo>
                  <a:pt x="7624212" y="5484579"/>
                </a:lnTo>
                <a:cubicBezTo>
                  <a:pt x="7434738" y="5508001"/>
                  <a:pt x="7243868" y="5514147"/>
                  <a:pt x="7053506" y="5502949"/>
                </a:cubicBezTo>
                <a:cubicBezTo>
                  <a:pt x="6777009" y="5485453"/>
                  <a:pt x="6500117" y="5474737"/>
                  <a:pt x="6223029" y="5498574"/>
                </a:cubicBezTo>
                <a:cubicBezTo>
                  <a:pt x="6065592" y="5511916"/>
                  <a:pt x="5908157" y="5526131"/>
                  <a:pt x="5750720" y="5507761"/>
                </a:cubicBezTo>
                <a:cubicBezTo>
                  <a:pt x="5616170" y="5490965"/>
                  <a:pt x="5480520" y="5488253"/>
                  <a:pt x="5345518" y="5499668"/>
                </a:cubicBezTo>
                <a:cubicBezTo>
                  <a:pt x="5197844" y="5511040"/>
                  <a:pt x="5049616" y="5511040"/>
                  <a:pt x="4901942" y="5499668"/>
                </a:cubicBezTo>
                <a:cubicBezTo>
                  <a:pt x="4760445" y="5490920"/>
                  <a:pt x="4618556" y="5476268"/>
                  <a:pt x="4477454" y="5492013"/>
                </a:cubicBezTo>
                <a:cubicBezTo>
                  <a:pt x="4279085" y="5513884"/>
                  <a:pt x="4081305" y="5506667"/>
                  <a:pt x="3883329" y="5493326"/>
                </a:cubicBezTo>
                <a:cubicBezTo>
                  <a:pt x="3719792" y="5482391"/>
                  <a:pt x="3555664" y="5466425"/>
                  <a:pt x="3392914" y="5492233"/>
                </a:cubicBezTo>
                <a:cubicBezTo>
                  <a:pt x="3175771" y="5523222"/>
                  <a:pt x="2956480" y="5531206"/>
                  <a:pt x="2737979" y="5516072"/>
                </a:cubicBezTo>
                <a:cubicBezTo>
                  <a:pt x="2289680" y="5492670"/>
                  <a:pt x="1840986" y="5498574"/>
                  <a:pt x="1392489" y="5480641"/>
                </a:cubicBezTo>
                <a:cubicBezTo>
                  <a:pt x="1244499" y="5474519"/>
                  <a:pt x="1097296" y="5507322"/>
                  <a:pt x="949699" y="5509072"/>
                </a:cubicBezTo>
                <a:cubicBezTo>
                  <a:pt x="684469" y="5512352"/>
                  <a:pt x="418241" y="5493120"/>
                  <a:pt x="151598" y="5492249"/>
                </a:cubicBezTo>
                <a:lnTo>
                  <a:pt x="1415" y="5496057"/>
                </a:lnTo>
                <a:lnTo>
                  <a:pt x="3772" y="5431261"/>
                </a:lnTo>
                <a:cubicBezTo>
                  <a:pt x="7163" y="5398149"/>
                  <a:pt x="12808" y="5364994"/>
                  <a:pt x="20909" y="5331792"/>
                </a:cubicBezTo>
                <a:cubicBezTo>
                  <a:pt x="51502" y="5208362"/>
                  <a:pt x="50009" y="5079152"/>
                  <a:pt x="16572" y="4956462"/>
                </a:cubicBezTo>
                <a:cubicBezTo>
                  <a:pt x="9172" y="4924695"/>
                  <a:pt x="4643" y="4892329"/>
                  <a:pt x="3048" y="4859758"/>
                </a:cubicBezTo>
                <a:cubicBezTo>
                  <a:pt x="-7031" y="4740857"/>
                  <a:pt x="9937" y="4623614"/>
                  <a:pt x="24098" y="4506116"/>
                </a:cubicBezTo>
                <a:cubicBezTo>
                  <a:pt x="33539" y="4431228"/>
                  <a:pt x="47955" y="4355575"/>
                  <a:pt x="24098" y="4281453"/>
                </a:cubicBezTo>
                <a:cubicBezTo>
                  <a:pt x="7755" y="4229797"/>
                  <a:pt x="4120" y="4174965"/>
                  <a:pt x="13510" y="4121600"/>
                </a:cubicBezTo>
                <a:cubicBezTo>
                  <a:pt x="29342" y="4026887"/>
                  <a:pt x="32646" y="3930503"/>
                  <a:pt x="23333" y="3834935"/>
                </a:cubicBezTo>
                <a:cubicBezTo>
                  <a:pt x="17184" y="3771925"/>
                  <a:pt x="18128" y="3708417"/>
                  <a:pt x="26140" y="3645611"/>
                </a:cubicBezTo>
                <a:cubicBezTo>
                  <a:pt x="36728" y="3561155"/>
                  <a:pt x="53186" y="3475168"/>
                  <a:pt x="33156" y="3390458"/>
                </a:cubicBezTo>
                <a:cubicBezTo>
                  <a:pt x="1262" y="3255864"/>
                  <a:pt x="7641" y="3121398"/>
                  <a:pt x="20399" y="2985784"/>
                </a:cubicBezTo>
                <a:cubicBezTo>
                  <a:pt x="29967" y="2884871"/>
                  <a:pt x="40556" y="2782810"/>
                  <a:pt x="21419" y="2680748"/>
                </a:cubicBezTo>
                <a:cubicBezTo>
                  <a:pt x="13191" y="2633392"/>
                  <a:pt x="13191" y="2584964"/>
                  <a:pt x="21419" y="2537607"/>
                </a:cubicBezTo>
                <a:cubicBezTo>
                  <a:pt x="31370" y="2473819"/>
                  <a:pt x="40811" y="2410668"/>
                  <a:pt x="28053" y="2346242"/>
                </a:cubicBezTo>
                <a:cubicBezTo>
                  <a:pt x="22440" y="2318175"/>
                  <a:pt x="18230" y="2289853"/>
                  <a:pt x="15295" y="2261531"/>
                </a:cubicBezTo>
                <a:cubicBezTo>
                  <a:pt x="9452" y="2189221"/>
                  <a:pt x="11544" y="2116502"/>
                  <a:pt x="21546" y="2044651"/>
                </a:cubicBezTo>
                <a:cubicBezTo>
                  <a:pt x="31115" y="1961216"/>
                  <a:pt x="15551" y="1877270"/>
                  <a:pt x="28308" y="1794090"/>
                </a:cubicBezTo>
                <a:cubicBezTo>
                  <a:pt x="37367" y="1727100"/>
                  <a:pt x="37711" y="1659216"/>
                  <a:pt x="29329" y="1592136"/>
                </a:cubicBezTo>
                <a:cubicBezTo>
                  <a:pt x="14250" y="1465325"/>
                  <a:pt x="15193" y="1337123"/>
                  <a:pt x="32135" y="1210554"/>
                </a:cubicBezTo>
                <a:cubicBezTo>
                  <a:pt x="42597" y="1136687"/>
                  <a:pt x="48593" y="1060652"/>
                  <a:pt x="29839" y="988188"/>
                </a:cubicBezTo>
                <a:cubicBezTo>
                  <a:pt x="-14303" y="817873"/>
                  <a:pt x="11468" y="647303"/>
                  <a:pt x="29839" y="477881"/>
                </a:cubicBezTo>
                <a:cubicBezTo>
                  <a:pt x="41002" y="386894"/>
                  <a:pt x="41258" y="294898"/>
                  <a:pt x="30605" y="203847"/>
                </a:cubicBezTo>
                <a:lnTo>
                  <a:pt x="17136" y="42362"/>
                </a:lnTo>
                <a:lnTo>
                  <a:pt x="155390" y="51827"/>
                </a:lnTo>
                <a:cubicBezTo>
                  <a:pt x="380715" y="63616"/>
                  <a:pt x="606095" y="63411"/>
                  <a:pt x="831032" y="41432"/>
                </a:cubicBezTo>
                <a:cubicBezTo>
                  <a:pt x="1107234" y="18075"/>
                  <a:pt x="1384519" y="14708"/>
                  <a:pt x="1661115" y="31372"/>
                </a:cubicBezTo>
                <a:cubicBezTo>
                  <a:pt x="1911045" y="42962"/>
                  <a:pt x="2160581" y="71395"/>
                  <a:pt x="2411103" y="47120"/>
                </a:cubicBezTo>
                <a:cubicBezTo>
                  <a:pt x="2497298" y="38807"/>
                  <a:pt x="2581920" y="18689"/>
                  <a:pt x="2668707" y="14096"/>
                </a:cubicBezTo>
                <a:cubicBezTo>
                  <a:pt x="3075287" y="-7775"/>
                  <a:pt x="3480488" y="25030"/>
                  <a:pt x="3885690" y="51930"/>
                </a:cubicBezTo>
                <a:cubicBezTo>
                  <a:pt x="4033287" y="61770"/>
                  <a:pt x="4180883" y="73799"/>
                  <a:pt x="4328480" y="46900"/>
                </a:cubicBezTo>
                <a:cubicBezTo>
                  <a:pt x="4453032" y="25577"/>
                  <a:pt x="4579453" y="21181"/>
                  <a:pt x="4704949" y="33778"/>
                </a:cubicBezTo>
                <a:cubicBezTo>
                  <a:pt x="4816098" y="46376"/>
                  <a:pt x="4927939" y="49371"/>
                  <a:pt x="5039501" y="42745"/>
                </a:cubicBezTo>
                <a:cubicBezTo>
                  <a:pt x="5342568" y="15407"/>
                  <a:pt x="5645828" y="318"/>
                  <a:pt x="5949681" y="536"/>
                </a:cubicBezTo>
                <a:close/>
              </a:path>
            </a:pathLst>
          </a:custGeom>
        </p:spPr>
      </p:pic>
      <p:sp>
        <p:nvSpPr>
          <p:cNvPr id="9" name="TextBox 8">
            <a:extLst>
              <a:ext uri="{FF2B5EF4-FFF2-40B4-BE49-F238E27FC236}">
                <a16:creationId xmlns:a16="http://schemas.microsoft.com/office/drawing/2014/main" id="{03674B9F-297A-4325-926E-E80E3C94E8FE}"/>
              </a:ext>
            </a:extLst>
          </p:cNvPr>
          <p:cNvSpPr txBox="1"/>
          <p:nvPr/>
        </p:nvSpPr>
        <p:spPr>
          <a:xfrm>
            <a:off x="614266" y="785244"/>
            <a:ext cx="10960420" cy="707886"/>
          </a:xfrm>
          <a:prstGeom prst="rect">
            <a:avLst/>
          </a:prstGeom>
          <a:solidFill>
            <a:srgbClr val="6699FF"/>
          </a:solidFill>
        </p:spPr>
        <p:txBody>
          <a:bodyPr wrap="square">
            <a:spAutoFit/>
          </a:bodyPr>
          <a:lstStyle/>
          <a:p>
            <a:r>
              <a:rPr lang="en-GB" sz="2000" b="1" dirty="0">
                <a:solidFill>
                  <a:srgbClr val="000000"/>
                </a:solidFill>
                <a:effectLst/>
                <a:latin typeface="Sabon Next LT" panose="02000500000000000000" pitchFamily="2" charset="0"/>
                <a:ea typeface="Calibri" panose="020F0502020204030204" pitchFamily="34" charset="0"/>
                <a:cs typeface="Sabon Next LT" panose="02000500000000000000" pitchFamily="2" charset="0"/>
              </a:rPr>
              <a:t>*David </a:t>
            </a:r>
            <a:r>
              <a:rPr lang="en-GB" sz="2000" b="1" dirty="0" err="1">
                <a:solidFill>
                  <a:srgbClr val="000000"/>
                </a:solidFill>
                <a:effectLst/>
                <a:latin typeface="Sabon Next LT" panose="02000500000000000000" pitchFamily="2" charset="0"/>
                <a:ea typeface="Calibri" panose="020F0502020204030204" pitchFamily="34" charset="0"/>
                <a:cs typeface="Sabon Next LT" panose="02000500000000000000" pitchFamily="2" charset="0"/>
              </a:rPr>
              <a:t>Geggus</a:t>
            </a:r>
            <a:r>
              <a:rPr lang="en-GB" sz="2000" b="1" dirty="0">
                <a:solidFill>
                  <a:srgbClr val="000000"/>
                </a:solidFill>
                <a:effectLst/>
                <a:latin typeface="Sabon Next LT" panose="02000500000000000000" pitchFamily="2" charset="0"/>
                <a:ea typeface="Calibri" panose="020F0502020204030204" pitchFamily="34" charset="0"/>
                <a:cs typeface="Sabon Next LT" panose="02000500000000000000" pitchFamily="2" charset="0"/>
              </a:rPr>
              <a:t>, ‘Yellow Fever in the 1790s: the British Army in occupied Saint Domingue,’ </a:t>
            </a:r>
            <a:r>
              <a:rPr lang="en-GB" sz="2000" i="1" dirty="0">
                <a:effectLst/>
                <a:latin typeface="Sabon Next LT" panose="02000500000000000000" pitchFamily="2" charset="0"/>
                <a:cs typeface="Sabon Next LT" panose="02000500000000000000" pitchFamily="2" charset="0"/>
              </a:rPr>
              <a:t>Medical History</a:t>
            </a:r>
            <a:r>
              <a:rPr lang="en-GB" sz="2000" dirty="0">
                <a:effectLst/>
                <a:latin typeface="Sabon Next LT" panose="02000500000000000000" pitchFamily="2" charset="0"/>
                <a:cs typeface="Sabon Next LT" panose="02000500000000000000" pitchFamily="2" charset="0"/>
              </a:rPr>
              <a:t>, 23 (1979), 38-58</a:t>
            </a:r>
            <a:endParaRPr lang="en-GB" sz="2000" dirty="0">
              <a:latin typeface="Sabon Next LT" panose="02000500000000000000" pitchFamily="2" charset="0"/>
              <a:cs typeface="Sabon Next LT" panose="02000500000000000000" pitchFamily="2" charset="0"/>
            </a:endParaRPr>
          </a:p>
        </p:txBody>
      </p:sp>
      <p:sp>
        <p:nvSpPr>
          <p:cNvPr id="11" name="TextBox 10">
            <a:extLst>
              <a:ext uri="{FF2B5EF4-FFF2-40B4-BE49-F238E27FC236}">
                <a16:creationId xmlns:a16="http://schemas.microsoft.com/office/drawing/2014/main" id="{1E7B2F7D-91B3-4BCD-8A5C-C23408231217}"/>
              </a:ext>
            </a:extLst>
          </p:cNvPr>
          <p:cNvSpPr txBox="1"/>
          <p:nvPr/>
        </p:nvSpPr>
        <p:spPr>
          <a:xfrm>
            <a:off x="982683" y="1635634"/>
            <a:ext cx="10429503" cy="4154984"/>
          </a:xfrm>
          <a:prstGeom prst="rect">
            <a:avLst/>
          </a:prstGeom>
          <a:solidFill>
            <a:srgbClr val="6699FF"/>
          </a:solidFill>
        </p:spPr>
        <p:txBody>
          <a:bodyPr wrap="square">
            <a:spAutoFit/>
          </a:bodyPr>
          <a:lstStyle/>
          <a:p>
            <a:pPr marL="342900" lvl="0" indent="-342900">
              <a:buFont typeface="Symbol" panose="05050102010706020507" pitchFamily="18" charset="2"/>
              <a:buChar char=""/>
            </a:pP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This reading looks at the pandemic of the Yellow Fever in the 1790’s in Saint Dominique. Wartime expeditions, and the slave trade were seen to be the major cause of the recurring epidemics of the disease. </a:t>
            </a:r>
            <a:endParaRPr lang="en-GB"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buFont typeface="Symbol" panose="05050102010706020507" pitchFamily="18" charset="2"/>
              <a:buChar char=""/>
            </a:pPr>
            <a:r>
              <a:rPr lang="en-GB" sz="16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Characteristics of Yellow Fever – typically affected young men recently arrived from northern climates, it was neither contagious, nor amenable to treatment with cinchona bark, and rarely occurred twice in the same person</a:t>
            </a:r>
            <a:endParaRPr lang="en-GB"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buFont typeface="Symbol" panose="05050102010706020507" pitchFamily="18" charset="2"/>
              <a:buChar char=""/>
            </a:pP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There was a high death rate among recently – arrived colonists, whilst local inhabitants have acquired immunity in childhood, or when they had when  first arrived in the Caribbean.  Wartime was the main tribute to this, because these expeditions resulted in dense concentrations of non-immunes, and coupled with low standards of medical care, nutrition, and the facilitations of excessive drinking as well as poor hygiene, led to huge losses – </a:t>
            </a:r>
            <a:r>
              <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rPr>
              <a:t>while Battle casualties were low, the majority died from disease </a:t>
            </a:r>
            <a:endParaRPr lang="en-GB"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buFont typeface="Symbol" panose="05050102010706020507" pitchFamily="18" charset="2"/>
              <a:buChar char=""/>
            </a:pP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Climate was also an important factor, which led to the possibility of a dual infection of malaria AND yellow fever - the malaria carrying vectors were impacted by the increased rainfalls of the time, and the water shortages in times of drought caused the yellow fever carrying vector to multiply </a:t>
            </a:r>
            <a:endParaRPr lang="en-GB"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buFont typeface="Symbol" panose="05050102010706020507" pitchFamily="18" charset="2"/>
              <a:buChar char=""/>
            </a:pP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Both French and British doctors lacked proper understanding of tropical medicine, and whilst their techniques for treating the disease were very clearly different, they were both ineffective </a:t>
            </a:r>
            <a:endParaRPr lang="en-GB"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buFont typeface="Symbol" panose="05050102010706020507" pitchFamily="18" charset="2"/>
              <a:buChar char=""/>
            </a:pP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rPr>
              <a:t>Losses for the military regiments – in comparison to the “Jamaican” regiments, that fared better. By 1796 , 7,530 British troops had died’</a:t>
            </a:r>
            <a:endParaRPr lang="en-GB"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506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6699FF"/>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F2A46FC-A8BE-4771-BE51-D9123E9185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577D5A59-9C81-4192-AFD0-14088ED1C2C9}"/>
              </a:ext>
            </a:extLst>
          </p:cNvPr>
          <p:cNvPicPr>
            <a:picLocks noChangeAspect="1"/>
          </p:cNvPicPr>
          <p:nvPr/>
        </p:nvPicPr>
        <p:blipFill rotWithShape="1">
          <a:blip r:embed="rId2"/>
          <a:srcRect t="11656" b="12299"/>
          <a:stretch/>
        </p:blipFill>
        <p:spPr>
          <a:xfrm>
            <a:off x="614266" y="532653"/>
            <a:ext cx="10960420" cy="5792694"/>
          </a:xfrm>
          <a:custGeom>
            <a:avLst/>
            <a:gdLst/>
            <a:ahLst/>
            <a:cxnLst/>
            <a:rect l="l" t="t" r="r" b="b"/>
            <a:pathLst>
              <a:path w="10485104" h="5523506">
                <a:moveTo>
                  <a:pt x="5949681" y="536"/>
                </a:moveTo>
                <a:cubicBezTo>
                  <a:pt x="6074035" y="-2131"/>
                  <a:pt x="6198411" y="5173"/>
                  <a:pt x="6321822" y="22405"/>
                </a:cubicBezTo>
                <a:cubicBezTo>
                  <a:pt x="6498937" y="51493"/>
                  <a:pt x="6677824" y="73364"/>
                  <a:pt x="6857694" y="55210"/>
                </a:cubicBezTo>
                <a:cubicBezTo>
                  <a:pt x="6981675" y="42526"/>
                  <a:pt x="7105459" y="35089"/>
                  <a:pt x="7230031" y="35528"/>
                </a:cubicBezTo>
                <a:cubicBezTo>
                  <a:pt x="7516370" y="35528"/>
                  <a:pt x="7802902" y="38152"/>
                  <a:pt x="8089242" y="32684"/>
                </a:cubicBezTo>
                <a:cubicBezTo>
                  <a:pt x="8344090" y="27873"/>
                  <a:pt x="8597956" y="17377"/>
                  <a:pt x="8853003" y="43837"/>
                </a:cubicBezTo>
                <a:cubicBezTo>
                  <a:pt x="9229472" y="82767"/>
                  <a:pt x="9607909" y="70300"/>
                  <a:pt x="9985559" y="65708"/>
                </a:cubicBezTo>
                <a:cubicBezTo>
                  <a:pt x="10083101" y="64320"/>
                  <a:pt x="10180599" y="61132"/>
                  <a:pt x="10278047" y="56140"/>
                </a:cubicBezTo>
                <a:lnTo>
                  <a:pt x="10449151" y="44199"/>
                </a:lnTo>
                <a:lnTo>
                  <a:pt x="10468533" y="198724"/>
                </a:lnTo>
                <a:cubicBezTo>
                  <a:pt x="10475933" y="234109"/>
                  <a:pt x="10480462" y="270161"/>
                  <a:pt x="10482057" y="306442"/>
                </a:cubicBezTo>
                <a:cubicBezTo>
                  <a:pt x="10492136" y="438884"/>
                  <a:pt x="10475168" y="569479"/>
                  <a:pt x="10461007" y="700359"/>
                </a:cubicBezTo>
                <a:cubicBezTo>
                  <a:pt x="10451566" y="783776"/>
                  <a:pt x="10437150" y="868045"/>
                  <a:pt x="10461007" y="950608"/>
                </a:cubicBezTo>
                <a:cubicBezTo>
                  <a:pt x="10477350" y="1008147"/>
                  <a:pt x="10480985" y="1069224"/>
                  <a:pt x="10471595" y="1128666"/>
                </a:cubicBezTo>
                <a:cubicBezTo>
                  <a:pt x="10455763" y="1234166"/>
                  <a:pt x="10452459" y="1341527"/>
                  <a:pt x="10461772" y="1447979"/>
                </a:cubicBezTo>
                <a:cubicBezTo>
                  <a:pt x="10467921" y="1518165"/>
                  <a:pt x="10466977" y="1588906"/>
                  <a:pt x="10458965" y="1658865"/>
                </a:cubicBezTo>
                <a:cubicBezTo>
                  <a:pt x="10448377" y="1752939"/>
                  <a:pt x="10431919" y="1848719"/>
                  <a:pt x="10451949" y="1943076"/>
                </a:cubicBezTo>
                <a:cubicBezTo>
                  <a:pt x="10483843" y="2092999"/>
                  <a:pt x="10477464" y="2242779"/>
                  <a:pt x="10464706" y="2393837"/>
                </a:cubicBezTo>
                <a:cubicBezTo>
                  <a:pt x="10455138" y="2506243"/>
                  <a:pt x="10444549" y="2619928"/>
                  <a:pt x="10463686" y="2733613"/>
                </a:cubicBezTo>
                <a:cubicBezTo>
                  <a:pt x="10471914" y="2786362"/>
                  <a:pt x="10471914" y="2840306"/>
                  <a:pt x="10463686" y="2893056"/>
                </a:cubicBezTo>
                <a:cubicBezTo>
                  <a:pt x="10453735" y="2964109"/>
                  <a:pt x="10444294" y="3034452"/>
                  <a:pt x="10457052" y="3106215"/>
                </a:cubicBezTo>
                <a:cubicBezTo>
                  <a:pt x="10462665" y="3137479"/>
                  <a:pt x="10466875" y="3169026"/>
                  <a:pt x="10469810" y="3200574"/>
                </a:cubicBezTo>
                <a:cubicBezTo>
                  <a:pt x="10475653" y="3281119"/>
                  <a:pt x="10473561" y="3362120"/>
                  <a:pt x="10463559" y="3442154"/>
                </a:cubicBezTo>
                <a:cubicBezTo>
                  <a:pt x="10453990" y="3535091"/>
                  <a:pt x="10469554" y="3628597"/>
                  <a:pt x="10456797" y="3721250"/>
                </a:cubicBezTo>
                <a:cubicBezTo>
                  <a:pt x="10447738" y="3795870"/>
                  <a:pt x="10447394" y="3871485"/>
                  <a:pt x="10455776" y="3946204"/>
                </a:cubicBezTo>
                <a:cubicBezTo>
                  <a:pt x="10470855" y="4087457"/>
                  <a:pt x="10469912" y="4230260"/>
                  <a:pt x="10452970" y="4371244"/>
                </a:cubicBezTo>
                <a:cubicBezTo>
                  <a:pt x="10442508" y="4453523"/>
                  <a:pt x="10436512" y="4538218"/>
                  <a:pt x="10455266" y="4618934"/>
                </a:cubicBezTo>
                <a:cubicBezTo>
                  <a:pt x="10499408" y="4808646"/>
                  <a:pt x="10473637" y="4998642"/>
                  <a:pt x="10455266" y="5187359"/>
                </a:cubicBezTo>
                <a:cubicBezTo>
                  <a:pt x="10444103" y="5288708"/>
                  <a:pt x="10443847" y="5391181"/>
                  <a:pt x="10454500" y="5492602"/>
                </a:cubicBezTo>
                <a:lnTo>
                  <a:pt x="10454510" y="5492731"/>
                </a:lnTo>
                <a:lnTo>
                  <a:pt x="10414967" y="5491139"/>
                </a:lnTo>
                <a:cubicBezTo>
                  <a:pt x="10117611" y="5495732"/>
                  <a:pt x="9820450" y="5526349"/>
                  <a:pt x="9523092" y="5507105"/>
                </a:cubicBezTo>
                <a:cubicBezTo>
                  <a:pt x="9272964" y="5490920"/>
                  <a:pt x="9023034" y="5477142"/>
                  <a:pt x="8772711" y="5490483"/>
                </a:cubicBezTo>
                <a:cubicBezTo>
                  <a:pt x="8636774" y="5499549"/>
                  <a:pt x="8500636" y="5503107"/>
                  <a:pt x="8364561" y="5501172"/>
                </a:cubicBezTo>
                <a:lnTo>
                  <a:pt x="8196562" y="5491993"/>
                </a:lnTo>
                <a:lnTo>
                  <a:pt x="8077075" y="5475562"/>
                </a:lnTo>
                <a:lnTo>
                  <a:pt x="7915670" y="5468917"/>
                </a:lnTo>
                <a:lnTo>
                  <a:pt x="7914092" y="5467957"/>
                </a:lnTo>
                <a:lnTo>
                  <a:pt x="7894412" y="5467957"/>
                </a:lnTo>
                <a:lnTo>
                  <a:pt x="7892834" y="5468758"/>
                </a:lnTo>
                <a:lnTo>
                  <a:pt x="7727602" y="5475562"/>
                </a:lnTo>
                <a:lnTo>
                  <a:pt x="7690606" y="5480649"/>
                </a:lnTo>
                <a:lnTo>
                  <a:pt x="7624212" y="5484579"/>
                </a:lnTo>
                <a:cubicBezTo>
                  <a:pt x="7434738" y="5508001"/>
                  <a:pt x="7243868" y="5514147"/>
                  <a:pt x="7053506" y="5502949"/>
                </a:cubicBezTo>
                <a:cubicBezTo>
                  <a:pt x="6777009" y="5485453"/>
                  <a:pt x="6500117" y="5474737"/>
                  <a:pt x="6223029" y="5498574"/>
                </a:cubicBezTo>
                <a:cubicBezTo>
                  <a:pt x="6065592" y="5511916"/>
                  <a:pt x="5908157" y="5526131"/>
                  <a:pt x="5750720" y="5507761"/>
                </a:cubicBezTo>
                <a:cubicBezTo>
                  <a:pt x="5616170" y="5490965"/>
                  <a:pt x="5480520" y="5488253"/>
                  <a:pt x="5345518" y="5499668"/>
                </a:cubicBezTo>
                <a:cubicBezTo>
                  <a:pt x="5197844" y="5511040"/>
                  <a:pt x="5049616" y="5511040"/>
                  <a:pt x="4901942" y="5499668"/>
                </a:cubicBezTo>
                <a:cubicBezTo>
                  <a:pt x="4760445" y="5490920"/>
                  <a:pt x="4618556" y="5476268"/>
                  <a:pt x="4477454" y="5492013"/>
                </a:cubicBezTo>
                <a:cubicBezTo>
                  <a:pt x="4279085" y="5513884"/>
                  <a:pt x="4081305" y="5506667"/>
                  <a:pt x="3883329" y="5493326"/>
                </a:cubicBezTo>
                <a:cubicBezTo>
                  <a:pt x="3719792" y="5482391"/>
                  <a:pt x="3555664" y="5466425"/>
                  <a:pt x="3392914" y="5492233"/>
                </a:cubicBezTo>
                <a:cubicBezTo>
                  <a:pt x="3175771" y="5523222"/>
                  <a:pt x="2956480" y="5531206"/>
                  <a:pt x="2737979" y="5516072"/>
                </a:cubicBezTo>
                <a:cubicBezTo>
                  <a:pt x="2289680" y="5492670"/>
                  <a:pt x="1840986" y="5498574"/>
                  <a:pt x="1392489" y="5480641"/>
                </a:cubicBezTo>
                <a:cubicBezTo>
                  <a:pt x="1244499" y="5474519"/>
                  <a:pt x="1097296" y="5507322"/>
                  <a:pt x="949699" y="5509072"/>
                </a:cubicBezTo>
                <a:cubicBezTo>
                  <a:pt x="684469" y="5512352"/>
                  <a:pt x="418241" y="5493120"/>
                  <a:pt x="151598" y="5492249"/>
                </a:cubicBezTo>
                <a:lnTo>
                  <a:pt x="1415" y="5496057"/>
                </a:lnTo>
                <a:lnTo>
                  <a:pt x="3772" y="5431261"/>
                </a:lnTo>
                <a:cubicBezTo>
                  <a:pt x="7163" y="5398149"/>
                  <a:pt x="12808" y="5364994"/>
                  <a:pt x="20909" y="5331792"/>
                </a:cubicBezTo>
                <a:cubicBezTo>
                  <a:pt x="51502" y="5208362"/>
                  <a:pt x="50009" y="5079152"/>
                  <a:pt x="16572" y="4956462"/>
                </a:cubicBezTo>
                <a:cubicBezTo>
                  <a:pt x="9172" y="4924695"/>
                  <a:pt x="4643" y="4892329"/>
                  <a:pt x="3048" y="4859758"/>
                </a:cubicBezTo>
                <a:cubicBezTo>
                  <a:pt x="-7031" y="4740857"/>
                  <a:pt x="9937" y="4623614"/>
                  <a:pt x="24098" y="4506116"/>
                </a:cubicBezTo>
                <a:cubicBezTo>
                  <a:pt x="33539" y="4431228"/>
                  <a:pt x="47955" y="4355575"/>
                  <a:pt x="24098" y="4281453"/>
                </a:cubicBezTo>
                <a:cubicBezTo>
                  <a:pt x="7755" y="4229797"/>
                  <a:pt x="4120" y="4174965"/>
                  <a:pt x="13510" y="4121600"/>
                </a:cubicBezTo>
                <a:cubicBezTo>
                  <a:pt x="29342" y="4026887"/>
                  <a:pt x="32646" y="3930503"/>
                  <a:pt x="23333" y="3834935"/>
                </a:cubicBezTo>
                <a:cubicBezTo>
                  <a:pt x="17184" y="3771925"/>
                  <a:pt x="18128" y="3708417"/>
                  <a:pt x="26140" y="3645611"/>
                </a:cubicBezTo>
                <a:cubicBezTo>
                  <a:pt x="36728" y="3561155"/>
                  <a:pt x="53186" y="3475168"/>
                  <a:pt x="33156" y="3390458"/>
                </a:cubicBezTo>
                <a:cubicBezTo>
                  <a:pt x="1262" y="3255864"/>
                  <a:pt x="7641" y="3121398"/>
                  <a:pt x="20399" y="2985784"/>
                </a:cubicBezTo>
                <a:cubicBezTo>
                  <a:pt x="29967" y="2884871"/>
                  <a:pt x="40556" y="2782810"/>
                  <a:pt x="21419" y="2680748"/>
                </a:cubicBezTo>
                <a:cubicBezTo>
                  <a:pt x="13191" y="2633392"/>
                  <a:pt x="13191" y="2584964"/>
                  <a:pt x="21419" y="2537607"/>
                </a:cubicBezTo>
                <a:cubicBezTo>
                  <a:pt x="31370" y="2473819"/>
                  <a:pt x="40811" y="2410668"/>
                  <a:pt x="28053" y="2346242"/>
                </a:cubicBezTo>
                <a:cubicBezTo>
                  <a:pt x="22440" y="2318175"/>
                  <a:pt x="18230" y="2289853"/>
                  <a:pt x="15295" y="2261531"/>
                </a:cubicBezTo>
                <a:cubicBezTo>
                  <a:pt x="9452" y="2189221"/>
                  <a:pt x="11544" y="2116502"/>
                  <a:pt x="21546" y="2044651"/>
                </a:cubicBezTo>
                <a:cubicBezTo>
                  <a:pt x="31115" y="1961216"/>
                  <a:pt x="15551" y="1877270"/>
                  <a:pt x="28308" y="1794090"/>
                </a:cubicBezTo>
                <a:cubicBezTo>
                  <a:pt x="37367" y="1727100"/>
                  <a:pt x="37711" y="1659216"/>
                  <a:pt x="29329" y="1592136"/>
                </a:cubicBezTo>
                <a:cubicBezTo>
                  <a:pt x="14250" y="1465325"/>
                  <a:pt x="15193" y="1337123"/>
                  <a:pt x="32135" y="1210554"/>
                </a:cubicBezTo>
                <a:cubicBezTo>
                  <a:pt x="42597" y="1136687"/>
                  <a:pt x="48593" y="1060652"/>
                  <a:pt x="29839" y="988188"/>
                </a:cubicBezTo>
                <a:cubicBezTo>
                  <a:pt x="-14303" y="817873"/>
                  <a:pt x="11468" y="647303"/>
                  <a:pt x="29839" y="477881"/>
                </a:cubicBezTo>
                <a:cubicBezTo>
                  <a:pt x="41002" y="386894"/>
                  <a:pt x="41258" y="294898"/>
                  <a:pt x="30605" y="203847"/>
                </a:cubicBezTo>
                <a:lnTo>
                  <a:pt x="17136" y="42362"/>
                </a:lnTo>
                <a:lnTo>
                  <a:pt x="155390" y="51827"/>
                </a:lnTo>
                <a:cubicBezTo>
                  <a:pt x="380715" y="63616"/>
                  <a:pt x="606095" y="63411"/>
                  <a:pt x="831032" y="41432"/>
                </a:cubicBezTo>
                <a:cubicBezTo>
                  <a:pt x="1107234" y="18075"/>
                  <a:pt x="1384519" y="14708"/>
                  <a:pt x="1661115" y="31372"/>
                </a:cubicBezTo>
                <a:cubicBezTo>
                  <a:pt x="1911045" y="42962"/>
                  <a:pt x="2160581" y="71395"/>
                  <a:pt x="2411103" y="47120"/>
                </a:cubicBezTo>
                <a:cubicBezTo>
                  <a:pt x="2497298" y="38807"/>
                  <a:pt x="2581920" y="18689"/>
                  <a:pt x="2668707" y="14096"/>
                </a:cubicBezTo>
                <a:cubicBezTo>
                  <a:pt x="3075287" y="-7775"/>
                  <a:pt x="3480488" y="25030"/>
                  <a:pt x="3885690" y="51930"/>
                </a:cubicBezTo>
                <a:cubicBezTo>
                  <a:pt x="4033287" y="61770"/>
                  <a:pt x="4180883" y="73799"/>
                  <a:pt x="4328480" y="46900"/>
                </a:cubicBezTo>
                <a:cubicBezTo>
                  <a:pt x="4453032" y="25577"/>
                  <a:pt x="4579453" y="21181"/>
                  <a:pt x="4704949" y="33778"/>
                </a:cubicBezTo>
                <a:cubicBezTo>
                  <a:pt x="4816098" y="46376"/>
                  <a:pt x="4927939" y="49371"/>
                  <a:pt x="5039501" y="42745"/>
                </a:cubicBezTo>
                <a:cubicBezTo>
                  <a:pt x="5342568" y="15407"/>
                  <a:pt x="5645828" y="318"/>
                  <a:pt x="5949681" y="536"/>
                </a:cubicBezTo>
                <a:close/>
              </a:path>
            </a:pathLst>
          </a:custGeom>
        </p:spPr>
      </p:pic>
      <p:sp>
        <p:nvSpPr>
          <p:cNvPr id="6" name="TextBox 5">
            <a:extLst>
              <a:ext uri="{FF2B5EF4-FFF2-40B4-BE49-F238E27FC236}">
                <a16:creationId xmlns:a16="http://schemas.microsoft.com/office/drawing/2014/main" id="{606C50A8-A153-4BBF-A8A7-498C301AA8FB}"/>
              </a:ext>
            </a:extLst>
          </p:cNvPr>
          <p:cNvSpPr txBox="1"/>
          <p:nvPr/>
        </p:nvSpPr>
        <p:spPr>
          <a:xfrm>
            <a:off x="507669" y="811721"/>
            <a:ext cx="11067017" cy="1064394"/>
          </a:xfrm>
          <a:prstGeom prst="rect">
            <a:avLst/>
          </a:prstGeom>
          <a:solidFill>
            <a:srgbClr val="6699FF"/>
          </a:solidFill>
        </p:spPr>
        <p:txBody>
          <a:bodyPr wrap="square">
            <a:spAutoFit/>
          </a:bodyPr>
          <a:lstStyle/>
          <a:p>
            <a:pPr>
              <a:lnSpc>
                <a:spcPct val="107000"/>
              </a:lnSpc>
              <a:spcAft>
                <a:spcPts val="800"/>
              </a:spcAft>
            </a:pPr>
            <a:r>
              <a:rPr lang="en-GB" sz="2000" b="1" dirty="0">
                <a:effectLst/>
                <a:latin typeface="Sabon Next LT" panose="02000500000000000000" pitchFamily="2" charset="0"/>
                <a:ea typeface="Calibri" panose="020F0502020204030204" pitchFamily="34" charset="0"/>
                <a:cs typeface="Sabon Next LT" panose="02000500000000000000" pitchFamily="2" charset="0"/>
              </a:rPr>
              <a:t>Kenneth F. </a:t>
            </a:r>
            <a:r>
              <a:rPr lang="en-GB" sz="2000" b="1" dirty="0" err="1">
                <a:effectLst/>
                <a:latin typeface="Sabon Next LT" panose="02000500000000000000" pitchFamily="2" charset="0"/>
                <a:ea typeface="Calibri" panose="020F0502020204030204" pitchFamily="34" charset="0"/>
                <a:cs typeface="Sabon Next LT" panose="02000500000000000000" pitchFamily="2" charset="0"/>
              </a:rPr>
              <a:t>Kiple</a:t>
            </a:r>
            <a:r>
              <a:rPr lang="en-GB" sz="2000" b="1" dirty="0">
                <a:effectLst/>
                <a:latin typeface="Sabon Next LT" panose="02000500000000000000" pitchFamily="2" charset="0"/>
                <a:ea typeface="Calibri" panose="020F0502020204030204" pitchFamily="34" charset="0"/>
                <a:cs typeface="Sabon Next LT" panose="02000500000000000000" pitchFamily="2" charset="0"/>
              </a:rPr>
              <a:t> and </a:t>
            </a:r>
            <a:r>
              <a:rPr lang="en-GB" sz="2000" b="1" dirty="0" err="1">
                <a:effectLst/>
                <a:latin typeface="Sabon Next LT" panose="02000500000000000000" pitchFamily="2" charset="0"/>
                <a:ea typeface="Calibri" panose="020F0502020204030204" pitchFamily="34" charset="0"/>
                <a:cs typeface="Sabon Next LT" panose="02000500000000000000" pitchFamily="2" charset="0"/>
              </a:rPr>
              <a:t>Krimhild</a:t>
            </a:r>
            <a:r>
              <a:rPr lang="en-GB" sz="2000" b="1" dirty="0">
                <a:effectLst/>
                <a:latin typeface="Sabon Next LT" panose="02000500000000000000" pitchFamily="2" charset="0"/>
                <a:ea typeface="Calibri" panose="020F0502020204030204" pitchFamily="34" charset="0"/>
                <a:cs typeface="Sabon Next LT" panose="02000500000000000000" pitchFamily="2" charset="0"/>
              </a:rPr>
              <a:t> </a:t>
            </a:r>
            <a:r>
              <a:rPr lang="en-GB" sz="2000" b="1" dirty="0" err="1">
                <a:effectLst/>
                <a:latin typeface="Sabon Next LT" panose="02000500000000000000" pitchFamily="2" charset="0"/>
                <a:ea typeface="Calibri" panose="020F0502020204030204" pitchFamily="34" charset="0"/>
                <a:cs typeface="Sabon Next LT" panose="02000500000000000000" pitchFamily="2" charset="0"/>
              </a:rPr>
              <a:t>Conee</a:t>
            </a:r>
            <a:r>
              <a:rPr lang="en-GB" sz="2000" b="1" dirty="0">
                <a:effectLst/>
                <a:latin typeface="Sabon Next LT" panose="02000500000000000000" pitchFamily="2" charset="0"/>
                <a:ea typeface="Calibri" panose="020F0502020204030204" pitchFamily="34" charset="0"/>
                <a:cs typeface="Sabon Next LT" panose="02000500000000000000" pitchFamily="2" charset="0"/>
              </a:rPr>
              <a:t> Ornelas, ‘</a:t>
            </a:r>
            <a:r>
              <a:rPr lang="en-GB" sz="2000" b="1" u="sng" dirty="0">
                <a:effectLst/>
                <a:latin typeface="Sabon Next LT" panose="02000500000000000000" pitchFamily="2" charset="0"/>
                <a:ea typeface="Calibri" panose="020F0502020204030204" pitchFamily="34" charset="0"/>
                <a:cs typeface="Sabon Next LT" panose="02000500000000000000" pitchFamily="2" charset="0"/>
                <a:hlinkClick r:id="rId3">
                  <a:extLst>
                    <a:ext uri="{A12FA001-AC4F-418D-AE19-62706E023703}">
                      <ahyp:hlinkClr xmlns:ahyp="http://schemas.microsoft.com/office/drawing/2018/hyperlinkcolor" val="tx"/>
                    </a:ext>
                  </a:extLst>
                </a:hlinkClick>
              </a:rPr>
              <a:t>Race, War and Tropical Medicine in the Eighteenth-Century Caribbean</a:t>
            </a:r>
            <a:r>
              <a:rPr lang="en-GB" sz="2000" b="1" dirty="0">
                <a:effectLst/>
                <a:latin typeface="Sabon Next LT" panose="02000500000000000000" pitchFamily="2" charset="0"/>
                <a:ea typeface="Calibri" panose="020F0502020204030204" pitchFamily="34" charset="0"/>
                <a:cs typeface="Sabon Next LT" panose="02000500000000000000" pitchFamily="2" charset="0"/>
              </a:rPr>
              <a:t>,’ </a:t>
            </a:r>
            <a:r>
              <a:rPr lang="en-GB" sz="2000" dirty="0">
                <a:effectLst/>
                <a:latin typeface="Sabon Next LT" panose="02000500000000000000" pitchFamily="2" charset="0"/>
                <a:ea typeface="Calibri" panose="020F0502020204030204" pitchFamily="34" charset="0"/>
                <a:cs typeface="Sabon Next LT" panose="02000500000000000000" pitchFamily="2" charset="0"/>
              </a:rPr>
              <a:t>in David Arnold (ed.),</a:t>
            </a:r>
            <a:r>
              <a:rPr lang="en-GB" sz="2000" i="1" dirty="0">
                <a:effectLst/>
                <a:latin typeface="Sabon Next LT" panose="02000500000000000000" pitchFamily="2" charset="0"/>
                <a:ea typeface="Calibri" panose="020F0502020204030204" pitchFamily="34" charset="0"/>
                <a:cs typeface="Sabon Next LT" panose="02000500000000000000" pitchFamily="2" charset="0"/>
              </a:rPr>
              <a:t> Warm Climates and Western Medicine: The Emergence of Tropical Medicine, 1500-1900</a:t>
            </a:r>
            <a:r>
              <a:rPr lang="en-GB" sz="2000" dirty="0">
                <a:effectLst/>
                <a:latin typeface="Sabon Next LT" panose="02000500000000000000" pitchFamily="2" charset="0"/>
                <a:ea typeface="Calibri" panose="020F0502020204030204" pitchFamily="34" charset="0"/>
                <a:cs typeface="Sabon Next LT" panose="02000500000000000000" pitchFamily="2" charset="0"/>
              </a:rPr>
              <a:t> </a:t>
            </a:r>
          </a:p>
        </p:txBody>
      </p:sp>
      <p:sp>
        <p:nvSpPr>
          <p:cNvPr id="9" name="TextBox 8">
            <a:extLst>
              <a:ext uri="{FF2B5EF4-FFF2-40B4-BE49-F238E27FC236}">
                <a16:creationId xmlns:a16="http://schemas.microsoft.com/office/drawing/2014/main" id="{03D8DC2A-359E-481C-BB2C-48FA713AD4B4}"/>
              </a:ext>
            </a:extLst>
          </p:cNvPr>
          <p:cNvSpPr txBox="1"/>
          <p:nvPr/>
        </p:nvSpPr>
        <p:spPr>
          <a:xfrm>
            <a:off x="790799" y="2018619"/>
            <a:ext cx="10500755" cy="3789884"/>
          </a:xfrm>
          <a:prstGeom prst="rect">
            <a:avLst/>
          </a:prstGeom>
          <a:solidFill>
            <a:srgbClr val="6699FF"/>
          </a:solidFill>
        </p:spPr>
        <p:txBody>
          <a:bodyPr wrap="square">
            <a:spAutoFit/>
          </a:bodyPr>
          <a:lstStyle/>
          <a:p>
            <a:pPr marL="342900" lvl="0" indent="-342900">
              <a:buFont typeface="Symbol" panose="05050102010706020507" pitchFamily="18" charset="2"/>
              <a:buChar char=""/>
            </a:pP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This reading looks at the findings from an important group of physicians and their insights of observations regarding differential treatment meted out by these tropical killers to whites and blacks </a:t>
            </a:r>
            <a:endParaRPr lang="en-GB"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buFont typeface="Symbol" panose="05050102010706020507" pitchFamily="18" charset="2"/>
              <a:buChar char=""/>
            </a:pP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There was the growing observation being made that these new diseases often ‘struck strangers’ , which include yellow fever and malaria, the British commented on the dramatic resistance that black people seemed to have. </a:t>
            </a:r>
            <a:endParaRPr lang="en-GB"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buFont typeface="Symbol" panose="05050102010706020507" pitchFamily="18" charset="2"/>
              <a:buChar char=""/>
            </a:pP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Physicians, when making these observations, questioned whether there was something inherent in the ‘constitution’ of black people, which makes him proof against malaria. (we now know that there was a form of blood resistance that black people had, an anomaly that affords resistance to malaria) but also from acquired resistance that came from having and surviving the disease </a:t>
            </a:r>
            <a:endParaRPr lang="en-GB"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buFont typeface="Symbol" panose="05050102010706020507" pitchFamily="18" charset="2"/>
              <a:buChar char=""/>
            </a:pP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Therefore, many slaves, even before reaching the America’s, had hosted the disease in both their, and yellow fever’s homeland, and had acquired a level of immunity. Europeans on the other hand, had no innate protection, and no opportunity for acquiring resistance.</a:t>
            </a:r>
            <a:endParaRPr lang="en-GB"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buFont typeface="Symbol" panose="05050102010706020507" pitchFamily="18" charset="2"/>
              <a:buChar char=""/>
            </a:pP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These observations amounted to an adoption of policy to substitute black troops for white troops in the West Indies a policy that put black disease resistance to work for the empire – few whites would likely to opt in for service in the West Indies,  so there was use of slaves, to spare the lives of white troops</a:t>
            </a:r>
            <a:endParaRPr lang="en-GB"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rPr>
              <a:t>‘the tropical physicians had saved thousands of white lives by spying the blacks' ability to escape fevers.’</a:t>
            </a:r>
            <a:endParaRPr lang="en-GB"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3056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6699FF"/>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F2A46FC-A8BE-4771-BE51-D9123E9185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577D5A59-9C81-4192-AFD0-14088ED1C2C9}"/>
              </a:ext>
            </a:extLst>
          </p:cNvPr>
          <p:cNvPicPr>
            <a:picLocks noChangeAspect="1"/>
          </p:cNvPicPr>
          <p:nvPr/>
        </p:nvPicPr>
        <p:blipFill rotWithShape="1">
          <a:blip r:embed="rId2"/>
          <a:srcRect t="11656" b="12299"/>
          <a:stretch/>
        </p:blipFill>
        <p:spPr>
          <a:xfrm>
            <a:off x="614266" y="532653"/>
            <a:ext cx="10960420" cy="5792694"/>
          </a:xfrm>
          <a:custGeom>
            <a:avLst/>
            <a:gdLst/>
            <a:ahLst/>
            <a:cxnLst/>
            <a:rect l="l" t="t" r="r" b="b"/>
            <a:pathLst>
              <a:path w="10485104" h="5523506">
                <a:moveTo>
                  <a:pt x="5949681" y="536"/>
                </a:moveTo>
                <a:cubicBezTo>
                  <a:pt x="6074035" y="-2131"/>
                  <a:pt x="6198411" y="5173"/>
                  <a:pt x="6321822" y="22405"/>
                </a:cubicBezTo>
                <a:cubicBezTo>
                  <a:pt x="6498937" y="51493"/>
                  <a:pt x="6677824" y="73364"/>
                  <a:pt x="6857694" y="55210"/>
                </a:cubicBezTo>
                <a:cubicBezTo>
                  <a:pt x="6981675" y="42526"/>
                  <a:pt x="7105459" y="35089"/>
                  <a:pt x="7230031" y="35528"/>
                </a:cubicBezTo>
                <a:cubicBezTo>
                  <a:pt x="7516370" y="35528"/>
                  <a:pt x="7802902" y="38152"/>
                  <a:pt x="8089242" y="32684"/>
                </a:cubicBezTo>
                <a:cubicBezTo>
                  <a:pt x="8344090" y="27873"/>
                  <a:pt x="8597956" y="17377"/>
                  <a:pt x="8853003" y="43837"/>
                </a:cubicBezTo>
                <a:cubicBezTo>
                  <a:pt x="9229472" y="82767"/>
                  <a:pt x="9607909" y="70300"/>
                  <a:pt x="9985559" y="65708"/>
                </a:cubicBezTo>
                <a:cubicBezTo>
                  <a:pt x="10083101" y="64320"/>
                  <a:pt x="10180599" y="61132"/>
                  <a:pt x="10278047" y="56140"/>
                </a:cubicBezTo>
                <a:lnTo>
                  <a:pt x="10449151" y="44199"/>
                </a:lnTo>
                <a:lnTo>
                  <a:pt x="10468533" y="198724"/>
                </a:lnTo>
                <a:cubicBezTo>
                  <a:pt x="10475933" y="234109"/>
                  <a:pt x="10480462" y="270161"/>
                  <a:pt x="10482057" y="306442"/>
                </a:cubicBezTo>
                <a:cubicBezTo>
                  <a:pt x="10492136" y="438884"/>
                  <a:pt x="10475168" y="569479"/>
                  <a:pt x="10461007" y="700359"/>
                </a:cubicBezTo>
                <a:cubicBezTo>
                  <a:pt x="10451566" y="783776"/>
                  <a:pt x="10437150" y="868045"/>
                  <a:pt x="10461007" y="950608"/>
                </a:cubicBezTo>
                <a:cubicBezTo>
                  <a:pt x="10477350" y="1008147"/>
                  <a:pt x="10480985" y="1069224"/>
                  <a:pt x="10471595" y="1128666"/>
                </a:cubicBezTo>
                <a:cubicBezTo>
                  <a:pt x="10455763" y="1234166"/>
                  <a:pt x="10452459" y="1341527"/>
                  <a:pt x="10461772" y="1447979"/>
                </a:cubicBezTo>
                <a:cubicBezTo>
                  <a:pt x="10467921" y="1518165"/>
                  <a:pt x="10466977" y="1588906"/>
                  <a:pt x="10458965" y="1658865"/>
                </a:cubicBezTo>
                <a:cubicBezTo>
                  <a:pt x="10448377" y="1752939"/>
                  <a:pt x="10431919" y="1848719"/>
                  <a:pt x="10451949" y="1943076"/>
                </a:cubicBezTo>
                <a:cubicBezTo>
                  <a:pt x="10483843" y="2092999"/>
                  <a:pt x="10477464" y="2242779"/>
                  <a:pt x="10464706" y="2393837"/>
                </a:cubicBezTo>
                <a:cubicBezTo>
                  <a:pt x="10455138" y="2506243"/>
                  <a:pt x="10444549" y="2619928"/>
                  <a:pt x="10463686" y="2733613"/>
                </a:cubicBezTo>
                <a:cubicBezTo>
                  <a:pt x="10471914" y="2786362"/>
                  <a:pt x="10471914" y="2840306"/>
                  <a:pt x="10463686" y="2893056"/>
                </a:cubicBezTo>
                <a:cubicBezTo>
                  <a:pt x="10453735" y="2964109"/>
                  <a:pt x="10444294" y="3034452"/>
                  <a:pt x="10457052" y="3106215"/>
                </a:cubicBezTo>
                <a:cubicBezTo>
                  <a:pt x="10462665" y="3137479"/>
                  <a:pt x="10466875" y="3169026"/>
                  <a:pt x="10469810" y="3200574"/>
                </a:cubicBezTo>
                <a:cubicBezTo>
                  <a:pt x="10475653" y="3281119"/>
                  <a:pt x="10473561" y="3362120"/>
                  <a:pt x="10463559" y="3442154"/>
                </a:cubicBezTo>
                <a:cubicBezTo>
                  <a:pt x="10453990" y="3535091"/>
                  <a:pt x="10469554" y="3628597"/>
                  <a:pt x="10456797" y="3721250"/>
                </a:cubicBezTo>
                <a:cubicBezTo>
                  <a:pt x="10447738" y="3795870"/>
                  <a:pt x="10447394" y="3871485"/>
                  <a:pt x="10455776" y="3946204"/>
                </a:cubicBezTo>
                <a:cubicBezTo>
                  <a:pt x="10470855" y="4087457"/>
                  <a:pt x="10469912" y="4230260"/>
                  <a:pt x="10452970" y="4371244"/>
                </a:cubicBezTo>
                <a:cubicBezTo>
                  <a:pt x="10442508" y="4453523"/>
                  <a:pt x="10436512" y="4538218"/>
                  <a:pt x="10455266" y="4618934"/>
                </a:cubicBezTo>
                <a:cubicBezTo>
                  <a:pt x="10499408" y="4808646"/>
                  <a:pt x="10473637" y="4998642"/>
                  <a:pt x="10455266" y="5187359"/>
                </a:cubicBezTo>
                <a:cubicBezTo>
                  <a:pt x="10444103" y="5288708"/>
                  <a:pt x="10443847" y="5391181"/>
                  <a:pt x="10454500" y="5492602"/>
                </a:cubicBezTo>
                <a:lnTo>
                  <a:pt x="10454510" y="5492731"/>
                </a:lnTo>
                <a:lnTo>
                  <a:pt x="10414967" y="5491139"/>
                </a:lnTo>
                <a:cubicBezTo>
                  <a:pt x="10117611" y="5495732"/>
                  <a:pt x="9820450" y="5526349"/>
                  <a:pt x="9523092" y="5507105"/>
                </a:cubicBezTo>
                <a:cubicBezTo>
                  <a:pt x="9272964" y="5490920"/>
                  <a:pt x="9023034" y="5477142"/>
                  <a:pt x="8772711" y="5490483"/>
                </a:cubicBezTo>
                <a:cubicBezTo>
                  <a:pt x="8636774" y="5499549"/>
                  <a:pt x="8500636" y="5503107"/>
                  <a:pt x="8364561" y="5501172"/>
                </a:cubicBezTo>
                <a:lnTo>
                  <a:pt x="8196562" y="5491993"/>
                </a:lnTo>
                <a:lnTo>
                  <a:pt x="8077075" y="5475562"/>
                </a:lnTo>
                <a:lnTo>
                  <a:pt x="7915670" y="5468917"/>
                </a:lnTo>
                <a:lnTo>
                  <a:pt x="7914092" y="5467957"/>
                </a:lnTo>
                <a:lnTo>
                  <a:pt x="7894412" y="5467957"/>
                </a:lnTo>
                <a:lnTo>
                  <a:pt x="7892834" y="5468758"/>
                </a:lnTo>
                <a:lnTo>
                  <a:pt x="7727602" y="5475562"/>
                </a:lnTo>
                <a:lnTo>
                  <a:pt x="7690606" y="5480649"/>
                </a:lnTo>
                <a:lnTo>
                  <a:pt x="7624212" y="5484579"/>
                </a:lnTo>
                <a:cubicBezTo>
                  <a:pt x="7434738" y="5508001"/>
                  <a:pt x="7243868" y="5514147"/>
                  <a:pt x="7053506" y="5502949"/>
                </a:cubicBezTo>
                <a:cubicBezTo>
                  <a:pt x="6777009" y="5485453"/>
                  <a:pt x="6500117" y="5474737"/>
                  <a:pt x="6223029" y="5498574"/>
                </a:cubicBezTo>
                <a:cubicBezTo>
                  <a:pt x="6065592" y="5511916"/>
                  <a:pt x="5908157" y="5526131"/>
                  <a:pt x="5750720" y="5507761"/>
                </a:cubicBezTo>
                <a:cubicBezTo>
                  <a:pt x="5616170" y="5490965"/>
                  <a:pt x="5480520" y="5488253"/>
                  <a:pt x="5345518" y="5499668"/>
                </a:cubicBezTo>
                <a:cubicBezTo>
                  <a:pt x="5197844" y="5511040"/>
                  <a:pt x="5049616" y="5511040"/>
                  <a:pt x="4901942" y="5499668"/>
                </a:cubicBezTo>
                <a:cubicBezTo>
                  <a:pt x="4760445" y="5490920"/>
                  <a:pt x="4618556" y="5476268"/>
                  <a:pt x="4477454" y="5492013"/>
                </a:cubicBezTo>
                <a:cubicBezTo>
                  <a:pt x="4279085" y="5513884"/>
                  <a:pt x="4081305" y="5506667"/>
                  <a:pt x="3883329" y="5493326"/>
                </a:cubicBezTo>
                <a:cubicBezTo>
                  <a:pt x="3719792" y="5482391"/>
                  <a:pt x="3555664" y="5466425"/>
                  <a:pt x="3392914" y="5492233"/>
                </a:cubicBezTo>
                <a:cubicBezTo>
                  <a:pt x="3175771" y="5523222"/>
                  <a:pt x="2956480" y="5531206"/>
                  <a:pt x="2737979" y="5516072"/>
                </a:cubicBezTo>
                <a:cubicBezTo>
                  <a:pt x="2289680" y="5492670"/>
                  <a:pt x="1840986" y="5498574"/>
                  <a:pt x="1392489" y="5480641"/>
                </a:cubicBezTo>
                <a:cubicBezTo>
                  <a:pt x="1244499" y="5474519"/>
                  <a:pt x="1097296" y="5507322"/>
                  <a:pt x="949699" y="5509072"/>
                </a:cubicBezTo>
                <a:cubicBezTo>
                  <a:pt x="684469" y="5512352"/>
                  <a:pt x="418241" y="5493120"/>
                  <a:pt x="151598" y="5492249"/>
                </a:cubicBezTo>
                <a:lnTo>
                  <a:pt x="1415" y="5496057"/>
                </a:lnTo>
                <a:lnTo>
                  <a:pt x="3772" y="5431261"/>
                </a:lnTo>
                <a:cubicBezTo>
                  <a:pt x="7163" y="5398149"/>
                  <a:pt x="12808" y="5364994"/>
                  <a:pt x="20909" y="5331792"/>
                </a:cubicBezTo>
                <a:cubicBezTo>
                  <a:pt x="51502" y="5208362"/>
                  <a:pt x="50009" y="5079152"/>
                  <a:pt x="16572" y="4956462"/>
                </a:cubicBezTo>
                <a:cubicBezTo>
                  <a:pt x="9172" y="4924695"/>
                  <a:pt x="4643" y="4892329"/>
                  <a:pt x="3048" y="4859758"/>
                </a:cubicBezTo>
                <a:cubicBezTo>
                  <a:pt x="-7031" y="4740857"/>
                  <a:pt x="9937" y="4623614"/>
                  <a:pt x="24098" y="4506116"/>
                </a:cubicBezTo>
                <a:cubicBezTo>
                  <a:pt x="33539" y="4431228"/>
                  <a:pt x="47955" y="4355575"/>
                  <a:pt x="24098" y="4281453"/>
                </a:cubicBezTo>
                <a:cubicBezTo>
                  <a:pt x="7755" y="4229797"/>
                  <a:pt x="4120" y="4174965"/>
                  <a:pt x="13510" y="4121600"/>
                </a:cubicBezTo>
                <a:cubicBezTo>
                  <a:pt x="29342" y="4026887"/>
                  <a:pt x="32646" y="3930503"/>
                  <a:pt x="23333" y="3834935"/>
                </a:cubicBezTo>
                <a:cubicBezTo>
                  <a:pt x="17184" y="3771925"/>
                  <a:pt x="18128" y="3708417"/>
                  <a:pt x="26140" y="3645611"/>
                </a:cubicBezTo>
                <a:cubicBezTo>
                  <a:pt x="36728" y="3561155"/>
                  <a:pt x="53186" y="3475168"/>
                  <a:pt x="33156" y="3390458"/>
                </a:cubicBezTo>
                <a:cubicBezTo>
                  <a:pt x="1262" y="3255864"/>
                  <a:pt x="7641" y="3121398"/>
                  <a:pt x="20399" y="2985784"/>
                </a:cubicBezTo>
                <a:cubicBezTo>
                  <a:pt x="29967" y="2884871"/>
                  <a:pt x="40556" y="2782810"/>
                  <a:pt x="21419" y="2680748"/>
                </a:cubicBezTo>
                <a:cubicBezTo>
                  <a:pt x="13191" y="2633392"/>
                  <a:pt x="13191" y="2584964"/>
                  <a:pt x="21419" y="2537607"/>
                </a:cubicBezTo>
                <a:cubicBezTo>
                  <a:pt x="31370" y="2473819"/>
                  <a:pt x="40811" y="2410668"/>
                  <a:pt x="28053" y="2346242"/>
                </a:cubicBezTo>
                <a:cubicBezTo>
                  <a:pt x="22440" y="2318175"/>
                  <a:pt x="18230" y="2289853"/>
                  <a:pt x="15295" y="2261531"/>
                </a:cubicBezTo>
                <a:cubicBezTo>
                  <a:pt x="9452" y="2189221"/>
                  <a:pt x="11544" y="2116502"/>
                  <a:pt x="21546" y="2044651"/>
                </a:cubicBezTo>
                <a:cubicBezTo>
                  <a:pt x="31115" y="1961216"/>
                  <a:pt x="15551" y="1877270"/>
                  <a:pt x="28308" y="1794090"/>
                </a:cubicBezTo>
                <a:cubicBezTo>
                  <a:pt x="37367" y="1727100"/>
                  <a:pt x="37711" y="1659216"/>
                  <a:pt x="29329" y="1592136"/>
                </a:cubicBezTo>
                <a:cubicBezTo>
                  <a:pt x="14250" y="1465325"/>
                  <a:pt x="15193" y="1337123"/>
                  <a:pt x="32135" y="1210554"/>
                </a:cubicBezTo>
                <a:cubicBezTo>
                  <a:pt x="42597" y="1136687"/>
                  <a:pt x="48593" y="1060652"/>
                  <a:pt x="29839" y="988188"/>
                </a:cubicBezTo>
                <a:cubicBezTo>
                  <a:pt x="-14303" y="817873"/>
                  <a:pt x="11468" y="647303"/>
                  <a:pt x="29839" y="477881"/>
                </a:cubicBezTo>
                <a:cubicBezTo>
                  <a:pt x="41002" y="386894"/>
                  <a:pt x="41258" y="294898"/>
                  <a:pt x="30605" y="203847"/>
                </a:cubicBezTo>
                <a:lnTo>
                  <a:pt x="17136" y="42362"/>
                </a:lnTo>
                <a:lnTo>
                  <a:pt x="155390" y="51827"/>
                </a:lnTo>
                <a:cubicBezTo>
                  <a:pt x="380715" y="63616"/>
                  <a:pt x="606095" y="63411"/>
                  <a:pt x="831032" y="41432"/>
                </a:cubicBezTo>
                <a:cubicBezTo>
                  <a:pt x="1107234" y="18075"/>
                  <a:pt x="1384519" y="14708"/>
                  <a:pt x="1661115" y="31372"/>
                </a:cubicBezTo>
                <a:cubicBezTo>
                  <a:pt x="1911045" y="42962"/>
                  <a:pt x="2160581" y="71395"/>
                  <a:pt x="2411103" y="47120"/>
                </a:cubicBezTo>
                <a:cubicBezTo>
                  <a:pt x="2497298" y="38807"/>
                  <a:pt x="2581920" y="18689"/>
                  <a:pt x="2668707" y="14096"/>
                </a:cubicBezTo>
                <a:cubicBezTo>
                  <a:pt x="3075287" y="-7775"/>
                  <a:pt x="3480488" y="25030"/>
                  <a:pt x="3885690" y="51930"/>
                </a:cubicBezTo>
                <a:cubicBezTo>
                  <a:pt x="4033287" y="61770"/>
                  <a:pt x="4180883" y="73799"/>
                  <a:pt x="4328480" y="46900"/>
                </a:cubicBezTo>
                <a:cubicBezTo>
                  <a:pt x="4453032" y="25577"/>
                  <a:pt x="4579453" y="21181"/>
                  <a:pt x="4704949" y="33778"/>
                </a:cubicBezTo>
                <a:cubicBezTo>
                  <a:pt x="4816098" y="46376"/>
                  <a:pt x="4927939" y="49371"/>
                  <a:pt x="5039501" y="42745"/>
                </a:cubicBezTo>
                <a:cubicBezTo>
                  <a:pt x="5342568" y="15407"/>
                  <a:pt x="5645828" y="318"/>
                  <a:pt x="5949681" y="536"/>
                </a:cubicBezTo>
                <a:close/>
              </a:path>
            </a:pathLst>
          </a:custGeom>
        </p:spPr>
      </p:pic>
      <p:sp>
        <p:nvSpPr>
          <p:cNvPr id="4" name="TextBox 3">
            <a:extLst>
              <a:ext uri="{FF2B5EF4-FFF2-40B4-BE49-F238E27FC236}">
                <a16:creationId xmlns:a16="http://schemas.microsoft.com/office/drawing/2014/main" id="{2F23918A-21E5-4589-854B-A7E61C85745A}"/>
              </a:ext>
            </a:extLst>
          </p:cNvPr>
          <p:cNvSpPr txBox="1"/>
          <p:nvPr/>
        </p:nvSpPr>
        <p:spPr>
          <a:xfrm>
            <a:off x="507669" y="811721"/>
            <a:ext cx="11067017" cy="1206421"/>
          </a:xfrm>
          <a:prstGeom prst="rect">
            <a:avLst/>
          </a:prstGeom>
          <a:solidFill>
            <a:srgbClr val="6699FF"/>
          </a:solidFill>
        </p:spPr>
        <p:txBody>
          <a:bodyPr wrap="square">
            <a:spAutoFit/>
          </a:bodyPr>
          <a:lstStyle/>
          <a:p>
            <a:pPr>
              <a:lnSpc>
                <a:spcPct val="107000"/>
              </a:lnSpc>
              <a:spcAft>
                <a:spcPts val="800"/>
              </a:spcAft>
            </a:pPr>
            <a:r>
              <a:rPr lang="en-GB" sz="2000" dirty="0">
                <a:effectLst/>
                <a:latin typeface="Sabon Next LT" panose="02000500000000000000" pitchFamily="2" charset="0"/>
                <a:ea typeface="Calibri" panose="020F0502020204030204" pitchFamily="34" charset="0"/>
                <a:cs typeface="Sabon Next LT" panose="02000500000000000000" pitchFamily="2" charset="0"/>
              </a:rPr>
              <a:t>Questions for discussion :</a:t>
            </a:r>
          </a:p>
          <a:p>
            <a:pPr>
              <a:lnSpc>
                <a:spcPct val="107000"/>
              </a:lnSpc>
              <a:spcAft>
                <a:spcPts val="800"/>
              </a:spcAft>
            </a:pPr>
            <a:r>
              <a:rPr lang="en-GB" sz="1800" dirty="0">
                <a:solidFill>
                  <a:srgbClr val="000000"/>
                </a:solidFill>
                <a:effectLst/>
                <a:latin typeface="Times New Roman" panose="02020603050405020304" pitchFamily="18" charset="0"/>
                <a:ea typeface="Times New Roman" panose="02020603050405020304" pitchFamily="18" charset="0"/>
              </a:rPr>
              <a:t>Do you think the transition to preventative and tropical medicine reflects the history of colonialism? If so, how?</a:t>
            </a:r>
          </a:p>
          <a:p>
            <a:pPr>
              <a:lnSpc>
                <a:spcPct val="107000"/>
              </a:lnSpc>
              <a:spcAft>
                <a:spcPts val="800"/>
              </a:spcAft>
            </a:pPr>
            <a:r>
              <a:rPr lang="en-GB" dirty="0">
                <a:solidFill>
                  <a:srgbClr val="000000"/>
                </a:solidFill>
                <a:latin typeface="Times New Roman" panose="02020603050405020304" pitchFamily="18" charset="0"/>
                <a:ea typeface="Times New Roman" panose="02020603050405020304" pitchFamily="18" charset="0"/>
              </a:rPr>
              <a:t>In what ways did race shape tropical medicine in The Caribbean?</a:t>
            </a:r>
            <a:endParaRPr lang="en-GB" sz="1800" dirty="0">
              <a:effectLst/>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1481222143"/>
      </p:ext>
    </p:extLst>
  </p:cSld>
  <p:clrMapOvr>
    <a:masterClrMapping/>
  </p:clrMapOvr>
</p:sld>
</file>

<file path=ppt/theme/theme1.xml><?xml version="1.0" encoding="utf-8"?>
<a:theme xmlns:a="http://schemas.openxmlformats.org/drawingml/2006/main" name="SketchyVTI">
  <a:themeElements>
    <a:clrScheme name="SketchyVTI">
      <a:dk1>
        <a:sysClr val="windowText" lastClr="000000"/>
      </a:dk1>
      <a:lt1>
        <a:sysClr val="window" lastClr="FFFFFF"/>
      </a:lt1>
      <a:dk2>
        <a:srgbClr val="39302A"/>
      </a:dk2>
      <a:lt2>
        <a:srgbClr val="E5DEDB"/>
      </a:lt2>
      <a:accent1>
        <a:srgbClr val="E4650E"/>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Custom 2">
      <a:majorFont>
        <a:latin typeface="Modern Love"/>
        <a:ea typeface=""/>
        <a:cs typeface=""/>
      </a:majorFont>
      <a:minorFont>
        <a:latin typeface="The Ha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ketchyVTI" id="{A6D2C935-A6E4-4DD9-BCC5-5AE2504DB8EA}" vid="{F0754072-50B6-4C01-B911-67246C9F58D2}"/>
    </a:ext>
  </a:extLst>
</a:theme>
</file>

<file path=docProps/app.xml><?xml version="1.0" encoding="utf-8"?>
<Properties xmlns="http://schemas.openxmlformats.org/officeDocument/2006/extended-properties" xmlns:vt="http://schemas.openxmlformats.org/officeDocument/2006/docPropsVTypes">
  <TotalTime>317</TotalTime>
  <Words>1110</Words>
  <Application>Microsoft Office PowerPoint</Application>
  <PresentationFormat>Widescreen</PresentationFormat>
  <Paragraphs>34</Paragraphs>
  <Slides>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Arial</vt:lpstr>
      <vt:lpstr>Calibri</vt:lpstr>
      <vt:lpstr>Modern Love</vt:lpstr>
      <vt:lpstr>Sabon Next LT</vt:lpstr>
      <vt:lpstr>Symbol</vt:lpstr>
      <vt:lpstr>The Hand</vt:lpstr>
      <vt:lpstr>Times New Roman</vt:lpstr>
      <vt:lpstr>SketchyVTI</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Ramlah Qureshi</dc:creator>
  <cp:lastModifiedBy>Ramlah Qureshi</cp:lastModifiedBy>
  <cp:revision>1</cp:revision>
  <dcterms:created xsi:type="dcterms:W3CDTF">2022-01-13T11:37:19Z</dcterms:created>
  <dcterms:modified xsi:type="dcterms:W3CDTF">2022-01-14T12:03:05Z</dcterms:modified>
</cp:coreProperties>
</file>