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3"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C71200-5978-4DFC-AD32-991910A14FE8}" v="7" dt="2025-02-23T22:23:09.4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08" autoAdjust="0"/>
    <p:restoredTop sz="67100" autoAdjust="0"/>
  </p:normalViewPr>
  <p:slideViewPr>
    <p:cSldViewPr snapToGrid="0">
      <p:cViewPr varScale="1">
        <p:scale>
          <a:sx n="78" d="100"/>
          <a:sy n="78" d="100"/>
        </p:scale>
        <p:origin x="2208" y="176"/>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3T22:25:46.231"/>
    </inkml:context>
    <inkml:brush xml:id="br0">
      <inkml:brushProperty name="width" value="0.035" units="cm"/>
      <inkml:brushProperty name="height" value="0.035" units="cm"/>
    </inkml:brush>
  </inkml:definitions>
  <inkml:trace contextRef="#ctx0" brushRef="#br0">1838 320 24575,'-1'-5'0,"1"-1"0,-1 1 0,-1 0 0,1 0 0,-1 0 0,0 0 0,0 1 0,0-1 0,-1 0 0,1 1 0,-1 0 0,0-1 0,-1 1 0,1 0 0,-6-4 0,-11-16 0,16 18 0,0 1 0,-1 0 0,0 1 0,0-1 0,0 1 0,-1 0 0,1 0 0,-1 1 0,0 0 0,0 0 0,-8-3 0,-6-1 0,-1 2 0,-25-5 0,-10-1 0,20 3 0,0 1 0,-73-3 0,-76 12 0,72 0 0,-636-2 0,741 0 0,1 0 0,0 0 0,-1 1 0,1 0 0,0 0 0,-1 0 0,1 1 0,0 0 0,0 1 0,0 0 0,1 0 0,-1 0 0,1 1 0,-1 0 0,1 0 0,-7 7 0,-8 6 0,-79 75 0,89-80 0,1 0 0,0 1 0,1 0 0,0 0 0,1 1 0,-8 21 0,5-16 0,10-19 0,1 0 0,0 0 0,0 0 0,-1 0 0,1 0 0,0 0 0,0 0 0,-1 0 0,1 0 0,0-1 0,0 1 0,0 0 0,-1 0 0,1 0 0,0 0 0,0 0 0,0-1 0,0 1 0,-1 0 0,1 0 0,0 0 0,0-1 0,0 1 0,0 0 0,0 0 0,0-1 0,0 1 0,0 0 0,-1 0 0,1 0 0,0-1 0,0 1 0,0 0 0,0 0 0,0-1 0,0 1 0,0 0 0,0 0 0,1-1 0,-1 1 0,0-47 0,0 35 0,4-315 0,-6 414 0,5 187 0,-3-270 0,0 0 0,1 0 0,0 0 0,0-1 0,0 1 0,0 0 0,1 0 0,0-1 0,-1 1 0,1-1 0,0 1 0,1-1 0,-1 0 0,1 0 0,-1 0 0,1 0 0,0 0 0,0 0 0,0-1 0,0 0 0,1 1 0,-1-1 0,1 0 0,-1-1 0,1 1 0,0-1 0,0 0 0,0 1 0,5 0 0,12 1 0,-1-1 0,0-1 0,1-1 0,33-3 0,-22 1 0,96-2-1365,-91 3-5461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3T22:26:56.905"/>
    </inkml:context>
    <inkml:brush xml:id="br0">
      <inkml:brushProperty name="width" value="0.035" units="cm"/>
      <inkml:brushProperty name="height" value="0.035" units="cm"/>
    </inkml:brush>
  </inkml:definitions>
  <inkml:trace contextRef="#ctx0" brushRef="#br0">2211 512 24575,'-1'5'0,"1"1"0,-1-1 0,-1 0 0,1 1 0,-1-1 0,0 0 0,0 0 0,0 0 0,-1 0 0,0 0 0,0-1 0,-5 7 0,1-3 0,0 1 0,-1-2 0,0 1 0,0-1 0,-11 8 0,-2-3 0,0-1 0,-1 0 0,0-2 0,0 0 0,-1-2 0,0 0 0,0-1 0,-44 4 0,-9-5 0,-109-7 0,67-1 0,107 3 0,0 0 0,0-1 0,1 0 0,-1-1 0,1 0 0,-1 0 0,1-1 0,0-1 0,0 0 0,0 0 0,0-1 0,1 0 0,-1-1 0,-14-12 0,11 8 0,0 1 0,-27-15 0,-12-7 0,48 27 0,0-1 0,-1 1 0,1-1 0,1 0 0,-1 0 0,1 0 0,0-1 0,0 1 0,0-1 0,1 0 0,0 0 0,0 0 0,0 0 0,1 0 0,-1-11 0,0-7 0,0 0 0,3-38 0,1 42 0,0 0 0,1 1 0,0-1 0,2 1 0,11-31 0,-13 43 0,-1 1 0,1 0 0,0 0 0,1 0 0,-1 1 0,1-1 0,0 1 0,1 0 0,-1 0 0,1 0 0,0 0 0,0 1 0,0 0 0,1 0 0,0 1 0,-1-1 0,1 1 0,1 0 0,-1 1 0,8-3 0,-7 3 0,0 1 0,0 0 0,1 0 0,-1 0 0,0 1 0,1 0 0,-1 0 0,1 1 0,-1 0 0,0 0 0,1 1 0,9 4 0,-11-4 0,-1 1 0,1 0 0,-1 1 0,0-1 0,-1 1 0,1 0 0,0 0 0,-1 1 0,0-1 0,0 1 0,-1 0 0,1 0 0,-1 0 0,0 0 0,4 11 0,-1 0 0,0 1 0,-1 0 0,-1 1 0,0-1 0,-1 1 0,0 23 0,-6 113 0,0-72 0,3-71 0,-1 0 0,0 0 0,-1 0 0,0 0 0,-1 0 0,0 0 0,0-1 0,-1 1 0,-1-1 0,1 0 0,-2-1 0,0 1 0,0-1 0,0 0 0,-1 0 0,-10 9 0,-5 7 0,-3 4 0,-54 47 0,70-68 0,-1-1 0,0 0 0,0-1 0,-1 0 0,0-1 0,0 0 0,0-1 0,0 0 0,-1 0 0,-13 1 0,-30 1 0,1-3 0,-96-8 0,31 1 0,94 4 0,1-1 0,-26-5 0,39 4 0,0-1 0,1 0 0,0 0 0,0-1 0,0-1 0,0 0 0,-11-7 0,-3-4 0,0-2 0,1 0 0,-34-36 0,46 42 0,1 0 0,0 0 0,0-1 0,2-1 0,0 1 0,0-2 0,1 1 0,-7-22 0,-35-179 0,44 196 0,-1 0 0,0 1 0,-15-32 0,12 32 0,1-1 0,1 0 0,-6-24 0,10 20 0,-2-46 0,6 56 0,-1 0 0,0 0 0,-2 0 0,1 1 0,-1-1 0,-1 0 0,0 1 0,-1-1 0,-9-19 0,12 31 0,0-1 0,1 1 0,-1 0 0,0-1 0,0 1 0,0 0 0,0 0 0,0 0 0,-1 0 0,1 0 0,0 0 0,0 0 0,-1 0 0,1 0 0,0 0 0,-3 0 0,3 1 0,0 0 0,1 0 0,-1 0 0,0 0 0,0 0 0,1 0 0,-1 1 0,0-1 0,0 0 0,1 0 0,-1 1 0,0-1 0,1 0 0,-1 1 0,0-1 0,1 1 0,-1-1 0,0 1 0,1-1 0,-1 1 0,1 0 0,-1-1 0,0 2 0,-3 4 0,1 1 0,-1 0 0,1 1 0,0-1 0,-2 9 0,1-3 0,-8 22 0,-8 47 0,15-55 0,-2 0 0,-1 0 0,-20 46 0,22-61-80,-7 13-135,0 0 1,2 1 0,1 0 0,1 1 0,-8 41 0,13-32-6612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3T22:26:59.928"/>
    </inkml:context>
    <inkml:brush xml:id="br0">
      <inkml:brushProperty name="width" value="0.035" units="cm"/>
      <inkml:brushProperty name="height" value="0.035" units="cm"/>
    </inkml:brush>
  </inkml:definitions>
  <inkml:trace contextRef="#ctx0" brushRef="#br0">0 1 24575,'37'-1'0,"38"3"0,-69-2 0,1 1 0,-1 1 0,1-1 0,-1 1 0,0 0 0,0 0 0,0 1 0,0 0 0,6 4 0,12 9 0,-5-4 0,-1 0 0,21 20 0,-34-28 0,0 2 0,-1-1 0,1 0 0,-1 1 0,0 0 0,0 0 0,-1 0 0,0 0 0,0 0 0,0 1 0,2 9 0,10 34-402,2 0 0,43 86 0,-57-131 243,14 31-6667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3T22:27:48.696"/>
    </inkml:context>
    <inkml:brush xml:id="br0">
      <inkml:brushProperty name="width" value="0.035" units="cm"/>
      <inkml:brushProperty name="height" value="0.035" units="cm"/>
    </inkml:brush>
  </inkml:definitions>
  <inkml:trace contextRef="#ctx0" brushRef="#br0">0 1 24575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23BAA6-07CE-4137-9CC3-BC90B62B08C0}" type="datetimeFigureOut">
              <a:rPr lang="en-GB" smtClean="0"/>
              <a:t>24/02/2025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39EF2B-D8E0-4008-91C7-0810CCFE37AB}" type="slidenum">
              <a:rPr lang="en-GB" smtClean="0"/>
              <a:t>‹#›</a:t>
            </a:fld>
            <a:endParaRPr lang="en-GB"/>
          </a:p>
        </p:txBody>
      </p:sp>
    </p:spTree>
    <p:extLst>
      <p:ext uri="{BB962C8B-B14F-4D97-AF65-F5344CB8AC3E}">
        <p14:creationId xmlns:p14="http://schemas.microsoft.com/office/powerpoint/2010/main" val="4156013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reasons for this relocation and subsequent cause in the transference of disease by migration can be linked to refugees, pilgrims, nomads, migrant labourers, armies, and others.</a:t>
            </a:r>
          </a:p>
          <a:p>
            <a:r>
              <a:rPr lang="en-GB" dirty="0"/>
              <a:t>“</a:t>
            </a:r>
            <a:r>
              <a:rPr lang="en-GB" b="1" dirty="0"/>
              <a:t>Columbian exchange</a:t>
            </a:r>
            <a:r>
              <a:rPr lang="en-GB" dirty="0"/>
              <a:t>”- discovering America offset the balance of the ecosystem leading to the exchange of both microparasites and </a:t>
            </a:r>
            <a:r>
              <a:rPr lang="en-GB" dirty="0" err="1"/>
              <a:t>macroparasites</a:t>
            </a:r>
            <a:r>
              <a:rPr lang="en-GB" dirty="0"/>
              <a:t>- firearms and new enforced ideologies but also dangerous diseases.</a:t>
            </a:r>
          </a:p>
          <a:p>
            <a:r>
              <a:rPr lang="en-GB" dirty="0"/>
              <a:t>Disease environment was less hostile to the invading Europeans- far worse for the indigenous people. ”disease shock”</a:t>
            </a:r>
          </a:p>
          <a:p>
            <a:r>
              <a:rPr lang="en-GB" dirty="0"/>
              <a:t>Exchange also with plants and animals as we’ve looked into before-&gt; rapid growth in population</a:t>
            </a:r>
          </a:p>
          <a:p>
            <a:r>
              <a:rPr lang="en-GB" dirty="0"/>
              <a:t>Amerindians died by the millions due to this disease exchange</a:t>
            </a:r>
          </a:p>
          <a:p>
            <a:r>
              <a:rPr lang="en-GB" b="1" dirty="0"/>
              <a:t>The West Indies: </a:t>
            </a:r>
            <a:r>
              <a:rPr lang="en-GB" dirty="0"/>
              <a:t>populations majority black slave labourers- slave plantation system for economic endeavours between islands and the mainland</a:t>
            </a:r>
          </a:p>
          <a:p>
            <a:r>
              <a:rPr lang="en-GB" dirty="0"/>
              <a:t>British West India colonies exports: sugar, rum, molasses. Exceptions Jamaica, Dominica and Grenada- coffee and cotton.</a:t>
            </a:r>
          </a:p>
          <a:p>
            <a:r>
              <a:rPr lang="en-GB" dirty="0"/>
              <a:t>Ratio of 1-13 </a:t>
            </a:r>
            <a:r>
              <a:rPr lang="en-GB" dirty="0" err="1"/>
              <a:t>betw</a:t>
            </a:r>
            <a:r>
              <a:rPr lang="en-GB" dirty="0"/>
              <a:t> whites and free and slave black people- threat to public order and racial subordination</a:t>
            </a:r>
          </a:p>
          <a:p>
            <a:r>
              <a:rPr lang="en-GB" dirty="0"/>
              <a:t>Ratio sometimes more- th4 military force vital for maintaining order</a:t>
            </a:r>
          </a:p>
          <a:p>
            <a:r>
              <a:rPr lang="en-GB" b="1" dirty="0"/>
              <a:t>Malaria and Yellow Fever: </a:t>
            </a:r>
            <a:r>
              <a:rPr lang="en-GB" b="0" dirty="0"/>
              <a:t>shortened lifespans considerably for all</a:t>
            </a:r>
          </a:p>
          <a:p>
            <a:r>
              <a:rPr lang="en-GB" b="0" dirty="0"/>
              <a:t>Very good at explaining definitions- easy to read and understand</a:t>
            </a:r>
          </a:p>
          <a:p>
            <a:r>
              <a:rPr lang="en-GB" b="0" dirty="0"/>
              <a:t>Malaria- infected mosquito hosts- debate as to where it came from- some say Americas but most see that it was due to the Atlantic slave trade and was transmitted from Africa</a:t>
            </a:r>
          </a:p>
          <a:p>
            <a:r>
              <a:rPr lang="en-GB" b="0" dirty="0"/>
              <a:t>Helped depopulate lowland tropical areas that opened up areas for Euro plantations to take over</a:t>
            </a:r>
          </a:p>
          <a:p>
            <a:r>
              <a:rPr lang="en-GB" b="0" dirty="0"/>
              <a:t>YF- also mosquito hosts- high mortality and morbidity to nonimmune people- significant in military operations led to change of plans etc</a:t>
            </a:r>
          </a:p>
          <a:p>
            <a:r>
              <a:rPr lang="en-GB" b="0" dirty="0"/>
              <a:t>Lots of detain- young 14 and under and women less likely to die- strange, black people less likely to get it than white people</a:t>
            </a:r>
          </a:p>
          <a:p>
            <a:r>
              <a:rPr lang="en-GB" b="1" dirty="0"/>
              <a:t>Army Medical Report:</a:t>
            </a:r>
            <a:r>
              <a:rPr lang="en-GB" b="0" dirty="0"/>
              <a:t> “</a:t>
            </a:r>
            <a:r>
              <a:rPr lang="en-GB" dirty="0"/>
              <a:t>Alexander M. Tulloch, captain, 45th Regiment, and Henry Marshall, deputy inspector general of hospitals, were appointed to search the voluminous historical records accumulated by the Army Medical Board since 1816 and report their findings to the secretary at war.</a:t>
            </a:r>
            <a:r>
              <a:rPr lang="en-GB" b="0" dirty="0"/>
              <a:t>”</a:t>
            </a:r>
          </a:p>
          <a:p>
            <a:r>
              <a:rPr lang="en-GB" b="0" dirty="0"/>
              <a:t>Wide range of mortality rates across British Emp</a:t>
            </a:r>
          </a:p>
          <a:p>
            <a:r>
              <a:rPr lang="en-GB" b="0" dirty="0"/>
              <a:t>Compares between West Africa white black mortality rates compared to the West Indies: the rates show that white people 1/6</a:t>
            </a:r>
            <a:r>
              <a:rPr lang="en-GB" b="0" baseline="30000" dirty="0"/>
              <a:t>th</a:t>
            </a:r>
            <a:r>
              <a:rPr lang="en-GB" b="0" dirty="0"/>
              <a:t> mortality in WA to WI, black people DR= WI 1/3 greater than WA</a:t>
            </a:r>
          </a:p>
          <a:p>
            <a:r>
              <a:rPr lang="en-GB" dirty="0"/>
              <a:t>Malaria = 90% of the deaths from fevers; yellow fever &amp; typhus = other 10 percent.</a:t>
            </a:r>
            <a:r>
              <a:rPr lang="en-GB" b="0" dirty="0"/>
              <a:t>”</a:t>
            </a:r>
          </a:p>
          <a:p>
            <a:r>
              <a:rPr lang="en-GB" b="0" dirty="0"/>
              <a:t>Dysentery also a prob- 1in5 fatal</a:t>
            </a:r>
          </a:p>
          <a:p>
            <a:r>
              <a:rPr lang="en-GB" b="0" dirty="0"/>
              <a:t>Black troops “better seasoned” to WI climate- disease raking: first lungs, then stomach and bowels, then fevers</a:t>
            </a:r>
          </a:p>
          <a:p>
            <a:r>
              <a:rPr lang="en-GB" b="0" dirty="0"/>
              <a:t>Male black troops died more than the slaves- but most likely underreported</a:t>
            </a:r>
          </a:p>
          <a:p>
            <a:r>
              <a:rPr lang="en-GB" b="0" dirty="0"/>
              <a:t>“</a:t>
            </a:r>
            <a:r>
              <a:rPr lang="en-GB" dirty="0"/>
              <a:t>Because of their immunity to malaria and yellow fever, black regiments were recruited and dispatched to parts of the British Empire where European troops had been plagued with tropical diseases.</a:t>
            </a:r>
            <a:r>
              <a:rPr lang="en-GB" b="0" dirty="0"/>
              <a:t>”</a:t>
            </a:r>
          </a:p>
          <a:p>
            <a:r>
              <a:rPr lang="en-GB" b="0" dirty="0"/>
              <a:t>Report was released after the emancipation of slaves in the Brit Emp</a:t>
            </a:r>
          </a:p>
          <a:p>
            <a:r>
              <a:rPr lang="en-GB" b="1" dirty="0"/>
              <a:t>Epidemiology:</a:t>
            </a:r>
            <a:r>
              <a:rPr lang="en-GB" b="0" dirty="0"/>
              <a:t> “</a:t>
            </a:r>
            <a:r>
              <a:rPr lang="en-GB" dirty="0"/>
              <a:t>as the study of the distribution and determinants of diseases and injuries in human populations”</a:t>
            </a:r>
          </a:p>
          <a:p>
            <a:r>
              <a:rPr lang="en-GB" b="0" dirty="0"/>
              <a:t>“</a:t>
            </a:r>
            <a:r>
              <a:rPr lang="en-GB" dirty="0"/>
              <a:t>epidemiology draws on demography to supply information on age, sex, race, geographical distribution, and occupation”</a:t>
            </a:r>
          </a:p>
          <a:p>
            <a:r>
              <a:rPr lang="en-GB" b="0" dirty="0"/>
              <a:t>History of humoral medical theory- balance between hot and cold, dry and moist </a:t>
            </a:r>
            <a:r>
              <a:rPr lang="en-GB" b="0" dirty="0" err="1"/>
              <a:t>humors</a:t>
            </a:r>
            <a:endParaRPr lang="en-GB" b="0" dirty="0"/>
          </a:p>
          <a:p>
            <a:r>
              <a:rPr lang="en-GB" b="0" dirty="0"/>
              <a:t>causes: god, environment, contagion and difference in resistance</a:t>
            </a:r>
          </a:p>
          <a:p>
            <a:r>
              <a:rPr lang="en-GB" b="0" dirty="0"/>
              <a:t>Slave medicine important in economic terms: DR had to be below the rate of BR or else price for slaves would rise with their commodity they were selling</a:t>
            </a:r>
          </a:p>
          <a:p>
            <a:r>
              <a:rPr lang="en-GB" b="0" dirty="0" err="1"/>
              <a:t>Indig</a:t>
            </a:r>
            <a:r>
              <a:rPr lang="en-GB" b="0" dirty="0"/>
              <a:t> diseases of Africa called for a surge in looking into the local folk medicines</a:t>
            </a:r>
          </a:p>
          <a:p>
            <a:r>
              <a:rPr lang="en-GB" b="0" dirty="0"/>
              <a:t>Also a push for better standards of living- diet, housing, sanitation, work load and punishment etc</a:t>
            </a:r>
          </a:p>
          <a:p>
            <a:r>
              <a:rPr lang="en-GB" dirty="0"/>
              <a:t>Thomas </a:t>
            </a:r>
            <a:r>
              <a:rPr lang="en-GB" dirty="0" err="1"/>
              <a:t>Trapham</a:t>
            </a:r>
            <a:r>
              <a:rPr lang="en-GB" dirty="0"/>
              <a:t>, Jr</a:t>
            </a:r>
            <a:r>
              <a:rPr lang="en-GB" b="0" dirty="0"/>
              <a:t>: dr lived in Jamaica- wrote first </a:t>
            </a:r>
            <a:r>
              <a:rPr lang="en-GB" b="0" dirty="0" err="1"/>
              <a:t>eng</a:t>
            </a:r>
            <a:r>
              <a:rPr lang="en-GB" b="0" dirty="0"/>
              <a:t> book on tropical medicine</a:t>
            </a:r>
          </a:p>
          <a:p>
            <a:r>
              <a:rPr lang="en-GB" b="0" dirty="0"/>
              <a:t>Racist views throughout- explained the origins were that those infected were inferior races</a:t>
            </a:r>
          </a:p>
          <a:p>
            <a:r>
              <a:rPr lang="en-GB" dirty="0"/>
              <a:t>Sir Hans Sloane:</a:t>
            </a:r>
            <a:r>
              <a:rPr lang="en-GB" b="0" dirty="0"/>
              <a:t> euro dr- went about disease experimenting the theory of </a:t>
            </a:r>
            <a:r>
              <a:rPr lang="en-GB" b="0" dirty="0" err="1"/>
              <a:t>humors</a:t>
            </a:r>
            <a:r>
              <a:rPr lang="en-GB" b="0" dirty="0"/>
              <a:t>- hard to support in practice</a:t>
            </a:r>
          </a:p>
          <a:p>
            <a:r>
              <a:rPr lang="en-GB" b="0" dirty="0"/>
              <a:t>His medical practice more aimed at white people, but a little attention to black people too</a:t>
            </a:r>
          </a:p>
          <a:p>
            <a:r>
              <a:rPr lang="en-GB" b="0" dirty="0"/>
              <a:t>Disliked </a:t>
            </a:r>
            <a:r>
              <a:rPr lang="en-GB" b="0" dirty="0" err="1"/>
              <a:t>af</a:t>
            </a:r>
            <a:r>
              <a:rPr lang="en-GB" b="0" dirty="0"/>
              <a:t> folk medicine and indifferent to slave treatment</a:t>
            </a:r>
          </a:p>
          <a:p>
            <a:r>
              <a:rPr lang="en-GB" dirty="0"/>
              <a:t>William Hillary</a:t>
            </a:r>
            <a:r>
              <a:rPr lang="en-GB" b="0" dirty="0"/>
              <a:t>: his book looked at the link </a:t>
            </a:r>
            <a:r>
              <a:rPr lang="en-GB" b="0" dirty="0" err="1"/>
              <a:t>betw</a:t>
            </a:r>
            <a:r>
              <a:rPr lang="en-GB" b="0" dirty="0"/>
              <a:t> disease and the weather- linked to the hot moist month being bad in the spread of disease and the dry cold months having very little</a:t>
            </a:r>
          </a:p>
          <a:p>
            <a:r>
              <a:rPr lang="en-GB" b="0" dirty="0"/>
              <a:t>Fever classification not looked into as well</a:t>
            </a:r>
          </a:p>
          <a:p>
            <a:r>
              <a:rPr lang="en-GB" b="1" dirty="0"/>
              <a:t>Fever books:</a:t>
            </a:r>
            <a:r>
              <a:rPr lang="en-GB" b="0" dirty="0"/>
              <a:t> </a:t>
            </a:r>
          </a:p>
          <a:p>
            <a:r>
              <a:rPr lang="en-GB" dirty="0"/>
              <a:t>James Lind: lemon juice for stopping disease</a:t>
            </a:r>
          </a:p>
          <a:p>
            <a:r>
              <a:rPr lang="en-GB" b="0" dirty="0"/>
              <a:t>Unhealthy countries: quick temp changes day to night, fogs and stagnated air, rotting meats and sandy soils</a:t>
            </a:r>
          </a:p>
          <a:p>
            <a:r>
              <a:rPr lang="en-GB" b="0" dirty="0"/>
              <a:t>“fevers and fluxes”, tropical countries: wet and dry seasons</a:t>
            </a:r>
          </a:p>
          <a:p>
            <a:r>
              <a:rPr lang="en-GB" b="1" dirty="0"/>
              <a:t>Slave medical manuals:</a:t>
            </a:r>
            <a:r>
              <a:rPr lang="en-GB" b="0" dirty="0"/>
              <a:t> importance = treatment&gt;causation</a:t>
            </a:r>
          </a:p>
          <a:p>
            <a:r>
              <a:rPr lang="en-GB" dirty="0"/>
              <a:t>James Grainger: first doctor to write a medical manual for the treatment of slaves in the British West Indies</a:t>
            </a:r>
          </a:p>
          <a:p>
            <a:r>
              <a:rPr lang="en-GB" b="0" dirty="0"/>
              <a:t>Slave owner himself- saw that if they worked on Christian values they were better servants and thus treated less severely</a:t>
            </a:r>
          </a:p>
          <a:p>
            <a:r>
              <a:rPr lang="en-GB" b="0" dirty="0"/>
              <a:t>Important to season slaves properly</a:t>
            </a:r>
          </a:p>
          <a:p>
            <a:r>
              <a:rPr lang="en-GB" b="0" dirty="0"/>
              <a:t>Stressed the importance of better standards of living in general not just better treatment for when they got sick</a:t>
            </a:r>
          </a:p>
          <a:p>
            <a:r>
              <a:rPr lang="en-GB" b="0" dirty="0"/>
              <a:t>David Collins- dr owned slaves also agreed that it was the conditions that lead to more deaths, th4 improving management improved their health that then improved their labour efficiency</a:t>
            </a:r>
          </a:p>
          <a:p>
            <a:endParaRPr lang="en-GB" b="0" dirty="0"/>
          </a:p>
          <a:p>
            <a:endParaRPr lang="en-GB" dirty="0"/>
          </a:p>
        </p:txBody>
      </p:sp>
      <p:sp>
        <p:nvSpPr>
          <p:cNvPr id="4" name="Slide Number Placeholder 3"/>
          <p:cNvSpPr>
            <a:spLocks noGrp="1"/>
          </p:cNvSpPr>
          <p:nvPr>
            <p:ph type="sldNum" sz="quarter" idx="5"/>
          </p:nvPr>
        </p:nvSpPr>
        <p:spPr/>
        <p:txBody>
          <a:bodyPr/>
          <a:lstStyle/>
          <a:p>
            <a:fld id="{2839EF2B-D8E0-4008-91C7-0810CCFE37AB}" type="slidenum">
              <a:rPr lang="en-GB" smtClean="0"/>
              <a:t>5</a:t>
            </a:fld>
            <a:endParaRPr lang="en-GB"/>
          </a:p>
        </p:txBody>
      </p:sp>
    </p:spTree>
    <p:extLst>
      <p:ext uri="{BB962C8B-B14F-4D97-AF65-F5344CB8AC3E}">
        <p14:creationId xmlns:p14="http://schemas.microsoft.com/office/powerpoint/2010/main" val="209644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Indigenous methods, despite being called savages were crucial in the learning of cures for diseases such as dysentery.</a:t>
            </a:r>
          </a:p>
          <a:p>
            <a:r>
              <a:rPr lang="en-GB" dirty="0"/>
              <a:t>Woman that didn’t want to share her healing cure to stomach issues. Europeans spied on her and found out how to cure it.</a:t>
            </a:r>
          </a:p>
          <a:p>
            <a:r>
              <a:rPr lang="en-GB" dirty="0"/>
              <a:t>Another example of exchange- observation and experimentation from euros used by Africans- hot springs to cure movement pains</a:t>
            </a:r>
          </a:p>
          <a:p>
            <a:r>
              <a:rPr lang="en-GB" dirty="0"/>
              <a:t>Goes into detail about the Guinea worms and black nurse practices</a:t>
            </a:r>
          </a:p>
          <a:p>
            <a:r>
              <a:rPr lang="en-GB" b="1" dirty="0"/>
              <a:t>AJ Alexander’s experiments with his “Negro Dr’s” cure for yaws in 1770s</a:t>
            </a:r>
          </a:p>
          <a:p>
            <a:r>
              <a:rPr lang="en-GB" dirty="0"/>
              <a:t>Experiments designed to enhance the efficiency of his plantation and his enslaved workforce</a:t>
            </a:r>
          </a:p>
          <a:p>
            <a:r>
              <a:rPr lang="en-GB" dirty="0"/>
              <a:t>Yaws: tropical disease sores affecting the skin bones and joints</a:t>
            </a:r>
          </a:p>
          <a:p>
            <a:r>
              <a:rPr lang="en-GB" dirty="0"/>
              <a:t>Originally thought to be a venereal disease (sexually transmitted)- surgeons used a standard mercurial treatment- didn’t work so he took things into his own hands</a:t>
            </a:r>
          </a:p>
          <a:p>
            <a:r>
              <a:rPr lang="en-GB" dirty="0"/>
              <a:t>Got a slave to treat two patients- goes into detail on the treatments- within a fortnight they were cured in comparison to the still suffering surgeons patients</a:t>
            </a:r>
          </a:p>
          <a:p>
            <a:r>
              <a:rPr lang="en-GB" dirty="0"/>
              <a:t>“Negro Materia Medica”</a:t>
            </a:r>
          </a:p>
          <a:p>
            <a:r>
              <a:rPr lang="en-GB" dirty="0"/>
              <a:t>Yaws was associated with slaves and moreover sexually transmitted so if white people got the disease the stigma around it meant that they were banned from elite society until cured and even then social status was ruined- unlikely to marry and potentially even commit suicide</a:t>
            </a:r>
          </a:p>
          <a:p>
            <a:r>
              <a:rPr lang="en-GB" dirty="0"/>
              <a:t>Yaws hut banishment- cared for by an old slave woman</a:t>
            </a:r>
          </a:p>
          <a:p>
            <a:r>
              <a:rPr lang="en-GB" dirty="0"/>
              <a:t>“The whole operation was calculated to transpire “without any </a:t>
            </a:r>
            <a:r>
              <a:rPr lang="en-GB" dirty="0" err="1"/>
              <a:t>expence</a:t>
            </a:r>
            <a:r>
              <a:rPr lang="en-GB" dirty="0"/>
              <a:t> to the estate.””</a:t>
            </a:r>
          </a:p>
          <a:p>
            <a:r>
              <a:rPr lang="en-GB" dirty="0"/>
              <a:t>Difficulties in understanding where what parts of the process of treatment was from Africa and what wasn’t- ex sweating actually galenic medicine method well-known to Europeans</a:t>
            </a:r>
          </a:p>
          <a:p>
            <a:r>
              <a:rPr lang="en-GB" dirty="0"/>
              <a:t>The use of terms in the process such as </a:t>
            </a:r>
            <a:r>
              <a:rPr lang="en-GB" b="1" i="1" dirty="0" err="1"/>
              <a:t>bois</a:t>
            </a:r>
            <a:r>
              <a:rPr lang="en-GB" b="1" i="1" dirty="0"/>
              <a:t> royale</a:t>
            </a:r>
            <a:r>
              <a:rPr lang="en-GB" b="1" i="0" dirty="0"/>
              <a:t> </a:t>
            </a:r>
            <a:r>
              <a:rPr lang="en-GB" b="0" i="0" dirty="0"/>
              <a:t>and</a:t>
            </a:r>
            <a:r>
              <a:rPr lang="en-GB" b="1" i="0" dirty="0"/>
              <a:t> </a:t>
            </a:r>
            <a:r>
              <a:rPr lang="en-GB" b="1" i="1" dirty="0" err="1"/>
              <a:t>bois</a:t>
            </a:r>
            <a:r>
              <a:rPr lang="en-GB" b="1" i="1" dirty="0"/>
              <a:t> fer</a:t>
            </a:r>
            <a:r>
              <a:rPr lang="en-GB" b="1" i="0" dirty="0"/>
              <a:t> </a:t>
            </a:r>
            <a:r>
              <a:rPr lang="en-GB" i="0" dirty="0"/>
              <a:t>refer to the French but Alexander tied them to the black man that used them</a:t>
            </a:r>
            <a:endParaRPr lang="en-GB" dirty="0"/>
          </a:p>
          <a:p>
            <a:r>
              <a:rPr lang="en-GB" b="1" dirty="0"/>
              <a:t>Questions</a:t>
            </a:r>
            <a:r>
              <a:rPr lang="en-GB" dirty="0"/>
              <a:t>: is </a:t>
            </a:r>
            <a:r>
              <a:rPr lang="en-GB" i="1" dirty="0" err="1"/>
              <a:t>bois</a:t>
            </a:r>
            <a:r>
              <a:rPr lang="en-GB" i="1" dirty="0"/>
              <a:t> fer</a:t>
            </a:r>
            <a:r>
              <a:rPr lang="en-GB" i="0" dirty="0"/>
              <a:t> African or American? Is the tree indigenous to </a:t>
            </a:r>
            <a:r>
              <a:rPr lang="en-GB" i="0" dirty="0" err="1"/>
              <a:t>Af</a:t>
            </a:r>
            <a:r>
              <a:rPr lang="en-GB" i="0" dirty="0"/>
              <a:t> or Am or both? Was it trial and error or a known method from the Amerindians or even the French?</a:t>
            </a:r>
          </a:p>
          <a:p>
            <a:endParaRPr lang="en-GB" i="0" dirty="0"/>
          </a:p>
          <a:p>
            <a:r>
              <a:rPr lang="en-GB" i="0" dirty="0"/>
              <a:t>Despite the speculation, it was clear that the process worked and so it spread across the Caribbean adopting differing techniques but ultimately using the same steps such as sweating but also emphasising other factors such as better diets</a:t>
            </a:r>
          </a:p>
          <a:p>
            <a:r>
              <a:rPr lang="en-GB" i="0" dirty="0"/>
              <a:t>Still- </a:t>
            </a:r>
            <a:r>
              <a:rPr lang="en-GB" b="1" i="0" dirty="0"/>
              <a:t>exploitation of slaves as experimental objects to be studied</a:t>
            </a:r>
          </a:p>
          <a:p>
            <a:endParaRPr lang="en-GB" dirty="0"/>
          </a:p>
        </p:txBody>
      </p:sp>
      <p:sp>
        <p:nvSpPr>
          <p:cNvPr id="4" name="Slide Number Placeholder 3"/>
          <p:cNvSpPr>
            <a:spLocks noGrp="1"/>
          </p:cNvSpPr>
          <p:nvPr>
            <p:ph type="sldNum" sz="quarter" idx="5"/>
          </p:nvPr>
        </p:nvSpPr>
        <p:spPr/>
        <p:txBody>
          <a:bodyPr/>
          <a:lstStyle/>
          <a:p>
            <a:fld id="{2839EF2B-D8E0-4008-91C7-0810CCFE37AB}" type="slidenum">
              <a:rPr lang="en-GB" smtClean="0"/>
              <a:t>6</a:t>
            </a:fld>
            <a:endParaRPr lang="en-GB"/>
          </a:p>
        </p:txBody>
      </p:sp>
    </p:spTree>
    <p:extLst>
      <p:ext uri="{BB962C8B-B14F-4D97-AF65-F5344CB8AC3E}">
        <p14:creationId xmlns:p14="http://schemas.microsoft.com/office/powerpoint/2010/main" val="309650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GB"/>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2/24/25</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2/24/25</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GB"/>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2/24/25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2/24/25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2/24/25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2/24/25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GB"/>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2/24/25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GB"/>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2/24/25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2/24/25</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customXml" Target="../ink/ink2.xm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customXml" Target="../ink/ink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4B4F8-0CE6-B250-2833-377B572866B0}"/>
              </a:ext>
            </a:extLst>
          </p:cNvPr>
          <p:cNvSpPr>
            <a:spLocks noGrp="1"/>
          </p:cNvSpPr>
          <p:nvPr>
            <p:ph type="ctrTitle"/>
          </p:nvPr>
        </p:nvSpPr>
        <p:spPr/>
        <p:txBody>
          <a:bodyPr/>
          <a:lstStyle/>
          <a:p>
            <a:r>
              <a:rPr lang="fr-FR" dirty="0">
                <a:solidFill>
                  <a:schemeClr val="tx2">
                    <a:lumMod val="75000"/>
                    <a:lumOff val="25000"/>
                  </a:schemeClr>
                </a:solidFill>
              </a:rPr>
              <a:t>The control of the Caribbean</a:t>
            </a:r>
            <a:endParaRPr lang="en-US" dirty="0">
              <a:solidFill>
                <a:schemeClr val="tx2">
                  <a:lumMod val="75000"/>
                  <a:lumOff val="25000"/>
                </a:schemeClr>
              </a:solidFill>
            </a:endParaRPr>
          </a:p>
        </p:txBody>
      </p:sp>
      <p:sp>
        <p:nvSpPr>
          <p:cNvPr id="3" name="Subtitle 2">
            <a:extLst>
              <a:ext uri="{FF2B5EF4-FFF2-40B4-BE49-F238E27FC236}">
                <a16:creationId xmlns:a16="http://schemas.microsoft.com/office/drawing/2014/main" id="{298DEF42-CA25-5124-635C-B575B48B60FD}"/>
              </a:ext>
            </a:extLst>
          </p:cNvPr>
          <p:cNvSpPr>
            <a:spLocks noGrp="1"/>
          </p:cNvSpPr>
          <p:nvPr>
            <p:ph type="subTitle" idx="1"/>
          </p:nvPr>
        </p:nvSpPr>
        <p:spPr/>
        <p:txBody>
          <a:bodyPr/>
          <a:lstStyle/>
          <a:p>
            <a:r>
              <a:rPr lang="fr-FR" dirty="0"/>
              <a:t>By Abbie and Marcia</a:t>
            </a:r>
            <a:endParaRPr lang="en-US" dirty="0"/>
          </a:p>
        </p:txBody>
      </p:sp>
    </p:spTree>
    <p:extLst>
      <p:ext uri="{BB962C8B-B14F-4D97-AF65-F5344CB8AC3E}">
        <p14:creationId xmlns:p14="http://schemas.microsoft.com/office/powerpoint/2010/main" val="413405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0D139-74BA-4693-9C59-D98CEAAF00EC}"/>
              </a:ext>
            </a:extLst>
          </p:cNvPr>
          <p:cNvSpPr>
            <a:spLocks noGrp="1"/>
          </p:cNvSpPr>
          <p:nvPr>
            <p:ph type="title"/>
          </p:nvPr>
        </p:nvSpPr>
        <p:spPr>
          <a:xfrm>
            <a:off x="762000" y="0"/>
            <a:ext cx="10820400" cy="1674586"/>
          </a:xfrm>
        </p:spPr>
        <p:txBody>
          <a:bodyPr>
            <a:normAutofit/>
          </a:bodyPr>
          <a:lstStyle/>
          <a:p>
            <a:r>
              <a:rPr lang="fr-FR" sz="3100" dirty="0">
                <a:solidFill>
                  <a:schemeClr val="tx2">
                    <a:lumMod val="75000"/>
                    <a:lumOff val="25000"/>
                  </a:schemeClr>
                </a:solidFill>
              </a:rPr>
              <a:t>Rana A. Hogarth, </a:t>
            </a:r>
            <a:r>
              <a:rPr lang="fr-FR" sz="3100" dirty="0" err="1">
                <a:solidFill>
                  <a:schemeClr val="tx2">
                    <a:lumMod val="75000"/>
                    <a:lumOff val="25000"/>
                  </a:schemeClr>
                </a:solidFill>
              </a:rPr>
              <a:t>Medicalising</a:t>
            </a:r>
            <a:r>
              <a:rPr lang="fr-FR" sz="3100" dirty="0">
                <a:solidFill>
                  <a:schemeClr val="tx2">
                    <a:lumMod val="75000"/>
                    <a:lumOff val="25000"/>
                  </a:schemeClr>
                </a:solidFill>
              </a:rPr>
              <a:t> </a:t>
            </a:r>
            <a:r>
              <a:rPr lang="fr-FR" sz="3100" dirty="0" err="1">
                <a:solidFill>
                  <a:schemeClr val="tx2">
                    <a:lumMod val="75000"/>
                    <a:lumOff val="25000"/>
                  </a:schemeClr>
                </a:solidFill>
              </a:rPr>
              <a:t>Blackness</a:t>
            </a:r>
            <a:r>
              <a:rPr lang="fr-FR" sz="3100" dirty="0">
                <a:solidFill>
                  <a:schemeClr val="tx2">
                    <a:lumMod val="75000"/>
                    <a:lumOff val="25000"/>
                  </a:schemeClr>
                </a:solidFill>
              </a:rPr>
              <a:t>: Making Racial </a:t>
            </a:r>
            <a:r>
              <a:rPr lang="fr-FR" sz="3100" dirty="0" err="1">
                <a:solidFill>
                  <a:schemeClr val="tx2">
                    <a:lumMod val="75000"/>
                    <a:lumOff val="25000"/>
                  </a:schemeClr>
                </a:solidFill>
              </a:rPr>
              <a:t>Difference</a:t>
            </a:r>
            <a:r>
              <a:rPr lang="fr-FR" sz="3100" dirty="0">
                <a:solidFill>
                  <a:schemeClr val="tx2">
                    <a:lumMod val="75000"/>
                    <a:lumOff val="25000"/>
                  </a:schemeClr>
                </a:solidFill>
              </a:rPr>
              <a:t> in the Atlantic World, 1780-1840, pp.48-77</a:t>
            </a:r>
            <a:endParaRPr lang="en-US" sz="3100" dirty="0">
              <a:solidFill>
                <a:schemeClr val="tx2">
                  <a:lumMod val="75000"/>
                  <a:lumOff val="25000"/>
                </a:schemeClr>
              </a:solidFill>
            </a:endParaRPr>
          </a:p>
        </p:txBody>
      </p:sp>
      <p:sp>
        <p:nvSpPr>
          <p:cNvPr id="3" name="Content Placeholder 2">
            <a:extLst>
              <a:ext uri="{FF2B5EF4-FFF2-40B4-BE49-F238E27FC236}">
                <a16:creationId xmlns:a16="http://schemas.microsoft.com/office/drawing/2014/main" id="{2C2CDC19-24BC-5593-1B44-176EFA4A11B3}"/>
              </a:ext>
            </a:extLst>
          </p:cNvPr>
          <p:cNvSpPr>
            <a:spLocks noGrp="1"/>
          </p:cNvSpPr>
          <p:nvPr>
            <p:ph idx="1"/>
          </p:nvPr>
        </p:nvSpPr>
        <p:spPr>
          <a:xfrm>
            <a:off x="762000" y="1127403"/>
            <a:ext cx="11247298" cy="5512245"/>
          </a:xfrm>
        </p:spPr>
        <p:txBody>
          <a:bodyPr>
            <a:normAutofit lnSpcReduction="10000"/>
          </a:bodyPr>
          <a:lstStyle/>
          <a:p>
            <a:r>
              <a:rPr lang="fr-FR" dirty="0"/>
              <a:t>The Americas </a:t>
            </a:r>
            <a:r>
              <a:rPr lang="fr-FR" dirty="0" err="1"/>
              <a:t>saw</a:t>
            </a:r>
            <a:r>
              <a:rPr lang="fr-FR" dirty="0"/>
              <a:t> the </a:t>
            </a:r>
            <a:r>
              <a:rPr lang="fr-FR" dirty="0" err="1"/>
              <a:t>rise</a:t>
            </a:r>
            <a:r>
              <a:rPr lang="fr-FR" dirty="0"/>
              <a:t> of </a:t>
            </a:r>
            <a:r>
              <a:rPr lang="fr-FR" dirty="0" err="1"/>
              <a:t>hybrid</a:t>
            </a:r>
            <a:r>
              <a:rPr lang="fr-FR" dirty="0"/>
              <a:t> </a:t>
            </a:r>
            <a:r>
              <a:rPr lang="fr-FR" dirty="0" err="1"/>
              <a:t>medical</a:t>
            </a:r>
            <a:r>
              <a:rPr lang="fr-FR" dirty="0"/>
              <a:t> knowledge. </a:t>
            </a:r>
            <a:r>
              <a:rPr lang="fr-FR" dirty="0" err="1"/>
              <a:t>Enslaved</a:t>
            </a:r>
            <a:r>
              <a:rPr lang="fr-FR" dirty="0"/>
              <a:t> </a:t>
            </a:r>
            <a:r>
              <a:rPr lang="fr-FR" dirty="0" err="1"/>
              <a:t>Africans</a:t>
            </a:r>
            <a:r>
              <a:rPr lang="fr-FR" dirty="0"/>
              <a:t> </a:t>
            </a:r>
            <a:r>
              <a:rPr lang="fr-FR" dirty="0" err="1"/>
              <a:t>would</a:t>
            </a:r>
            <a:r>
              <a:rPr lang="fr-FR" dirty="0"/>
              <a:t> combine African, </a:t>
            </a:r>
            <a:r>
              <a:rPr lang="fr-FR" dirty="0" err="1"/>
              <a:t>Amerindian</a:t>
            </a:r>
            <a:r>
              <a:rPr lang="fr-FR" dirty="0"/>
              <a:t> and European </a:t>
            </a:r>
            <a:r>
              <a:rPr lang="fr-FR" dirty="0" err="1"/>
              <a:t>healing</a:t>
            </a:r>
            <a:r>
              <a:rPr lang="fr-FR" dirty="0"/>
              <a:t> </a:t>
            </a:r>
            <a:r>
              <a:rPr lang="fr-FR" dirty="0" err="1"/>
              <a:t>practices</a:t>
            </a:r>
            <a:r>
              <a:rPr lang="fr-FR" dirty="0"/>
              <a:t> to </a:t>
            </a:r>
            <a:r>
              <a:rPr lang="fr-FR" dirty="0" err="1"/>
              <a:t>treat</a:t>
            </a:r>
            <a:r>
              <a:rPr lang="fr-FR" dirty="0"/>
              <a:t> and cure </a:t>
            </a:r>
            <a:r>
              <a:rPr lang="fr-FR" dirty="0" err="1"/>
              <a:t>their</a:t>
            </a:r>
            <a:r>
              <a:rPr lang="fr-FR" dirty="0"/>
              <a:t> maladies</a:t>
            </a:r>
          </a:p>
          <a:p>
            <a:r>
              <a:rPr lang="fr-FR" dirty="0"/>
              <a:t>Hogarth </a:t>
            </a:r>
            <a:r>
              <a:rPr lang="fr-FR" dirty="0" err="1"/>
              <a:t>portrays</a:t>
            </a:r>
            <a:r>
              <a:rPr lang="fr-FR" dirty="0"/>
              <a:t> </a:t>
            </a:r>
            <a:r>
              <a:rPr lang="fr-FR" dirty="0" err="1"/>
              <a:t>enslaved</a:t>
            </a:r>
            <a:r>
              <a:rPr lang="fr-FR" dirty="0"/>
              <a:t> </a:t>
            </a:r>
            <a:r>
              <a:rPr lang="fr-FR" dirty="0" err="1"/>
              <a:t>Africans</a:t>
            </a:r>
            <a:r>
              <a:rPr lang="fr-FR" dirty="0"/>
              <a:t> as </a:t>
            </a:r>
            <a:r>
              <a:rPr lang="fr-FR" dirty="0" err="1"/>
              <a:t>medical</a:t>
            </a:r>
            <a:r>
              <a:rPr lang="fr-FR" dirty="0"/>
              <a:t> </a:t>
            </a:r>
            <a:r>
              <a:rPr lang="fr-FR" dirty="0" err="1"/>
              <a:t>innovators</a:t>
            </a:r>
            <a:r>
              <a:rPr lang="fr-FR" dirty="0"/>
              <a:t>, as </a:t>
            </a:r>
            <a:r>
              <a:rPr lang="fr-FR" dirty="0" err="1"/>
              <a:t>they</a:t>
            </a:r>
            <a:r>
              <a:rPr lang="fr-FR" dirty="0"/>
              <a:t> </a:t>
            </a:r>
            <a:r>
              <a:rPr lang="fr-FR" dirty="0" err="1"/>
              <a:t>experimented</a:t>
            </a:r>
            <a:r>
              <a:rPr lang="fr-FR" dirty="0"/>
              <a:t> with </a:t>
            </a:r>
            <a:r>
              <a:rPr lang="fr-FR" dirty="0" err="1"/>
              <a:t>methods</a:t>
            </a:r>
            <a:r>
              <a:rPr lang="fr-FR" dirty="0"/>
              <a:t> that </a:t>
            </a:r>
            <a:r>
              <a:rPr lang="fr-FR" dirty="0" err="1"/>
              <a:t>often</a:t>
            </a:r>
            <a:r>
              <a:rPr lang="fr-FR" dirty="0"/>
              <a:t> </a:t>
            </a:r>
            <a:r>
              <a:rPr lang="fr-FR" dirty="0" err="1"/>
              <a:t>outperformed</a:t>
            </a:r>
            <a:r>
              <a:rPr lang="fr-FR" dirty="0"/>
              <a:t> European </a:t>
            </a:r>
            <a:r>
              <a:rPr lang="fr-FR" dirty="0" err="1"/>
              <a:t>methods</a:t>
            </a:r>
            <a:r>
              <a:rPr lang="fr-FR" dirty="0"/>
              <a:t>. This </a:t>
            </a:r>
            <a:r>
              <a:rPr lang="fr-FR" dirty="0" err="1"/>
              <a:t>was</a:t>
            </a:r>
            <a:r>
              <a:rPr lang="fr-FR" dirty="0"/>
              <a:t> </a:t>
            </a:r>
            <a:r>
              <a:rPr lang="fr-FR" dirty="0" err="1"/>
              <a:t>especially</a:t>
            </a:r>
            <a:r>
              <a:rPr lang="fr-FR" dirty="0"/>
              <a:t> true of the ‘N*</a:t>
            </a:r>
            <a:r>
              <a:rPr lang="fr-FR" dirty="0" err="1"/>
              <a:t>gro</a:t>
            </a:r>
            <a:r>
              <a:rPr lang="fr-FR" dirty="0"/>
              <a:t> Dr’ in Grenada who </a:t>
            </a:r>
            <a:r>
              <a:rPr lang="fr-FR" dirty="0" err="1"/>
              <a:t>treated</a:t>
            </a:r>
            <a:r>
              <a:rPr lang="fr-FR" dirty="0"/>
              <a:t> </a:t>
            </a:r>
            <a:r>
              <a:rPr lang="fr-FR" dirty="0" err="1"/>
              <a:t>yaws</a:t>
            </a:r>
            <a:r>
              <a:rPr lang="fr-FR" dirty="0"/>
              <a:t> with sweating and plant </a:t>
            </a:r>
            <a:r>
              <a:rPr lang="fr-FR" dirty="0" err="1"/>
              <a:t>based</a:t>
            </a:r>
            <a:r>
              <a:rPr lang="fr-FR" dirty="0"/>
              <a:t> medicine</a:t>
            </a:r>
            <a:r>
              <a:rPr lang="en-GB" dirty="0"/>
              <a:t>. Many enslaved people became intermediaries </a:t>
            </a:r>
            <a:endParaRPr lang="fr-FR" dirty="0"/>
          </a:p>
          <a:p>
            <a:r>
              <a:rPr lang="fr-FR" dirty="0"/>
              <a:t>Despite this, European </a:t>
            </a:r>
            <a:r>
              <a:rPr lang="fr-FR" dirty="0" err="1"/>
              <a:t>physicians</a:t>
            </a:r>
            <a:r>
              <a:rPr lang="fr-FR" dirty="0"/>
              <a:t> who </a:t>
            </a:r>
            <a:r>
              <a:rPr lang="en-GB" dirty="0"/>
              <a:t>documented and circulated medical knowledge rarely credited enslaved people for their medical advancements. Many enslaved healers would refuse to share their knowledge to resist exploitation </a:t>
            </a:r>
          </a:p>
          <a:p>
            <a:r>
              <a:rPr lang="en-GB" dirty="0"/>
              <a:t>Europeans often misattributed medical knowledge. Cures that originated from indigenous or enslaved people were often either dismissed or absorbed into European medical literature without proper recognition</a:t>
            </a:r>
          </a:p>
          <a:p>
            <a:r>
              <a:rPr lang="en-GB" dirty="0"/>
              <a:t>European plantation owners frequently used enslaved people as test subjects for medical experiments, such as Alexander J.  Alexander, who relied on the coerced participation of enslaved patients</a:t>
            </a:r>
          </a:p>
          <a:p>
            <a:pPr marL="0" indent="0">
              <a:buNone/>
            </a:pPr>
            <a:r>
              <a:rPr lang="en-GB" dirty="0"/>
              <a:t>“Thereafter, he put the slave in charge of all yaws patients in his plantation hospital, and at the end of the 2 months, all but 10 of the original 32 had been cured” pg.51</a:t>
            </a:r>
          </a:p>
        </p:txBody>
      </p:sp>
    </p:spTree>
    <p:extLst>
      <p:ext uri="{BB962C8B-B14F-4D97-AF65-F5344CB8AC3E}">
        <p14:creationId xmlns:p14="http://schemas.microsoft.com/office/powerpoint/2010/main" val="2418375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7B4C1-86D6-DCEF-358B-25E27910A0FA}"/>
              </a:ext>
            </a:extLst>
          </p:cNvPr>
          <p:cNvSpPr>
            <a:spLocks noGrp="1"/>
          </p:cNvSpPr>
          <p:nvPr>
            <p:ph type="title"/>
          </p:nvPr>
        </p:nvSpPr>
        <p:spPr>
          <a:xfrm>
            <a:off x="1101670" y="0"/>
            <a:ext cx="10602495" cy="1640862"/>
          </a:xfrm>
        </p:spPr>
        <p:txBody>
          <a:bodyPr>
            <a:normAutofit/>
          </a:bodyPr>
          <a:lstStyle/>
          <a:p>
            <a:r>
              <a:rPr lang="fr-FR" sz="3600" dirty="0">
                <a:solidFill>
                  <a:schemeClr val="tx2">
                    <a:lumMod val="75000"/>
                    <a:lumOff val="25000"/>
                  </a:schemeClr>
                </a:solidFill>
              </a:rPr>
              <a:t>Kenneth F, </a:t>
            </a:r>
            <a:r>
              <a:rPr lang="fr-FR" sz="3600" dirty="0" err="1">
                <a:solidFill>
                  <a:schemeClr val="tx2">
                    <a:lumMod val="75000"/>
                    <a:lumOff val="25000"/>
                  </a:schemeClr>
                </a:solidFill>
              </a:rPr>
              <a:t>Kiple</a:t>
            </a:r>
            <a:r>
              <a:rPr lang="fr-FR" sz="3600" dirty="0">
                <a:solidFill>
                  <a:schemeClr val="tx2">
                    <a:lumMod val="75000"/>
                    <a:lumOff val="25000"/>
                  </a:schemeClr>
                </a:solidFill>
              </a:rPr>
              <a:t> &amp; </a:t>
            </a:r>
            <a:r>
              <a:rPr lang="fr-FR" sz="3600" dirty="0" err="1">
                <a:solidFill>
                  <a:schemeClr val="tx2">
                    <a:lumMod val="75000"/>
                    <a:lumOff val="25000"/>
                  </a:schemeClr>
                </a:solidFill>
              </a:rPr>
              <a:t>Krimchild</a:t>
            </a:r>
            <a:r>
              <a:rPr lang="fr-FR" sz="3600" dirty="0">
                <a:solidFill>
                  <a:schemeClr val="tx2">
                    <a:lumMod val="75000"/>
                    <a:lumOff val="25000"/>
                  </a:schemeClr>
                </a:solidFill>
              </a:rPr>
              <a:t> </a:t>
            </a:r>
            <a:r>
              <a:rPr lang="fr-FR" sz="3600" dirty="0" err="1">
                <a:solidFill>
                  <a:schemeClr val="tx2">
                    <a:lumMod val="75000"/>
                    <a:lumOff val="25000"/>
                  </a:schemeClr>
                </a:solidFill>
              </a:rPr>
              <a:t>Conee</a:t>
            </a:r>
            <a:r>
              <a:rPr lang="fr-FR" sz="3600" dirty="0">
                <a:solidFill>
                  <a:schemeClr val="tx2">
                    <a:lumMod val="75000"/>
                    <a:lumOff val="25000"/>
                  </a:schemeClr>
                </a:solidFill>
              </a:rPr>
              <a:t> </a:t>
            </a:r>
            <a:r>
              <a:rPr lang="fr-FR" sz="3600" dirty="0" err="1">
                <a:solidFill>
                  <a:schemeClr val="tx2">
                    <a:lumMod val="75000"/>
                    <a:lumOff val="25000"/>
                  </a:schemeClr>
                </a:solidFill>
              </a:rPr>
              <a:t>Ornelas</a:t>
            </a:r>
            <a:r>
              <a:rPr lang="fr-FR" sz="3600" dirty="0">
                <a:solidFill>
                  <a:schemeClr val="tx2">
                    <a:lumMod val="75000"/>
                    <a:lumOff val="25000"/>
                  </a:schemeClr>
                </a:solidFill>
              </a:rPr>
              <a:t>, Race, </a:t>
            </a:r>
            <a:r>
              <a:rPr lang="fr-FR" sz="3600" dirty="0" err="1">
                <a:solidFill>
                  <a:schemeClr val="tx2">
                    <a:lumMod val="75000"/>
                    <a:lumOff val="25000"/>
                  </a:schemeClr>
                </a:solidFill>
              </a:rPr>
              <a:t>War</a:t>
            </a:r>
            <a:r>
              <a:rPr lang="fr-FR" sz="3600" dirty="0">
                <a:solidFill>
                  <a:schemeClr val="tx2">
                    <a:lumMod val="75000"/>
                    <a:lumOff val="25000"/>
                  </a:schemeClr>
                </a:solidFill>
              </a:rPr>
              <a:t> and Tropical Medicine in the </a:t>
            </a:r>
            <a:r>
              <a:rPr lang="fr-FR" sz="3600" dirty="0" err="1">
                <a:solidFill>
                  <a:schemeClr val="tx2">
                    <a:lumMod val="75000"/>
                    <a:lumOff val="25000"/>
                  </a:schemeClr>
                </a:solidFill>
              </a:rPr>
              <a:t>Eighteenth-Century</a:t>
            </a:r>
            <a:r>
              <a:rPr lang="fr-FR" sz="3600" dirty="0">
                <a:solidFill>
                  <a:schemeClr val="tx2">
                    <a:lumMod val="75000"/>
                    <a:lumOff val="25000"/>
                  </a:schemeClr>
                </a:solidFill>
              </a:rPr>
              <a:t> Caribbean, pp. 65 - 79</a:t>
            </a:r>
            <a:endParaRPr lang="en-US" sz="3600" dirty="0">
              <a:solidFill>
                <a:schemeClr val="tx2">
                  <a:lumMod val="75000"/>
                  <a:lumOff val="25000"/>
                </a:schemeClr>
              </a:solidFill>
            </a:endParaRPr>
          </a:p>
        </p:txBody>
      </p:sp>
      <p:sp>
        <p:nvSpPr>
          <p:cNvPr id="3" name="Content Placeholder 2">
            <a:extLst>
              <a:ext uri="{FF2B5EF4-FFF2-40B4-BE49-F238E27FC236}">
                <a16:creationId xmlns:a16="http://schemas.microsoft.com/office/drawing/2014/main" id="{861D5FBF-0AE3-C0D5-3C6B-5A58D5E22317}"/>
              </a:ext>
            </a:extLst>
          </p:cNvPr>
          <p:cNvSpPr>
            <a:spLocks noGrp="1"/>
          </p:cNvSpPr>
          <p:nvPr>
            <p:ph idx="1"/>
          </p:nvPr>
        </p:nvSpPr>
        <p:spPr>
          <a:xfrm>
            <a:off x="1101670" y="1638300"/>
            <a:ext cx="10909516" cy="5219700"/>
          </a:xfrm>
        </p:spPr>
        <p:txBody>
          <a:bodyPr>
            <a:normAutofit lnSpcReduction="10000"/>
          </a:bodyPr>
          <a:lstStyle/>
          <a:p>
            <a:r>
              <a:rPr lang="fr-FR" dirty="0" err="1"/>
              <a:t>Disease</a:t>
            </a:r>
            <a:r>
              <a:rPr lang="fr-FR" dirty="0"/>
              <a:t>, </a:t>
            </a:r>
            <a:r>
              <a:rPr lang="fr-FR" dirty="0" err="1"/>
              <a:t>particularly</a:t>
            </a:r>
            <a:r>
              <a:rPr lang="fr-FR" dirty="0"/>
              <a:t> </a:t>
            </a:r>
            <a:r>
              <a:rPr lang="fr-FR" dirty="0" err="1"/>
              <a:t>yellow</a:t>
            </a:r>
            <a:r>
              <a:rPr lang="fr-FR" dirty="0"/>
              <a:t> </a:t>
            </a:r>
            <a:r>
              <a:rPr lang="fr-FR" dirty="0" err="1"/>
              <a:t>fever</a:t>
            </a:r>
            <a:r>
              <a:rPr lang="fr-FR" dirty="0"/>
              <a:t>, </a:t>
            </a:r>
            <a:r>
              <a:rPr lang="fr-FR" dirty="0" err="1"/>
              <a:t>greatly</a:t>
            </a:r>
            <a:r>
              <a:rPr lang="fr-FR" dirty="0"/>
              <a:t> </a:t>
            </a:r>
            <a:r>
              <a:rPr lang="fr-FR" dirty="0" err="1"/>
              <a:t>hindered</a:t>
            </a:r>
            <a:r>
              <a:rPr lang="fr-FR" dirty="0"/>
              <a:t> European </a:t>
            </a:r>
            <a:r>
              <a:rPr lang="fr-FR" dirty="0" err="1"/>
              <a:t>powers</a:t>
            </a:r>
            <a:r>
              <a:rPr lang="fr-FR" dirty="0"/>
              <a:t> and </a:t>
            </a:r>
            <a:r>
              <a:rPr lang="fr-FR" dirty="0" err="1"/>
              <a:t>their</a:t>
            </a:r>
            <a:r>
              <a:rPr lang="fr-FR" dirty="0"/>
              <a:t> </a:t>
            </a:r>
            <a:r>
              <a:rPr lang="fr-FR" dirty="0" err="1"/>
              <a:t>ability</a:t>
            </a:r>
            <a:r>
              <a:rPr lang="fr-FR" dirty="0"/>
              <a:t> to </a:t>
            </a:r>
            <a:r>
              <a:rPr lang="fr-FR" dirty="0" err="1"/>
              <a:t>maintain</a:t>
            </a:r>
            <a:r>
              <a:rPr lang="fr-FR" dirty="0"/>
              <a:t> control and </a:t>
            </a:r>
            <a:r>
              <a:rPr lang="fr-FR" dirty="0" err="1"/>
              <a:t>defend</a:t>
            </a:r>
            <a:r>
              <a:rPr lang="fr-FR" dirty="0"/>
              <a:t> </a:t>
            </a:r>
            <a:r>
              <a:rPr lang="fr-FR" dirty="0" err="1"/>
              <a:t>their</a:t>
            </a:r>
            <a:r>
              <a:rPr lang="fr-FR" dirty="0"/>
              <a:t> Caribbean possessions. (Eg. France </a:t>
            </a:r>
            <a:r>
              <a:rPr lang="fr-FR" dirty="0" err="1"/>
              <a:t>lost</a:t>
            </a:r>
            <a:r>
              <a:rPr lang="fr-FR" dirty="0"/>
              <a:t> </a:t>
            </a:r>
            <a:r>
              <a:rPr lang="fr-FR" dirty="0" err="1"/>
              <a:t>almost</a:t>
            </a:r>
            <a:r>
              <a:rPr lang="fr-FR" dirty="0"/>
              <a:t> </a:t>
            </a:r>
            <a:r>
              <a:rPr lang="fr-FR" dirty="0" err="1"/>
              <a:t>their</a:t>
            </a:r>
            <a:r>
              <a:rPr lang="fr-FR" dirty="0"/>
              <a:t> </a:t>
            </a:r>
            <a:r>
              <a:rPr lang="fr-FR" dirty="0" err="1"/>
              <a:t>entire</a:t>
            </a:r>
            <a:r>
              <a:rPr lang="fr-FR" dirty="0"/>
              <a:t> Caribbean empire to GB, but </a:t>
            </a:r>
            <a:r>
              <a:rPr lang="fr-FR" dirty="0" err="1"/>
              <a:t>were</a:t>
            </a:r>
            <a:r>
              <a:rPr lang="fr-FR" dirty="0"/>
              <a:t> able to </a:t>
            </a:r>
            <a:r>
              <a:rPr lang="fr-FR" dirty="0" err="1"/>
              <a:t>get</a:t>
            </a:r>
            <a:r>
              <a:rPr lang="fr-FR" dirty="0"/>
              <a:t> it back bc GB </a:t>
            </a:r>
            <a:r>
              <a:rPr lang="fr-FR" dirty="0" err="1"/>
              <a:t>troops</a:t>
            </a:r>
            <a:r>
              <a:rPr lang="fr-FR" dirty="0"/>
              <a:t> </a:t>
            </a:r>
            <a:r>
              <a:rPr lang="fr-FR" dirty="0" err="1"/>
              <a:t>suffered</a:t>
            </a:r>
            <a:r>
              <a:rPr lang="fr-FR" dirty="0"/>
              <a:t> from </a:t>
            </a:r>
            <a:r>
              <a:rPr lang="fr-FR" dirty="0" err="1"/>
              <a:t>yellow</a:t>
            </a:r>
            <a:r>
              <a:rPr lang="fr-FR" dirty="0"/>
              <a:t> </a:t>
            </a:r>
            <a:r>
              <a:rPr lang="fr-FR" dirty="0" err="1"/>
              <a:t>fever</a:t>
            </a:r>
            <a:r>
              <a:rPr lang="fr-FR" dirty="0"/>
              <a:t>)</a:t>
            </a:r>
          </a:p>
          <a:p>
            <a:r>
              <a:rPr lang="fr-FR" dirty="0" err="1"/>
              <a:t>Diseases</a:t>
            </a:r>
            <a:r>
              <a:rPr lang="fr-FR" dirty="0"/>
              <a:t> </a:t>
            </a:r>
            <a:r>
              <a:rPr lang="fr-FR" dirty="0" err="1"/>
              <a:t>often</a:t>
            </a:r>
            <a:r>
              <a:rPr lang="fr-FR" dirty="0"/>
              <a:t> </a:t>
            </a:r>
            <a:r>
              <a:rPr lang="fr-FR" dirty="0" err="1"/>
              <a:t>influenced</a:t>
            </a:r>
            <a:r>
              <a:rPr lang="fr-FR" dirty="0"/>
              <a:t> the </a:t>
            </a:r>
            <a:r>
              <a:rPr lang="fr-FR" dirty="0" err="1"/>
              <a:t>status</a:t>
            </a:r>
            <a:r>
              <a:rPr lang="fr-FR" dirty="0"/>
              <a:t> quo, as </a:t>
            </a:r>
            <a:r>
              <a:rPr lang="fr-FR" dirty="0" err="1"/>
              <a:t>they</a:t>
            </a:r>
            <a:r>
              <a:rPr lang="fr-FR" dirty="0"/>
              <a:t> </a:t>
            </a:r>
            <a:r>
              <a:rPr lang="fr-FR" dirty="0" err="1"/>
              <a:t>disproportionately</a:t>
            </a:r>
            <a:r>
              <a:rPr lang="fr-FR" dirty="0"/>
              <a:t> </a:t>
            </a:r>
            <a:r>
              <a:rPr lang="fr-FR" dirty="0" err="1"/>
              <a:t>impacted</a:t>
            </a:r>
            <a:r>
              <a:rPr lang="fr-FR" dirty="0"/>
              <a:t> European forces, and </a:t>
            </a:r>
            <a:r>
              <a:rPr lang="fr-FR" dirty="0" err="1"/>
              <a:t>altered</a:t>
            </a:r>
            <a:r>
              <a:rPr lang="fr-FR" dirty="0"/>
              <a:t> the </a:t>
            </a:r>
            <a:r>
              <a:rPr lang="fr-FR" dirty="0" err="1"/>
              <a:t>cost-effectiveness</a:t>
            </a:r>
            <a:r>
              <a:rPr lang="fr-FR" dirty="0"/>
              <a:t> of military actions; the </a:t>
            </a:r>
            <a:r>
              <a:rPr lang="fr-FR" dirty="0" err="1"/>
              <a:t>possibility</a:t>
            </a:r>
            <a:r>
              <a:rPr lang="fr-FR" dirty="0"/>
              <a:t> of </a:t>
            </a:r>
            <a:r>
              <a:rPr lang="fr-FR" dirty="0" err="1"/>
              <a:t>disease</a:t>
            </a:r>
            <a:r>
              <a:rPr lang="fr-FR" dirty="0"/>
              <a:t> </a:t>
            </a:r>
            <a:r>
              <a:rPr lang="fr-FR" dirty="0" err="1"/>
              <a:t>had</a:t>
            </a:r>
            <a:r>
              <a:rPr lang="fr-FR" dirty="0"/>
              <a:t> to be </a:t>
            </a:r>
            <a:r>
              <a:rPr lang="fr-FR" dirty="0" err="1"/>
              <a:t>taken</a:t>
            </a:r>
            <a:r>
              <a:rPr lang="fr-FR" dirty="0"/>
              <a:t> </a:t>
            </a:r>
            <a:r>
              <a:rPr lang="fr-FR" dirty="0" err="1"/>
              <a:t>into</a:t>
            </a:r>
            <a:r>
              <a:rPr lang="fr-FR" dirty="0"/>
              <a:t> </a:t>
            </a:r>
            <a:r>
              <a:rPr lang="fr-FR" dirty="0" err="1"/>
              <a:t>consideration</a:t>
            </a:r>
            <a:r>
              <a:rPr lang="fr-FR" dirty="0"/>
              <a:t> and European troops </a:t>
            </a:r>
            <a:r>
              <a:rPr lang="fr-FR" dirty="0" err="1"/>
              <a:t>would</a:t>
            </a:r>
            <a:r>
              <a:rPr lang="fr-FR" dirty="0"/>
              <a:t> time </a:t>
            </a:r>
            <a:r>
              <a:rPr lang="fr-FR" dirty="0" err="1"/>
              <a:t>their</a:t>
            </a:r>
            <a:r>
              <a:rPr lang="fr-FR" dirty="0"/>
              <a:t> </a:t>
            </a:r>
            <a:r>
              <a:rPr lang="fr-FR" dirty="0" err="1"/>
              <a:t>projects</a:t>
            </a:r>
            <a:r>
              <a:rPr lang="fr-FR" dirty="0"/>
              <a:t> </a:t>
            </a:r>
            <a:r>
              <a:rPr lang="fr-FR" dirty="0" err="1"/>
              <a:t>around</a:t>
            </a:r>
            <a:r>
              <a:rPr lang="fr-FR" dirty="0"/>
              <a:t> times of </a:t>
            </a:r>
            <a:r>
              <a:rPr lang="fr-FR" dirty="0" err="1"/>
              <a:t>lowered</a:t>
            </a:r>
            <a:r>
              <a:rPr lang="fr-FR" dirty="0"/>
              <a:t> </a:t>
            </a:r>
            <a:r>
              <a:rPr lang="fr-FR" dirty="0" err="1"/>
              <a:t>mosquito</a:t>
            </a:r>
            <a:r>
              <a:rPr lang="fr-FR" dirty="0"/>
              <a:t> population.</a:t>
            </a:r>
          </a:p>
          <a:p>
            <a:r>
              <a:rPr lang="fr-FR" dirty="0"/>
              <a:t>The </a:t>
            </a:r>
            <a:r>
              <a:rPr lang="fr-FR" dirty="0" err="1"/>
              <a:t>spread</a:t>
            </a:r>
            <a:r>
              <a:rPr lang="fr-FR" dirty="0"/>
              <a:t> of </a:t>
            </a:r>
            <a:r>
              <a:rPr lang="fr-FR" dirty="0" err="1"/>
              <a:t>diseases</a:t>
            </a:r>
            <a:r>
              <a:rPr lang="fr-FR" dirty="0"/>
              <a:t> </a:t>
            </a:r>
            <a:r>
              <a:rPr lang="fr-FR" dirty="0" err="1"/>
              <a:t>was</a:t>
            </a:r>
            <a:r>
              <a:rPr lang="fr-FR" dirty="0"/>
              <a:t> </a:t>
            </a:r>
            <a:r>
              <a:rPr lang="fr-FR" dirty="0" err="1"/>
              <a:t>intensified</a:t>
            </a:r>
            <a:r>
              <a:rPr lang="fr-FR" dirty="0"/>
              <a:t> by the conditions of the Caribbean, </a:t>
            </a:r>
            <a:r>
              <a:rPr lang="fr-FR" dirty="0" err="1"/>
              <a:t>such</a:t>
            </a:r>
            <a:r>
              <a:rPr lang="fr-FR" dirty="0"/>
              <a:t> as the tropical </a:t>
            </a:r>
            <a:r>
              <a:rPr lang="fr-FR" dirty="0" err="1"/>
              <a:t>climate</a:t>
            </a:r>
            <a:r>
              <a:rPr lang="fr-FR" dirty="0"/>
              <a:t>, </a:t>
            </a:r>
            <a:r>
              <a:rPr lang="fr-FR" dirty="0" err="1"/>
              <a:t>increased</a:t>
            </a:r>
            <a:r>
              <a:rPr lang="fr-FR" dirty="0"/>
              <a:t> trade and the </a:t>
            </a:r>
            <a:r>
              <a:rPr lang="fr-FR" dirty="0" err="1"/>
              <a:t>movement</a:t>
            </a:r>
            <a:r>
              <a:rPr lang="fr-FR" dirty="0"/>
              <a:t> of </a:t>
            </a:r>
            <a:r>
              <a:rPr lang="fr-FR" dirty="0" err="1"/>
              <a:t>people</a:t>
            </a:r>
            <a:r>
              <a:rPr lang="fr-FR" dirty="0"/>
              <a:t> and ships</a:t>
            </a:r>
          </a:p>
          <a:p>
            <a:r>
              <a:rPr lang="fr-FR" dirty="0"/>
              <a:t>The Caribbean’s </a:t>
            </a:r>
            <a:r>
              <a:rPr lang="fr-FR" dirty="0" err="1"/>
              <a:t>climate</a:t>
            </a:r>
            <a:r>
              <a:rPr lang="fr-FR" dirty="0"/>
              <a:t> and standing water </a:t>
            </a:r>
            <a:r>
              <a:rPr lang="fr-FR" dirty="0" err="1"/>
              <a:t>helped</a:t>
            </a:r>
            <a:r>
              <a:rPr lang="fr-FR" dirty="0"/>
              <a:t> to </a:t>
            </a:r>
            <a:r>
              <a:rPr lang="fr-FR" dirty="0" err="1"/>
              <a:t>spread</a:t>
            </a:r>
            <a:r>
              <a:rPr lang="fr-FR" dirty="0"/>
              <a:t> </a:t>
            </a:r>
            <a:r>
              <a:rPr lang="fr-FR" dirty="0" err="1"/>
              <a:t>diseases</a:t>
            </a:r>
            <a:r>
              <a:rPr lang="fr-FR" dirty="0"/>
              <a:t>, which </a:t>
            </a:r>
            <a:r>
              <a:rPr lang="fr-FR" dirty="0" err="1"/>
              <a:t>was</a:t>
            </a:r>
            <a:r>
              <a:rPr lang="fr-FR" dirty="0"/>
              <a:t> facilitated by ships and </a:t>
            </a:r>
            <a:r>
              <a:rPr lang="fr-FR" dirty="0" err="1"/>
              <a:t>sailors</a:t>
            </a:r>
            <a:r>
              <a:rPr lang="fr-FR" dirty="0"/>
              <a:t>. Yellowfever </a:t>
            </a:r>
            <a:r>
              <a:rPr lang="fr-FR" dirty="0" err="1"/>
              <a:t>transmitted</a:t>
            </a:r>
            <a:r>
              <a:rPr lang="fr-FR" dirty="0"/>
              <a:t> by the Aèdes </a:t>
            </a:r>
            <a:r>
              <a:rPr lang="fr-FR" dirty="0" err="1"/>
              <a:t>aegypti</a:t>
            </a:r>
            <a:r>
              <a:rPr lang="fr-FR" dirty="0"/>
              <a:t> </a:t>
            </a:r>
            <a:r>
              <a:rPr lang="fr-FR" dirty="0" err="1"/>
              <a:t>mosquito</a:t>
            </a:r>
            <a:r>
              <a:rPr lang="fr-FR" dirty="0"/>
              <a:t> and malaria </a:t>
            </a:r>
            <a:r>
              <a:rPr lang="fr-FR" dirty="0" err="1"/>
              <a:t>were</a:t>
            </a:r>
            <a:r>
              <a:rPr lang="fr-FR" dirty="0"/>
              <a:t> major </a:t>
            </a:r>
            <a:r>
              <a:rPr lang="fr-FR" dirty="0" err="1"/>
              <a:t>concerns</a:t>
            </a:r>
            <a:r>
              <a:rPr lang="fr-FR" dirty="0"/>
              <a:t>, </a:t>
            </a:r>
            <a:r>
              <a:rPr lang="fr-FR" dirty="0" err="1"/>
              <a:t>especially</a:t>
            </a:r>
            <a:r>
              <a:rPr lang="fr-FR" dirty="0"/>
              <a:t> as the </a:t>
            </a:r>
            <a:r>
              <a:rPr lang="fr-FR" dirty="0" err="1"/>
              <a:t>lethality</a:t>
            </a:r>
            <a:r>
              <a:rPr lang="fr-FR" dirty="0"/>
              <a:t> of Yellowfever </a:t>
            </a:r>
            <a:r>
              <a:rPr lang="fr-FR" dirty="0" err="1"/>
              <a:t>increased</a:t>
            </a:r>
            <a:r>
              <a:rPr lang="fr-FR" dirty="0"/>
              <a:t> </a:t>
            </a:r>
            <a:r>
              <a:rPr lang="fr-FR" dirty="0" err="1"/>
              <a:t>between</a:t>
            </a:r>
            <a:r>
              <a:rPr lang="fr-FR" dirty="0"/>
              <a:t> c17 &amp; 18</a:t>
            </a:r>
          </a:p>
          <a:p>
            <a:r>
              <a:rPr lang="fr-FR" dirty="0"/>
              <a:t>Colonial medicine as </a:t>
            </a:r>
            <a:r>
              <a:rPr lang="fr-FR" dirty="0" err="1"/>
              <a:t>deeply</a:t>
            </a:r>
            <a:r>
              <a:rPr lang="fr-FR" dirty="0"/>
              <a:t> </a:t>
            </a:r>
            <a:r>
              <a:rPr lang="fr-FR" dirty="0" err="1"/>
              <a:t>influenced</a:t>
            </a:r>
            <a:r>
              <a:rPr lang="fr-FR" dirty="0"/>
              <a:t> by racial </a:t>
            </a:r>
            <a:r>
              <a:rPr lang="fr-FR" dirty="0" err="1"/>
              <a:t>theories</a:t>
            </a:r>
            <a:r>
              <a:rPr lang="fr-FR" dirty="0"/>
              <a:t>; </a:t>
            </a:r>
            <a:r>
              <a:rPr lang="fr-FR" dirty="0" err="1"/>
              <a:t>often</a:t>
            </a:r>
            <a:r>
              <a:rPr lang="fr-FR" dirty="0"/>
              <a:t> non-European populations </a:t>
            </a:r>
            <a:r>
              <a:rPr lang="fr-FR" dirty="0" err="1"/>
              <a:t>were</a:t>
            </a:r>
            <a:r>
              <a:rPr lang="fr-FR" dirty="0"/>
              <a:t> </a:t>
            </a:r>
            <a:r>
              <a:rPr lang="fr-FR" dirty="0" err="1"/>
              <a:t>portrayed</a:t>
            </a:r>
            <a:r>
              <a:rPr lang="fr-FR" dirty="0"/>
              <a:t> as </a:t>
            </a:r>
            <a:r>
              <a:rPr lang="fr-FR" dirty="0" err="1"/>
              <a:t>inherently</a:t>
            </a:r>
            <a:r>
              <a:rPr lang="fr-FR" dirty="0"/>
              <a:t> different, as </a:t>
            </a:r>
            <a:r>
              <a:rPr lang="fr-FR" dirty="0" err="1"/>
              <a:t>they</a:t>
            </a:r>
            <a:r>
              <a:rPr lang="fr-FR" dirty="0"/>
              <a:t> </a:t>
            </a:r>
            <a:r>
              <a:rPr lang="fr-FR" dirty="0" err="1"/>
              <a:t>often</a:t>
            </a:r>
            <a:r>
              <a:rPr lang="fr-FR" dirty="0"/>
              <a:t> </a:t>
            </a:r>
            <a:r>
              <a:rPr lang="fr-FR" dirty="0" err="1"/>
              <a:t>had</a:t>
            </a:r>
            <a:r>
              <a:rPr lang="fr-FR" dirty="0"/>
              <a:t> greater </a:t>
            </a:r>
            <a:r>
              <a:rPr lang="fr-FR" dirty="0" err="1"/>
              <a:t>immunity</a:t>
            </a:r>
            <a:r>
              <a:rPr lang="fr-FR" dirty="0"/>
              <a:t> to Yellowfever </a:t>
            </a:r>
            <a:endParaRPr lang="en-GB" dirty="0"/>
          </a:p>
          <a:p>
            <a:pPr marL="0" indent="0">
              <a:buNone/>
            </a:pPr>
            <a:r>
              <a:rPr lang="en-GB" dirty="0"/>
              <a:t>“In the latter year Thomas Trotter… wrote bleakly that Yellowfever was so bad that any further campaign in the West Indies ‘is now considered as little better than a forlorn hope’” pg. 70</a:t>
            </a:r>
            <a:endParaRPr lang="fr-FR" dirty="0"/>
          </a:p>
          <a:p>
            <a:endParaRPr lang="fr-FR" dirty="0"/>
          </a:p>
        </p:txBody>
      </p:sp>
    </p:spTree>
    <p:extLst>
      <p:ext uri="{BB962C8B-B14F-4D97-AF65-F5344CB8AC3E}">
        <p14:creationId xmlns:p14="http://schemas.microsoft.com/office/powerpoint/2010/main" val="185201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034B3-E41A-E847-A035-2FB4D4460995}"/>
              </a:ext>
            </a:extLst>
          </p:cNvPr>
          <p:cNvSpPr>
            <a:spLocks noGrp="1"/>
          </p:cNvSpPr>
          <p:nvPr>
            <p:ph type="title"/>
          </p:nvPr>
        </p:nvSpPr>
        <p:spPr>
          <a:xfrm>
            <a:off x="1126512" y="0"/>
            <a:ext cx="10659979" cy="1649759"/>
          </a:xfrm>
        </p:spPr>
        <p:txBody>
          <a:bodyPr>
            <a:normAutofit/>
          </a:bodyPr>
          <a:lstStyle/>
          <a:p>
            <a:r>
              <a:rPr lang="fr-FR" sz="3600" dirty="0">
                <a:solidFill>
                  <a:schemeClr val="tx2">
                    <a:lumMod val="75000"/>
                    <a:lumOff val="25000"/>
                  </a:schemeClr>
                </a:solidFill>
              </a:rPr>
              <a:t>J.R. McNeil, The </a:t>
            </a:r>
            <a:r>
              <a:rPr lang="fr-FR" sz="3600" dirty="0" err="1">
                <a:solidFill>
                  <a:schemeClr val="tx2">
                    <a:lumMod val="75000"/>
                    <a:lumOff val="25000"/>
                  </a:schemeClr>
                </a:solidFill>
              </a:rPr>
              <a:t>Ecological</a:t>
            </a:r>
            <a:r>
              <a:rPr lang="fr-FR" sz="3600" dirty="0">
                <a:solidFill>
                  <a:schemeClr val="tx2">
                    <a:lumMod val="75000"/>
                    <a:lumOff val="25000"/>
                  </a:schemeClr>
                </a:solidFill>
              </a:rPr>
              <a:t> </a:t>
            </a:r>
            <a:r>
              <a:rPr lang="fr-FR" sz="3600" dirty="0" err="1">
                <a:solidFill>
                  <a:schemeClr val="tx2">
                    <a:lumMod val="75000"/>
                    <a:lumOff val="25000"/>
                  </a:schemeClr>
                </a:solidFill>
              </a:rPr>
              <a:t>Basis</a:t>
            </a:r>
            <a:r>
              <a:rPr lang="fr-FR" sz="3600" dirty="0">
                <a:solidFill>
                  <a:schemeClr val="tx2">
                    <a:lumMod val="75000"/>
                    <a:lumOff val="25000"/>
                  </a:schemeClr>
                </a:solidFill>
              </a:rPr>
              <a:t> of </a:t>
            </a:r>
            <a:r>
              <a:rPr lang="fr-FR" sz="3600" dirty="0" err="1">
                <a:solidFill>
                  <a:schemeClr val="tx2">
                    <a:lumMod val="75000"/>
                    <a:lumOff val="25000"/>
                  </a:schemeClr>
                </a:solidFill>
              </a:rPr>
              <a:t>Warfare</a:t>
            </a:r>
            <a:r>
              <a:rPr lang="fr-FR" sz="3600" dirty="0">
                <a:solidFill>
                  <a:schemeClr val="tx2">
                    <a:lumMod val="75000"/>
                    <a:lumOff val="25000"/>
                  </a:schemeClr>
                </a:solidFill>
              </a:rPr>
              <a:t> in the Caribbean, 1700-1804, pp. 26 - 42</a:t>
            </a:r>
            <a:endParaRPr lang="en-US" sz="3600" dirty="0">
              <a:solidFill>
                <a:schemeClr val="tx2">
                  <a:lumMod val="75000"/>
                  <a:lumOff val="25000"/>
                </a:schemeClr>
              </a:solidFill>
            </a:endParaRPr>
          </a:p>
        </p:txBody>
      </p:sp>
      <p:sp>
        <p:nvSpPr>
          <p:cNvPr id="3" name="Content Placeholder 2">
            <a:extLst>
              <a:ext uri="{FF2B5EF4-FFF2-40B4-BE49-F238E27FC236}">
                <a16:creationId xmlns:a16="http://schemas.microsoft.com/office/drawing/2014/main" id="{B6E05556-5C3C-D1FB-0973-AA8E54AAE8D1}"/>
              </a:ext>
            </a:extLst>
          </p:cNvPr>
          <p:cNvSpPr>
            <a:spLocks noGrp="1"/>
          </p:cNvSpPr>
          <p:nvPr>
            <p:ph idx="1"/>
          </p:nvPr>
        </p:nvSpPr>
        <p:spPr>
          <a:xfrm>
            <a:off x="881424" y="1024519"/>
            <a:ext cx="11310575" cy="5699009"/>
          </a:xfrm>
        </p:spPr>
        <p:txBody>
          <a:bodyPr>
            <a:normAutofit/>
          </a:bodyPr>
          <a:lstStyle/>
          <a:p>
            <a:r>
              <a:rPr lang="fr-FR" dirty="0" err="1"/>
              <a:t>Disease</a:t>
            </a:r>
            <a:r>
              <a:rPr lang="fr-FR" dirty="0"/>
              <a:t> played a crucial </a:t>
            </a:r>
            <a:r>
              <a:rPr lang="fr-FR" dirty="0" err="1"/>
              <a:t>role</a:t>
            </a:r>
            <a:r>
              <a:rPr lang="fr-FR" dirty="0"/>
              <a:t> in the Caribbean </a:t>
            </a:r>
            <a:r>
              <a:rPr lang="fr-FR" dirty="0" err="1"/>
              <a:t>during</a:t>
            </a:r>
            <a:r>
              <a:rPr lang="fr-FR" dirty="0"/>
              <a:t> c18, as it </a:t>
            </a:r>
            <a:r>
              <a:rPr lang="fr-FR" dirty="0" err="1"/>
              <a:t>influenced</a:t>
            </a:r>
            <a:r>
              <a:rPr lang="fr-FR" dirty="0"/>
              <a:t> the </a:t>
            </a:r>
            <a:r>
              <a:rPr lang="fr-FR" dirty="0" err="1"/>
              <a:t>status</a:t>
            </a:r>
            <a:r>
              <a:rPr lang="fr-FR" dirty="0"/>
              <a:t> quo and </a:t>
            </a:r>
            <a:r>
              <a:rPr lang="fr-FR" dirty="0" err="1"/>
              <a:t>impacted</a:t>
            </a:r>
            <a:r>
              <a:rPr lang="fr-FR" dirty="0"/>
              <a:t> things </a:t>
            </a:r>
            <a:r>
              <a:rPr lang="fr-FR" dirty="0" err="1"/>
              <a:t>such</a:t>
            </a:r>
            <a:r>
              <a:rPr lang="fr-FR" dirty="0"/>
              <a:t> as the </a:t>
            </a:r>
            <a:r>
              <a:rPr lang="fr-FR" dirty="0" err="1"/>
              <a:t>Hiatian</a:t>
            </a:r>
            <a:r>
              <a:rPr lang="fr-FR" dirty="0"/>
              <a:t> Revolution. </a:t>
            </a:r>
          </a:p>
          <a:p>
            <a:r>
              <a:rPr lang="fr-FR" dirty="0"/>
              <a:t>The two </a:t>
            </a:r>
            <a:r>
              <a:rPr lang="fr-FR" dirty="0" err="1"/>
              <a:t>most</a:t>
            </a:r>
            <a:r>
              <a:rPr lang="fr-FR" dirty="0"/>
              <a:t> </a:t>
            </a:r>
            <a:r>
              <a:rPr lang="fr-FR" dirty="0" err="1"/>
              <a:t>significant</a:t>
            </a:r>
            <a:r>
              <a:rPr lang="fr-FR" dirty="0"/>
              <a:t> tropical </a:t>
            </a:r>
            <a:r>
              <a:rPr lang="fr-FR" dirty="0" err="1"/>
              <a:t>diseases</a:t>
            </a:r>
            <a:r>
              <a:rPr lang="fr-FR" dirty="0"/>
              <a:t> </a:t>
            </a:r>
            <a:r>
              <a:rPr lang="fr-FR" dirty="0" err="1"/>
              <a:t>were</a:t>
            </a:r>
            <a:r>
              <a:rPr lang="fr-FR" dirty="0"/>
              <a:t> </a:t>
            </a:r>
            <a:r>
              <a:rPr lang="fr-FR" dirty="0" err="1"/>
              <a:t>yellow</a:t>
            </a:r>
            <a:r>
              <a:rPr lang="fr-FR" dirty="0"/>
              <a:t> </a:t>
            </a:r>
            <a:r>
              <a:rPr lang="fr-FR" dirty="0" err="1"/>
              <a:t>fever</a:t>
            </a:r>
            <a:r>
              <a:rPr lang="fr-FR" dirty="0"/>
              <a:t> and malaria. </a:t>
            </a:r>
            <a:r>
              <a:rPr lang="fr-FR" dirty="0" err="1"/>
              <a:t>Yellowfever</a:t>
            </a:r>
            <a:r>
              <a:rPr lang="fr-FR" dirty="0"/>
              <a:t>, </a:t>
            </a:r>
            <a:r>
              <a:rPr lang="fr-FR" dirty="0" err="1"/>
              <a:t>transmitted</a:t>
            </a:r>
            <a:r>
              <a:rPr lang="fr-FR" dirty="0"/>
              <a:t> by the aèdes </a:t>
            </a:r>
            <a:r>
              <a:rPr lang="fr-FR" dirty="0" err="1"/>
              <a:t>aegypti</a:t>
            </a:r>
            <a:r>
              <a:rPr lang="fr-FR" dirty="0"/>
              <a:t> mosquito, </a:t>
            </a:r>
            <a:r>
              <a:rPr lang="fr-FR" dirty="0" err="1"/>
              <a:t>had</a:t>
            </a:r>
            <a:r>
              <a:rPr lang="fr-FR" dirty="0"/>
              <a:t> a </a:t>
            </a:r>
            <a:r>
              <a:rPr lang="fr-FR" dirty="0" err="1"/>
              <a:t>higher</a:t>
            </a:r>
            <a:r>
              <a:rPr lang="fr-FR" dirty="0"/>
              <a:t> </a:t>
            </a:r>
            <a:r>
              <a:rPr lang="fr-FR" dirty="0" err="1"/>
              <a:t>mortality</a:t>
            </a:r>
            <a:r>
              <a:rPr lang="fr-FR" dirty="0"/>
              <a:t> rate for non-immune populations, which </a:t>
            </a:r>
            <a:r>
              <a:rPr lang="fr-FR" dirty="0" err="1"/>
              <a:t>increased</a:t>
            </a:r>
            <a:r>
              <a:rPr lang="fr-FR" dirty="0"/>
              <a:t> </a:t>
            </a:r>
            <a:r>
              <a:rPr lang="fr-FR" dirty="0" err="1"/>
              <a:t>markedly</a:t>
            </a:r>
            <a:r>
              <a:rPr lang="fr-FR" dirty="0"/>
              <a:t> from the </a:t>
            </a:r>
            <a:r>
              <a:rPr lang="fr-FR" dirty="0" err="1"/>
              <a:t>17th</a:t>
            </a:r>
            <a:r>
              <a:rPr lang="fr-FR" dirty="0"/>
              <a:t> to </a:t>
            </a:r>
            <a:r>
              <a:rPr lang="fr-FR" dirty="0" err="1"/>
              <a:t>18th</a:t>
            </a:r>
            <a:r>
              <a:rPr lang="fr-FR" dirty="0"/>
              <a:t> </a:t>
            </a:r>
            <a:r>
              <a:rPr lang="fr-FR" dirty="0" err="1"/>
              <a:t>century</a:t>
            </a:r>
            <a:r>
              <a:rPr lang="fr-FR" dirty="0"/>
              <a:t> </a:t>
            </a:r>
          </a:p>
          <a:p>
            <a:r>
              <a:rPr lang="fr-FR" dirty="0" err="1"/>
              <a:t>These</a:t>
            </a:r>
            <a:r>
              <a:rPr lang="fr-FR" dirty="0"/>
              <a:t> </a:t>
            </a:r>
            <a:r>
              <a:rPr lang="fr-FR" dirty="0" err="1"/>
              <a:t>diseases</a:t>
            </a:r>
            <a:r>
              <a:rPr lang="fr-FR" dirty="0"/>
              <a:t> </a:t>
            </a:r>
            <a:r>
              <a:rPr lang="fr-FR" dirty="0" err="1"/>
              <a:t>were</a:t>
            </a:r>
            <a:r>
              <a:rPr lang="fr-FR" dirty="0"/>
              <a:t> </a:t>
            </a:r>
            <a:r>
              <a:rPr lang="fr-FR" dirty="0" err="1"/>
              <a:t>especially</a:t>
            </a:r>
            <a:r>
              <a:rPr lang="fr-FR" dirty="0"/>
              <a:t> </a:t>
            </a:r>
            <a:r>
              <a:rPr lang="fr-FR" dirty="0" err="1"/>
              <a:t>prevalent</a:t>
            </a:r>
            <a:r>
              <a:rPr lang="fr-FR" dirty="0"/>
              <a:t> in the Caribbean due to things </a:t>
            </a:r>
            <a:r>
              <a:rPr lang="fr-FR" dirty="0" err="1"/>
              <a:t>such</a:t>
            </a:r>
            <a:r>
              <a:rPr lang="fr-FR" dirty="0"/>
              <a:t> as the </a:t>
            </a:r>
            <a:r>
              <a:rPr lang="fr-FR" dirty="0" err="1"/>
              <a:t>climate</a:t>
            </a:r>
            <a:r>
              <a:rPr lang="fr-FR" dirty="0"/>
              <a:t> and standing water. Tropical </a:t>
            </a:r>
            <a:r>
              <a:rPr lang="fr-FR" dirty="0" err="1"/>
              <a:t>diseases</a:t>
            </a:r>
            <a:r>
              <a:rPr lang="fr-FR" dirty="0"/>
              <a:t> </a:t>
            </a:r>
            <a:r>
              <a:rPr lang="fr-FR" dirty="0" err="1"/>
              <a:t>were</a:t>
            </a:r>
            <a:r>
              <a:rPr lang="fr-FR" dirty="0"/>
              <a:t> </a:t>
            </a:r>
            <a:r>
              <a:rPr lang="fr-FR" dirty="0" err="1"/>
              <a:t>also</a:t>
            </a:r>
            <a:r>
              <a:rPr lang="fr-FR" dirty="0"/>
              <a:t> </a:t>
            </a:r>
            <a:r>
              <a:rPr lang="fr-FR" dirty="0" err="1"/>
              <a:t>spread</a:t>
            </a:r>
            <a:r>
              <a:rPr lang="fr-FR" dirty="0"/>
              <a:t> by the mass </a:t>
            </a:r>
            <a:r>
              <a:rPr lang="fr-FR" dirty="0" err="1"/>
              <a:t>movement</a:t>
            </a:r>
            <a:r>
              <a:rPr lang="fr-FR" dirty="0"/>
              <a:t> of ships and and </a:t>
            </a:r>
            <a:r>
              <a:rPr lang="fr-FR" dirty="0" err="1"/>
              <a:t>sailors</a:t>
            </a:r>
            <a:r>
              <a:rPr lang="fr-FR" dirty="0"/>
              <a:t> as a </a:t>
            </a:r>
            <a:r>
              <a:rPr lang="fr-FR" dirty="0" err="1"/>
              <a:t>result</a:t>
            </a:r>
            <a:r>
              <a:rPr lang="fr-FR" dirty="0"/>
              <a:t> of the Trans-Atlantic Slave Trade. </a:t>
            </a:r>
            <a:r>
              <a:rPr lang="fr-FR" dirty="0" err="1"/>
              <a:t>Although</a:t>
            </a:r>
            <a:r>
              <a:rPr lang="fr-FR" dirty="0"/>
              <a:t> </a:t>
            </a:r>
            <a:r>
              <a:rPr lang="fr-FR" dirty="0" err="1"/>
              <a:t>such</a:t>
            </a:r>
            <a:r>
              <a:rPr lang="fr-FR" dirty="0"/>
              <a:t> mass </a:t>
            </a:r>
            <a:r>
              <a:rPr lang="fr-FR" dirty="0" err="1"/>
              <a:t>movement</a:t>
            </a:r>
            <a:r>
              <a:rPr lang="fr-FR" dirty="0"/>
              <a:t> </a:t>
            </a:r>
            <a:r>
              <a:rPr lang="fr-FR" dirty="0" err="1"/>
              <a:t>was</a:t>
            </a:r>
            <a:r>
              <a:rPr lang="fr-FR" dirty="0"/>
              <a:t> </a:t>
            </a:r>
            <a:r>
              <a:rPr lang="fr-FR" dirty="0" err="1"/>
              <a:t>also</a:t>
            </a:r>
            <a:r>
              <a:rPr lang="fr-FR" dirty="0"/>
              <a:t> </a:t>
            </a:r>
            <a:r>
              <a:rPr lang="fr-FR" dirty="0" err="1"/>
              <a:t>prevalent</a:t>
            </a:r>
            <a:r>
              <a:rPr lang="fr-FR" dirty="0"/>
              <a:t> in West Africa, the </a:t>
            </a:r>
            <a:r>
              <a:rPr lang="fr-FR" dirty="0" err="1"/>
              <a:t>difference</a:t>
            </a:r>
            <a:r>
              <a:rPr lang="fr-FR" dirty="0"/>
              <a:t> in </a:t>
            </a:r>
            <a:r>
              <a:rPr lang="fr-FR" dirty="0" err="1"/>
              <a:t>climate</a:t>
            </a:r>
            <a:r>
              <a:rPr lang="fr-FR" dirty="0"/>
              <a:t> and </a:t>
            </a:r>
            <a:r>
              <a:rPr lang="fr-FR" dirty="0" err="1"/>
              <a:t>higher</a:t>
            </a:r>
            <a:r>
              <a:rPr lang="fr-FR" dirty="0"/>
              <a:t> proportion of immune population </a:t>
            </a:r>
            <a:r>
              <a:rPr lang="fr-FR" dirty="0" err="1"/>
              <a:t>meant</a:t>
            </a:r>
            <a:r>
              <a:rPr lang="fr-FR" dirty="0"/>
              <a:t> that it </a:t>
            </a:r>
            <a:r>
              <a:rPr lang="fr-FR" dirty="0" err="1"/>
              <a:t>was</a:t>
            </a:r>
            <a:r>
              <a:rPr lang="fr-FR" dirty="0"/>
              <a:t> less of a </a:t>
            </a:r>
            <a:r>
              <a:rPr lang="fr-FR" dirty="0" err="1"/>
              <a:t>problem</a:t>
            </a:r>
            <a:endParaRPr lang="fr-FR" dirty="0"/>
          </a:p>
          <a:p>
            <a:r>
              <a:rPr lang="fr-FR" dirty="0"/>
              <a:t>European colonisation efforts </a:t>
            </a:r>
            <a:r>
              <a:rPr lang="fr-FR" dirty="0" err="1"/>
              <a:t>were</a:t>
            </a:r>
            <a:r>
              <a:rPr lang="fr-FR" dirty="0"/>
              <a:t> </a:t>
            </a:r>
            <a:r>
              <a:rPr lang="fr-FR" dirty="0" err="1"/>
              <a:t>significantly</a:t>
            </a:r>
            <a:r>
              <a:rPr lang="fr-FR" dirty="0"/>
              <a:t> </a:t>
            </a:r>
            <a:r>
              <a:rPr lang="fr-FR" dirty="0" err="1"/>
              <a:t>impacted</a:t>
            </a:r>
            <a:r>
              <a:rPr lang="fr-FR" dirty="0"/>
              <a:t> by the </a:t>
            </a:r>
            <a:r>
              <a:rPr lang="fr-FR" dirty="0" err="1"/>
              <a:t>presence</a:t>
            </a:r>
            <a:r>
              <a:rPr lang="fr-FR" dirty="0"/>
              <a:t> of </a:t>
            </a:r>
            <a:r>
              <a:rPr lang="fr-FR" dirty="0" err="1"/>
              <a:t>disease</a:t>
            </a:r>
            <a:r>
              <a:rPr lang="fr-FR" dirty="0"/>
              <a:t>; </a:t>
            </a:r>
            <a:r>
              <a:rPr lang="fr-FR" dirty="0" err="1"/>
              <a:t>locals</a:t>
            </a:r>
            <a:r>
              <a:rPr lang="fr-FR" dirty="0"/>
              <a:t> </a:t>
            </a:r>
            <a:r>
              <a:rPr lang="fr-FR" dirty="0" err="1"/>
              <a:t>would</a:t>
            </a:r>
            <a:r>
              <a:rPr lang="fr-FR" dirty="0"/>
              <a:t> utilise the European susceptibility to </a:t>
            </a:r>
            <a:r>
              <a:rPr lang="fr-FR" dirty="0" err="1"/>
              <a:t>disease</a:t>
            </a:r>
            <a:r>
              <a:rPr lang="fr-FR" dirty="0"/>
              <a:t> to help </a:t>
            </a:r>
            <a:r>
              <a:rPr lang="fr-FR" dirty="0" err="1"/>
              <a:t>them</a:t>
            </a:r>
            <a:r>
              <a:rPr lang="fr-FR" dirty="0"/>
              <a:t> in their </a:t>
            </a:r>
            <a:r>
              <a:rPr lang="fr-FR" dirty="0" err="1"/>
              <a:t>revolutions</a:t>
            </a:r>
            <a:r>
              <a:rPr lang="fr-FR" dirty="0"/>
              <a:t> (Haitian Revolution). It </a:t>
            </a:r>
            <a:r>
              <a:rPr lang="fr-FR" dirty="0" err="1"/>
              <a:t>also</a:t>
            </a:r>
            <a:r>
              <a:rPr lang="fr-FR" dirty="0"/>
              <a:t> </a:t>
            </a:r>
            <a:r>
              <a:rPr lang="fr-FR" dirty="0" err="1"/>
              <a:t>often</a:t>
            </a:r>
            <a:r>
              <a:rPr lang="fr-FR" dirty="0"/>
              <a:t> dictated the </a:t>
            </a:r>
            <a:r>
              <a:rPr lang="fr-FR" dirty="0" err="1"/>
              <a:t>outcome</a:t>
            </a:r>
            <a:r>
              <a:rPr lang="fr-FR" dirty="0"/>
              <a:t> of colonial </a:t>
            </a:r>
            <a:r>
              <a:rPr lang="fr-FR" dirty="0" err="1"/>
              <a:t>wars</a:t>
            </a:r>
            <a:r>
              <a:rPr lang="fr-FR" dirty="0"/>
              <a:t>, </a:t>
            </a:r>
            <a:r>
              <a:rPr lang="fr-FR" dirty="0" err="1"/>
              <a:t>especially</a:t>
            </a:r>
            <a:r>
              <a:rPr lang="fr-FR" dirty="0"/>
              <a:t> </a:t>
            </a:r>
            <a:r>
              <a:rPr lang="fr-FR" dirty="0" err="1"/>
              <a:t>disadvantaging</a:t>
            </a:r>
            <a:r>
              <a:rPr lang="fr-FR" dirty="0"/>
              <a:t> the British</a:t>
            </a:r>
          </a:p>
          <a:p>
            <a:r>
              <a:rPr lang="fr-FR" dirty="0"/>
              <a:t>The </a:t>
            </a:r>
            <a:r>
              <a:rPr lang="fr-FR" dirty="0" err="1"/>
              <a:t>presence</a:t>
            </a:r>
            <a:r>
              <a:rPr lang="fr-FR" dirty="0"/>
              <a:t> of tropical infections </a:t>
            </a:r>
            <a:r>
              <a:rPr lang="fr-FR" dirty="0" err="1"/>
              <a:t>significantly</a:t>
            </a:r>
            <a:r>
              <a:rPr lang="fr-FR" dirty="0"/>
              <a:t> </a:t>
            </a:r>
            <a:r>
              <a:rPr lang="fr-FR" dirty="0" err="1"/>
              <a:t>altered</a:t>
            </a:r>
            <a:r>
              <a:rPr lang="fr-FR" dirty="0"/>
              <a:t> the effectiveness of military actions.</a:t>
            </a:r>
            <a:endParaRPr lang="en-GB" dirty="0"/>
          </a:p>
          <a:p>
            <a:pPr marL="0" indent="0">
              <a:buNone/>
            </a:pPr>
            <a:r>
              <a:rPr lang="en-GB" dirty="0"/>
              <a:t>“So Europeans tried to conduct their attacks in the Caribbean in a five or six month period between December and May, thereby reducing the variety of dangers they faced” pg. </a:t>
            </a:r>
            <a:r>
              <a:rPr lang="en-GB"/>
              <a:t>34</a:t>
            </a:r>
            <a:endParaRPr lang="fr-FR" dirty="0"/>
          </a:p>
          <a:p>
            <a:endParaRPr lang="en-US" dirty="0"/>
          </a:p>
        </p:txBody>
      </p:sp>
    </p:spTree>
    <p:extLst>
      <p:ext uri="{BB962C8B-B14F-4D97-AF65-F5344CB8AC3E}">
        <p14:creationId xmlns:p14="http://schemas.microsoft.com/office/powerpoint/2010/main" val="2875054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D7D23-1FEC-B340-07A9-9337717E99B2}"/>
              </a:ext>
            </a:extLst>
          </p:cNvPr>
          <p:cNvSpPr>
            <a:spLocks noGrp="1"/>
          </p:cNvSpPr>
          <p:nvPr>
            <p:ph type="title"/>
          </p:nvPr>
        </p:nvSpPr>
        <p:spPr>
          <a:xfrm>
            <a:off x="1371600" y="516048"/>
            <a:ext cx="9601200" cy="1655652"/>
          </a:xfrm>
        </p:spPr>
        <p:txBody>
          <a:bodyPr>
            <a:noAutofit/>
          </a:bodyPr>
          <a:lstStyle/>
          <a:p>
            <a:r>
              <a:rPr lang="en-GB" sz="4000" dirty="0">
                <a:solidFill>
                  <a:schemeClr val="tx2">
                    <a:lumMod val="75000"/>
                    <a:lumOff val="25000"/>
                  </a:schemeClr>
                </a:solidFill>
              </a:rPr>
              <a:t>Doctors and slaves:</a:t>
            </a:r>
            <a:br>
              <a:rPr lang="en-GB" sz="3600" dirty="0">
                <a:solidFill>
                  <a:schemeClr val="tx2">
                    <a:lumMod val="75000"/>
                    <a:lumOff val="25000"/>
                  </a:schemeClr>
                </a:solidFill>
              </a:rPr>
            </a:br>
            <a:r>
              <a:rPr lang="en-GB" sz="3600" dirty="0">
                <a:solidFill>
                  <a:schemeClr val="tx2">
                    <a:lumMod val="75000"/>
                    <a:lumOff val="25000"/>
                  </a:schemeClr>
                </a:solidFill>
              </a:rPr>
              <a:t>A medical and demographic history of slavery in the British West Indies, 1680-1834   </a:t>
            </a:r>
            <a:r>
              <a:rPr lang="en-GB" sz="2000" dirty="0"/>
              <a:t>- Richard B. Sheridan</a:t>
            </a:r>
            <a:endParaRPr lang="en-GB" sz="3600" dirty="0"/>
          </a:p>
        </p:txBody>
      </p:sp>
      <p:sp>
        <p:nvSpPr>
          <p:cNvPr id="3" name="Content Placeholder 2">
            <a:extLst>
              <a:ext uri="{FF2B5EF4-FFF2-40B4-BE49-F238E27FC236}">
                <a16:creationId xmlns:a16="http://schemas.microsoft.com/office/drawing/2014/main" id="{24704B81-1007-A949-0FE0-6898D3E8658A}"/>
              </a:ext>
            </a:extLst>
          </p:cNvPr>
          <p:cNvSpPr>
            <a:spLocks noGrp="1"/>
          </p:cNvSpPr>
          <p:nvPr>
            <p:ph idx="1"/>
          </p:nvPr>
        </p:nvSpPr>
        <p:spPr>
          <a:xfrm>
            <a:off x="887104" y="2285999"/>
            <a:ext cx="7582339" cy="4204741"/>
          </a:xfrm>
        </p:spPr>
        <p:txBody>
          <a:bodyPr>
            <a:normAutofit fontScale="92500" lnSpcReduction="20000"/>
          </a:bodyPr>
          <a:lstStyle/>
          <a:p>
            <a:pPr marL="0" indent="0">
              <a:buNone/>
            </a:pPr>
            <a:r>
              <a:rPr lang="en-GB" dirty="0">
                <a:solidFill>
                  <a:schemeClr val="bg2">
                    <a:lumMod val="50000"/>
                  </a:schemeClr>
                </a:solidFill>
              </a:rPr>
              <a:t>Ch. 1: The Disease Environments and Epidemiology</a:t>
            </a:r>
          </a:p>
          <a:p>
            <a:r>
              <a:rPr lang="en-GB" dirty="0"/>
              <a:t>Immunity to disease based on exchange between environments.</a:t>
            </a:r>
          </a:p>
          <a:p>
            <a:r>
              <a:rPr lang="en-GB" dirty="0"/>
              <a:t>Outside influencers disrupt the balance of ecosystems.</a:t>
            </a:r>
          </a:p>
          <a:p>
            <a:r>
              <a:rPr lang="en-GB" dirty="0"/>
              <a:t>Reports and writings including statistical data were used to interpret the differences between black and white people on their susceptibility </a:t>
            </a:r>
            <a:r>
              <a:rPr lang="en-GB"/>
              <a:t>of diseases.</a:t>
            </a:r>
            <a:endParaRPr lang="en-GB" dirty="0"/>
          </a:p>
          <a:p>
            <a:pPr lvl="1"/>
            <a:r>
              <a:rPr lang="en-GB" i="1" dirty="0"/>
              <a:t>Discourse of the State of Health in the Island of Jamaica </a:t>
            </a:r>
            <a:r>
              <a:rPr lang="en-GB" dirty="0"/>
              <a:t>(1679), by </a:t>
            </a:r>
            <a:r>
              <a:rPr lang="en-GB" b="1" dirty="0"/>
              <a:t>Thomas </a:t>
            </a:r>
            <a:r>
              <a:rPr lang="en-GB" b="1" dirty="0" err="1"/>
              <a:t>Trapham</a:t>
            </a:r>
            <a:r>
              <a:rPr lang="en-GB" b="1" dirty="0"/>
              <a:t>, Jr.</a:t>
            </a:r>
          </a:p>
          <a:p>
            <a:pPr lvl="1"/>
            <a:r>
              <a:rPr lang="en-GB" i="1" dirty="0"/>
              <a:t>Observations on the Changes of the Air, and the Concomitant Epidemical Diseases of </a:t>
            </a:r>
            <a:r>
              <a:rPr lang="en-GB" i="1" dirty="0" err="1"/>
              <a:t>Barbadoes</a:t>
            </a:r>
            <a:r>
              <a:rPr lang="en-GB" i="1" dirty="0"/>
              <a:t> </a:t>
            </a:r>
            <a:r>
              <a:rPr lang="en-GB" dirty="0"/>
              <a:t>(1759) by </a:t>
            </a:r>
            <a:r>
              <a:rPr lang="en-GB" b="1" dirty="0"/>
              <a:t>William Hillary</a:t>
            </a:r>
            <a:r>
              <a:rPr lang="en-GB" dirty="0"/>
              <a:t>.</a:t>
            </a:r>
          </a:p>
          <a:p>
            <a:pPr lvl="1"/>
            <a:r>
              <a:rPr lang="en-GB" i="1" dirty="0"/>
              <a:t>A Treatise on the Scurvy </a:t>
            </a:r>
            <a:r>
              <a:rPr lang="en-GB" dirty="0"/>
              <a:t>(1754) by </a:t>
            </a:r>
            <a:r>
              <a:rPr lang="en-GB" b="1" dirty="0"/>
              <a:t>James Lind</a:t>
            </a:r>
            <a:r>
              <a:rPr lang="en-GB" dirty="0"/>
              <a:t>.</a:t>
            </a:r>
            <a:endParaRPr lang="en-GB" b="1" dirty="0"/>
          </a:p>
          <a:p>
            <a:pPr lvl="1"/>
            <a:r>
              <a:rPr lang="en-GB" dirty="0"/>
              <a:t>An Essay on the More Common West India Diseases; and the Remedies which that Country itself produces: To which are added, Some Hints on the Management, &amp;c, of Negroes. By a Physician in the West Indies (London, 1764) by </a:t>
            </a:r>
            <a:r>
              <a:rPr lang="en-GB" b="1" dirty="0"/>
              <a:t>James Grainger</a:t>
            </a:r>
            <a:r>
              <a:rPr lang="en-GB" dirty="0"/>
              <a:t>.</a:t>
            </a:r>
            <a:endParaRPr lang="en-GB" b="1" dirty="0"/>
          </a:p>
          <a:p>
            <a:endParaRPr lang="en-GB" dirty="0"/>
          </a:p>
          <a:p>
            <a:endParaRPr lang="en-GB" dirty="0"/>
          </a:p>
        </p:txBody>
      </p:sp>
      <p:sp>
        <p:nvSpPr>
          <p:cNvPr id="4" name="TextBox 3">
            <a:extLst>
              <a:ext uri="{FF2B5EF4-FFF2-40B4-BE49-F238E27FC236}">
                <a16:creationId xmlns:a16="http://schemas.microsoft.com/office/drawing/2014/main" id="{33FEC294-8E5C-B157-D3FF-5FD34E7690E9}"/>
              </a:ext>
            </a:extLst>
          </p:cNvPr>
          <p:cNvSpPr txBox="1"/>
          <p:nvPr/>
        </p:nvSpPr>
        <p:spPr>
          <a:xfrm>
            <a:off x="8469444" y="2286000"/>
            <a:ext cx="3400172" cy="4278094"/>
          </a:xfrm>
          <a:prstGeom prst="rect">
            <a:avLst/>
          </a:prstGeom>
          <a:noFill/>
        </p:spPr>
        <p:txBody>
          <a:bodyPr wrap="square" rtlCol="0">
            <a:spAutoFit/>
          </a:bodyPr>
          <a:lstStyle/>
          <a:p>
            <a:r>
              <a:rPr lang="en-GB" sz="4000" b="1" dirty="0">
                <a:solidFill>
                  <a:schemeClr val="tx2">
                    <a:lumMod val="75000"/>
                    <a:lumOff val="25000"/>
                  </a:schemeClr>
                </a:solidFill>
              </a:rPr>
              <a:t>“</a:t>
            </a:r>
            <a:r>
              <a:rPr lang="en-GB" sz="2400" dirty="0">
                <a:solidFill>
                  <a:schemeClr val="tx2">
                    <a:lumMod val="75000"/>
                    <a:lumOff val="25000"/>
                  </a:schemeClr>
                </a:solidFill>
              </a:rPr>
              <a:t>People who inhabit isolated disease environments are highly susceptible to exotic diseases brought in by people from other disease environments. The most significant immunities are acquired, not inherited</a:t>
            </a:r>
            <a:r>
              <a:rPr lang="en-GB" sz="2400" dirty="0"/>
              <a:t>.</a:t>
            </a:r>
            <a:r>
              <a:rPr lang="en-GB" sz="4000" b="1" dirty="0">
                <a:solidFill>
                  <a:schemeClr val="tx2">
                    <a:lumMod val="75000"/>
                    <a:lumOff val="25000"/>
                  </a:schemeClr>
                </a:solidFill>
              </a:rPr>
              <a:t>”</a:t>
            </a:r>
            <a:r>
              <a:rPr lang="en-GB" sz="4000" dirty="0">
                <a:solidFill>
                  <a:schemeClr val="tx2">
                    <a:lumMod val="75000"/>
                    <a:lumOff val="25000"/>
                  </a:schemeClr>
                </a:solidFill>
              </a:rPr>
              <a:t> </a:t>
            </a:r>
            <a:r>
              <a:rPr lang="en-GB" sz="2400" dirty="0">
                <a:solidFill>
                  <a:schemeClr val="tx2">
                    <a:lumMod val="75000"/>
                    <a:lumOff val="25000"/>
                  </a:schemeClr>
                </a:solidFill>
              </a:rPr>
              <a:t>p. 3.</a:t>
            </a:r>
          </a:p>
        </p:txBody>
      </p:sp>
    </p:spTree>
    <p:extLst>
      <p:ext uri="{BB962C8B-B14F-4D97-AF65-F5344CB8AC3E}">
        <p14:creationId xmlns:p14="http://schemas.microsoft.com/office/powerpoint/2010/main" val="1089186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D0547-7AD8-AD1C-CB81-E28287F897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94C9C3-58BD-48CA-C122-8300FF920223}"/>
              </a:ext>
            </a:extLst>
          </p:cNvPr>
          <p:cNvSpPr>
            <a:spLocks noGrp="1"/>
          </p:cNvSpPr>
          <p:nvPr>
            <p:ph type="title"/>
          </p:nvPr>
        </p:nvSpPr>
        <p:spPr>
          <a:xfrm>
            <a:off x="1371600" y="488887"/>
            <a:ext cx="9601200" cy="1682813"/>
          </a:xfrm>
        </p:spPr>
        <p:txBody>
          <a:bodyPr>
            <a:noAutofit/>
          </a:bodyPr>
          <a:lstStyle/>
          <a:p>
            <a:r>
              <a:rPr lang="en-GB" sz="4000" dirty="0">
                <a:solidFill>
                  <a:schemeClr val="tx2">
                    <a:lumMod val="75000"/>
                    <a:lumOff val="25000"/>
                  </a:schemeClr>
                </a:solidFill>
              </a:rPr>
              <a:t>Secret Cures of Slaves:</a:t>
            </a:r>
            <a:br>
              <a:rPr lang="en-GB" sz="4000" dirty="0">
                <a:solidFill>
                  <a:schemeClr val="tx2">
                    <a:lumMod val="75000"/>
                    <a:lumOff val="25000"/>
                  </a:schemeClr>
                </a:solidFill>
              </a:rPr>
            </a:br>
            <a:r>
              <a:rPr lang="en-GB" sz="3600" dirty="0">
                <a:solidFill>
                  <a:schemeClr val="tx2">
                    <a:lumMod val="75000"/>
                    <a:lumOff val="25000"/>
                  </a:schemeClr>
                </a:solidFill>
              </a:rPr>
              <a:t>People, Plants, and Medicine in the 18</a:t>
            </a:r>
            <a:r>
              <a:rPr lang="en-GB" sz="3600" baseline="30000" dirty="0">
                <a:solidFill>
                  <a:schemeClr val="tx2">
                    <a:lumMod val="75000"/>
                    <a:lumOff val="25000"/>
                  </a:schemeClr>
                </a:solidFill>
              </a:rPr>
              <a:t>th</a:t>
            </a:r>
            <a:r>
              <a:rPr lang="en-GB" sz="3600" dirty="0">
                <a:solidFill>
                  <a:schemeClr val="tx2">
                    <a:lumMod val="75000"/>
                    <a:lumOff val="25000"/>
                  </a:schemeClr>
                </a:solidFill>
              </a:rPr>
              <a:t>-century Atlantic world                                      </a:t>
            </a:r>
            <a:r>
              <a:rPr lang="en-GB" sz="2000" dirty="0">
                <a:solidFill>
                  <a:schemeClr val="tx1"/>
                </a:solidFill>
              </a:rPr>
              <a:t>- Londa </a:t>
            </a:r>
            <a:r>
              <a:rPr lang="en-GB" sz="2000" dirty="0" err="1">
                <a:solidFill>
                  <a:schemeClr val="tx1"/>
                </a:solidFill>
              </a:rPr>
              <a:t>Schiebinger</a:t>
            </a:r>
            <a:endParaRPr lang="en-GB" sz="3600" dirty="0">
              <a:solidFill>
                <a:schemeClr val="tx1"/>
              </a:solidFill>
            </a:endParaRPr>
          </a:p>
        </p:txBody>
      </p:sp>
      <p:sp>
        <p:nvSpPr>
          <p:cNvPr id="3" name="Content Placeholder 2">
            <a:extLst>
              <a:ext uri="{FF2B5EF4-FFF2-40B4-BE49-F238E27FC236}">
                <a16:creationId xmlns:a16="http://schemas.microsoft.com/office/drawing/2014/main" id="{5E3D58A7-C17D-7463-3968-9A9966E9ED2C}"/>
              </a:ext>
            </a:extLst>
          </p:cNvPr>
          <p:cNvSpPr>
            <a:spLocks noGrp="1"/>
          </p:cNvSpPr>
          <p:nvPr>
            <p:ph idx="1"/>
          </p:nvPr>
        </p:nvSpPr>
        <p:spPr>
          <a:xfrm>
            <a:off x="1371600" y="2285999"/>
            <a:ext cx="10170826" cy="4369633"/>
          </a:xfrm>
        </p:spPr>
        <p:txBody>
          <a:bodyPr>
            <a:normAutofit lnSpcReduction="10000"/>
          </a:bodyPr>
          <a:lstStyle/>
          <a:p>
            <a:pPr marL="0" indent="0">
              <a:buNone/>
            </a:pPr>
            <a:r>
              <a:rPr lang="en-GB" sz="2400" dirty="0">
                <a:solidFill>
                  <a:schemeClr val="bg2">
                    <a:lumMod val="50000"/>
                  </a:schemeClr>
                </a:solidFill>
              </a:rPr>
              <a:t>Ch. 2: Experiments with the Negro Dr's Material Medica</a:t>
            </a:r>
          </a:p>
          <a:p>
            <a:r>
              <a:rPr lang="en-GB" sz="2400" dirty="0"/>
              <a:t>The mixture of enslaved Africans sent to the New World ensured that there was no single “pure” African medical regime. The medicine also mixed with indigenous methods too.</a:t>
            </a:r>
          </a:p>
          <a:p>
            <a:r>
              <a:rPr lang="en-GB" sz="2400" dirty="0"/>
              <a:t>“Africanization” of food systems on Caribbean plantations also brought medicinal plants. There was a “fusion of two tropical farming systems: African and Amerindian.”</a:t>
            </a:r>
          </a:p>
          <a:p>
            <a:r>
              <a:rPr lang="en-GB" sz="2400" dirty="0"/>
              <a:t>All learned from each other, but methods of this exchange were not all willing to share their secrets.</a:t>
            </a:r>
          </a:p>
          <a:p>
            <a:r>
              <a:rPr lang="en-GB" sz="2400" dirty="0"/>
              <a:t>The study of Yaws and how experimentation led to a cure not from a white surgeon but from a black slave.</a:t>
            </a:r>
          </a:p>
          <a:p>
            <a:endParaRPr lang="en-GB" dirty="0"/>
          </a:p>
        </p:txBody>
      </p:sp>
    </p:spTree>
    <p:extLst>
      <p:ext uri="{BB962C8B-B14F-4D97-AF65-F5344CB8AC3E}">
        <p14:creationId xmlns:p14="http://schemas.microsoft.com/office/powerpoint/2010/main" val="1534334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5EC68E-53A9-BC79-C6D3-669F2EEC8D1C}"/>
              </a:ext>
            </a:extLst>
          </p:cNvPr>
          <p:cNvSpPr txBox="1"/>
          <p:nvPr/>
        </p:nvSpPr>
        <p:spPr>
          <a:xfrm>
            <a:off x="895183" y="181956"/>
            <a:ext cx="5014906" cy="6494085"/>
          </a:xfrm>
          <a:prstGeom prst="rect">
            <a:avLst/>
          </a:prstGeom>
          <a:noFill/>
        </p:spPr>
        <p:txBody>
          <a:bodyPr wrap="square" rtlCol="0">
            <a:spAutoFit/>
          </a:bodyPr>
          <a:lstStyle/>
          <a:p>
            <a:r>
              <a:rPr lang="en-GB" sz="4000" b="1" dirty="0">
                <a:solidFill>
                  <a:schemeClr val="tx2">
                    <a:lumMod val="75000"/>
                    <a:lumOff val="25000"/>
                  </a:schemeClr>
                </a:solidFill>
              </a:rPr>
              <a:t>“</a:t>
            </a:r>
            <a:r>
              <a:rPr lang="en-GB" sz="2400" dirty="0">
                <a:solidFill>
                  <a:schemeClr val="tx2">
                    <a:lumMod val="75000"/>
                    <a:lumOff val="25000"/>
                  </a:schemeClr>
                </a:solidFill>
              </a:rPr>
              <a:t>Slaves either learned its medicinal virtues from Amerindians or experimented</a:t>
            </a:r>
          </a:p>
          <a:p>
            <a:r>
              <a:rPr lang="en-GB" sz="2400" dirty="0">
                <a:solidFill>
                  <a:schemeClr val="tx2">
                    <a:lumMod val="75000"/>
                    <a:lumOff val="25000"/>
                  </a:schemeClr>
                </a:solidFill>
              </a:rPr>
              <a:t>with it on their own. This would be true of any plantation medicine that featured indigenous American plants, such as ipecacuanha, jalap, or cinchona.</a:t>
            </a:r>
          </a:p>
          <a:p>
            <a:r>
              <a:rPr lang="en-GB" sz="2400" dirty="0">
                <a:solidFill>
                  <a:schemeClr val="tx2">
                    <a:lumMod val="75000"/>
                    <a:lumOff val="25000"/>
                  </a:schemeClr>
                </a:solidFill>
              </a:rPr>
              <a:t>Sometimes Africans curated Amerindian cures; sometimes they combined</a:t>
            </a:r>
          </a:p>
          <a:p>
            <a:r>
              <a:rPr lang="en-GB" sz="2400" dirty="0">
                <a:solidFill>
                  <a:schemeClr val="tx2">
                    <a:lumMod val="75000"/>
                    <a:lumOff val="25000"/>
                  </a:schemeClr>
                </a:solidFill>
              </a:rPr>
              <a:t>Amerindian techniques with their own to create something new. At other</a:t>
            </a:r>
          </a:p>
          <a:p>
            <a:r>
              <a:rPr lang="en-GB" sz="2400" dirty="0">
                <a:solidFill>
                  <a:schemeClr val="tx2">
                    <a:lumMod val="75000"/>
                    <a:lumOff val="25000"/>
                  </a:schemeClr>
                </a:solidFill>
              </a:rPr>
              <a:t>times, Africans found indigenous American plants and devised cures necessary for their own survival.</a:t>
            </a:r>
            <a:r>
              <a:rPr lang="en-GB" sz="4000" b="1" dirty="0">
                <a:solidFill>
                  <a:schemeClr val="tx2">
                    <a:lumMod val="75000"/>
                    <a:lumOff val="25000"/>
                  </a:schemeClr>
                </a:solidFill>
              </a:rPr>
              <a:t>”</a:t>
            </a:r>
            <a:endParaRPr lang="en-GB" sz="2400" dirty="0">
              <a:solidFill>
                <a:schemeClr val="tx2">
                  <a:lumMod val="75000"/>
                  <a:lumOff val="25000"/>
                </a:schemeClr>
              </a:solidFill>
            </a:endParaRPr>
          </a:p>
        </p:txBody>
      </p:sp>
      <p:pic>
        <p:nvPicPr>
          <p:cNvPr id="6" name="Picture 5">
            <a:extLst>
              <a:ext uri="{FF2B5EF4-FFF2-40B4-BE49-F238E27FC236}">
                <a16:creationId xmlns:a16="http://schemas.microsoft.com/office/drawing/2014/main" id="{16244F86-E406-27B9-A19E-B0995D90584F}"/>
              </a:ext>
            </a:extLst>
          </p:cNvPr>
          <p:cNvPicPr>
            <a:picLocks noChangeAspect="1"/>
          </p:cNvPicPr>
          <p:nvPr/>
        </p:nvPicPr>
        <p:blipFill>
          <a:blip r:embed="rId2"/>
          <a:stretch>
            <a:fillRect/>
          </a:stretch>
        </p:blipFill>
        <p:spPr>
          <a:xfrm>
            <a:off x="5910089" y="757003"/>
            <a:ext cx="6124246" cy="5343993"/>
          </a:xfrm>
          <a:prstGeom prst="rect">
            <a:avLst/>
          </a:prstGeom>
        </p:spPr>
      </p:pic>
      <p:sp>
        <p:nvSpPr>
          <p:cNvPr id="7" name="TextBox 6">
            <a:extLst>
              <a:ext uri="{FF2B5EF4-FFF2-40B4-BE49-F238E27FC236}">
                <a16:creationId xmlns:a16="http://schemas.microsoft.com/office/drawing/2014/main" id="{66CA608E-6773-AF78-ADD1-0EC10BF57FF8}"/>
              </a:ext>
            </a:extLst>
          </p:cNvPr>
          <p:cNvSpPr txBox="1"/>
          <p:nvPr/>
        </p:nvSpPr>
        <p:spPr>
          <a:xfrm>
            <a:off x="6095999" y="181956"/>
            <a:ext cx="1030357" cy="523220"/>
          </a:xfrm>
          <a:prstGeom prst="rect">
            <a:avLst/>
          </a:prstGeom>
          <a:noFill/>
        </p:spPr>
        <p:txBody>
          <a:bodyPr wrap="square" rtlCol="0">
            <a:spAutoFit/>
          </a:bodyPr>
          <a:lstStyle/>
          <a:p>
            <a:r>
              <a:rPr lang="en-GB" sz="2800" dirty="0"/>
              <a:t>p. 47.</a:t>
            </a:r>
          </a:p>
        </p:txBody>
      </p:sp>
      <p:sp>
        <p:nvSpPr>
          <p:cNvPr id="8" name="TextBox 7">
            <a:extLst>
              <a:ext uri="{FF2B5EF4-FFF2-40B4-BE49-F238E27FC236}">
                <a16:creationId xmlns:a16="http://schemas.microsoft.com/office/drawing/2014/main" id="{1D89412B-9A30-A7FD-E7E2-85DA34B7D4A1}"/>
              </a:ext>
            </a:extLst>
          </p:cNvPr>
          <p:cNvSpPr txBox="1"/>
          <p:nvPr/>
        </p:nvSpPr>
        <p:spPr>
          <a:xfrm>
            <a:off x="10523096" y="6135549"/>
            <a:ext cx="1288900" cy="523220"/>
          </a:xfrm>
          <a:prstGeom prst="rect">
            <a:avLst/>
          </a:prstGeom>
          <a:noFill/>
        </p:spPr>
        <p:txBody>
          <a:bodyPr wrap="square" rtlCol="0">
            <a:spAutoFit/>
          </a:bodyPr>
          <a:lstStyle/>
          <a:p>
            <a:r>
              <a:rPr lang="en-GB" sz="2800" dirty="0"/>
              <a:t>p. 63.</a:t>
            </a:r>
          </a:p>
        </p:txBody>
      </p:sp>
      <mc:AlternateContent xmlns:mc="http://schemas.openxmlformats.org/markup-compatibility/2006" xmlns:p14="http://schemas.microsoft.com/office/powerpoint/2010/main">
        <mc:Choice Requires="p14">
          <p:contentPart p14:bwMode="auto" r:id="rId3">
            <p14:nvContentPartPr>
              <p14:cNvPr id="22" name="Ink 21">
                <a:extLst>
                  <a:ext uri="{FF2B5EF4-FFF2-40B4-BE49-F238E27FC236}">
                    <a16:creationId xmlns:a16="http://schemas.microsoft.com/office/drawing/2014/main" id="{E7E5BDC0-025E-ADA1-0549-6928F0493008}"/>
                  </a:ext>
                </a:extLst>
              </p14:cNvPr>
              <p14:cNvContentPartPr/>
              <p14:nvPr/>
            </p14:nvContentPartPr>
            <p14:xfrm>
              <a:off x="5424338" y="244505"/>
              <a:ext cx="662040" cy="163800"/>
            </p14:xfrm>
          </p:contentPart>
        </mc:Choice>
        <mc:Fallback xmlns="">
          <p:pic>
            <p:nvPicPr>
              <p:cNvPr id="22" name="Ink 21">
                <a:extLst>
                  <a:ext uri="{FF2B5EF4-FFF2-40B4-BE49-F238E27FC236}">
                    <a16:creationId xmlns:a16="http://schemas.microsoft.com/office/drawing/2014/main" id="{E7E5BDC0-025E-ADA1-0549-6928F0493008}"/>
                  </a:ext>
                </a:extLst>
              </p:cNvPr>
              <p:cNvPicPr/>
              <p:nvPr/>
            </p:nvPicPr>
            <p:blipFill>
              <a:blip r:embed="rId4"/>
              <a:stretch>
                <a:fillRect/>
              </a:stretch>
            </p:blipFill>
            <p:spPr>
              <a:xfrm>
                <a:off x="5418218" y="238385"/>
                <a:ext cx="674280" cy="1760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A68E96E6-C742-ABAF-8817-83AB8C3FBE31}"/>
                  </a:ext>
                </a:extLst>
              </p14:cNvPr>
              <p14:cNvContentPartPr/>
              <p14:nvPr/>
            </p14:nvContentPartPr>
            <p14:xfrm>
              <a:off x="9651818" y="6291425"/>
              <a:ext cx="795960" cy="352440"/>
            </p14:xfrm>
          </p:contentPart>
        </mc:Choice>
        <mc:Fallback xmlns="">
          <p:pic>
            <p:nvPicPr>
              <p:cNvPr id="27" name="Ink 26">
                <a:extLst>
                  <a:ext uri="{FF2B5EF4-FFF2-40B4-BE49-F238E27FC236}">
                    <a16:creationId xmlns:a16="http://schemas.microsoft.com/office/drawing/2014/main" id="{A68E96E6-C742-ABAF-8817-83AB8C3FBE31}"/>
                  </a:ext>
                </a:extLst>
              </p:cNvPr>
              <p:cNvPicPr/>
              <p:nvPr/>
            </p:nvPicPr>
            <p:blipFill>
              <a:blip r:embed="rId6"/>
              <a:stretch>
                <a:fillRect/>
              </a:stretch>
            </p:blipFill>
            <p:spPr>
              <a:xfrm>
                <a:off x="9645698" y="6285305"/>
                <a:ext cx="808200" cy="3646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8" name="Ink 27">
                <a:extLst>
                  <a:ext uri="{FF2B5EF4-FFF2-40B4-BE49-F238E27FC236}">
                    <a16:creationId xmlns:a16="http://schemas.microsoft.com/office/drawing/2014/main" id="{59AF9CA2-7E08-F307-5B05-5BB3D0D75C25}"/>
                  </a:ext>
                </a:extLst>
              </p14:cNvPr>
              <p14:cNvContentPartPr/>
              <p14:nvPr/>
            </p14:nvContentPartPr>
            <p14:xfrm>
              <a:off x="9728138" y="6310145"/>
              <a:ext cx="158400" cy="163440"/>
            </p14:xfrm>
          </p:contentPart>
        </mc:Choice>
        <mc:Fallback xmlns="">
          <p:pic>
            <p:nvPicPr>
              <p:cNvPr id="28" name="Ink 27">
                <a:extLst>
                  <a:ext uri="{FF2B5EF4-FFF2-40B4-BE49-F238E27FC236}">
                    <a16:creationId xmlns:a16="http://schemas.microsoft.com/office/drawing/2014/main" id="{59AF9CA2-7E08-F307-5B05-5BB3D0D75C25}"/>
                  </a:ext>
                </a:extLst>
              </p:cNvPr>
              <p:cNvPicPr/>
              <p:nvPr/>
            </p:nvPicPr>
            <p:blipFill>
              <a:blip r:embed="rId8"/>
              <a:stretch>
                <a:fillRect/>
              </a:stretch>
            </p:blipFill>
            <p:spPr>
              <a:xfrm>
                <a:off x="9722018" y="6304025"/>
                <a:ext cx="170640" cy="1756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9" name="Ink 28">
                <a:extLst>
                  <a:ext uri="{FF2B5EF4-FFF2-40B4-BE49-F238E27FC236}">
                    <a16:creationId xmlns:a16="http://schemas.microsoft.com/office/drawing/2014/main" id="{8D896879-93E5-5C95-114A-C2237B23A021}"/>
                  </a:ext>
                </a:extLst>
              </p14:cNvPr>
              <p14:cNvContentPartPr/>
              <p14:nvPr/>
            </p14:nvContentPartPr>
            <p14:xfrm>
              <a:off x="11332298" y="6445505"/>
              <a:ext cx="360" cy="360"/>
            </p14:xfrm>
          </p:contentPart>
        </mc:Choice>
        <mc:Fallback xmlns="">
          <p:pic>
            <p:nvPicPr>
              <p:cNvPr id="29" name="Ink 28">
                <a:extLst>
                  <a:ext uri="{FF2B5EF4-FFF2-40B4-BE49-F238E27FC236}">
                    <a16:creationId xmlns:a16="http://schemas.microsoft.com/office/drawing/2014/main" id="{8D896879-93E5-5C95-114A-C2237B23A021}"/>
                  </a:ext>
                </a:extLst>
              </p:cNvPr>
              <p:cNvPicPr/>
              <p:nvPr/>
            </p:nvPicPr>
            <p:blipFill>
              <a:blip r:embed="rId10"/>
              <a:stretch>
                <a:fillRect/>
              </a:stretch>
            </p:blipFill>
            <p:spPr>
              <a:xfrm>
                <a:off x="11326178" y="6439385"/>
                <a:ext cx="12600" cy="12600"/>
              </a:xfrm>
              <a:prstGeom prst="rect">
                <a:avLst/>
              </a:prstGeom>
            </p:spPr>
          </p:pic>
        </mc:Fallback>
      </mc:AlternateContent>
    </p:spTree>
    <p:extLst>
      <p:ext uri="{BB962C8B-B14F-4D97-AF65-F5344CB8AC3E}">
        <p14:creationId xmlns:p14="http://schemas.microsoft.com/office/powerpoint/2010/main" val="1288606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6E52-7F55-7145-F005-9E567B5CF5B4}"/>
              </a:ext>
            </a:extLst>
          </p:cNvPr>
          <p:cNvSpPr>
            <a:spLocks noGrp="1"/>
          </p:cNvSpPr>
          <p:nvPr>
            <p:ph type="title"/>
          </p:nvPr>
        </p:nvSpPr>
        <p:spPr/>
        <p:txBody>
          <a:bodyPr/>
          <a:lstStyle/>
          <a:p>
            <a:r>
              <a:rPr lang="en-GB" sz="5400" dirty="0">
                <a:solidFill>
                  <a:schemeClr val="bg2">
                    <a:lumMod val="25000"/>
                  </a:schemeClr>
                </a:solidFill>
              </a:rPr>
              <a:t>Questions to Consider:</a:t>
            </a:r>
          </a:p>
        </p:txBody>
      </p:sp>
      <p:sp>
        <p:nvSpPr>
          <p:cNvPr id="3" name="Content Placeholder 2">
            <a:extLst>
              <a:ext uri="{FF2B5EF4-FFF2-40B4-BE49-F238E27FC236}">
                <a16:creationId xmlns:a16="http://schemas.microsoft.com/office/drawing/2014/main" id="{267B6985-BD71-030A-3573-1DB7A1CE7891}"/>
              </a:ext>
            </a:extLst>
          </p:cNvPr>
          <p:cNvSpPr>
            <a:spLocks noGrp="1"/>
          </p:cNvSpPr>
          <p:nvPr>
            <p:ph idx="1"/>
          </p:nvPr>
        </p:nvSpPr>
        <p:spPr/>
        <p:txBody>
          <a:bodyPr>
            <a:normAutofit fontScale="92500" lnSpcReduction="10000"/>
          </a:bodyPr>
          <a:lstStyle/>
          <a:p>
            <a:pPr marL="457200" indent="-457200">
              <a:buFont typeface="+mj-lt"/>
              <a:buAutoNum type="arabicPeriod"/>
            </a:pPr>
            <a:r>
              <a:rPr lang="en-GB" sz="2800" dirty="0"/>
              <a:t>How does the study of disease and medicine impact slave/owner relations?</a:t>
            </a:r>
          </a:p>
          <a:p>
            <a:pPr marL="457200" indent="-457200">
              <a:buFont typeface="+mj-lt"/>
              <a:buAutoNum type="arabicPeriod"/>
            </a:pPr>
            <a:endParaRPr lang="en-GB" sz="2800" dirty="0"/>
          </a:p>
          <a:p>
            <a:pPr marL="457200" indent="-457200">
              <a:buFont typeface="+mj-lt"/>
              <a:buAutoNum type="arabicPeriod"/>
            </a:pPr>
            <a:r>
              <a:rPr lang="en-GB" sz="2800" dirty="0"/>
              <a:t>In what way does the study and publishing of knowledge surrounding disease and medicine improve its method?</a:t>
            </a:r>
          </a:p>
          <a:p>
            <a:pPr marL="457200" indent="-457200">
              <a:buFont typeface="+mj-lt"/>
              <a:buAutoNum type="arabicPeriod"/>
            </a:pPr>
            <a:endParaRPr lang="en-GB" sz="2800" dirty="0"/>
          </a:p>
          <a:p>
            <a:pPr marL="457200" indent="-457200">
              <a:buFont typeface="+mj-lt"/>
              <a:buAutoNum type="arabicPeriod"/>
            </a:pPr>
            <a:r>
              <a:rPr lang="en-GB" sz="2800" dirty="0"/>
              <a:t>How does objectivity seen in the West Indies process of medicinal treatments link and/or differ to the objectivity seen in Africa?</a:t>
            </a:r>
          </a:p>
        </p:txBody>
      </p:sp>
      <p:sp>
        <p:nvSpPr>
          <p:cNvPr id="4" name="Text Placeholder 3">
            <a:extLst>
              <a:ext uri="{FF2B5EF4-FFF2-40B4-BE49-F238E27FC236}">
                <a16:creationId xmlns:a16="http://schemas.microsoft.com/office/drawing/2014/main" id="{155FF791-26A8-2C61-52DC-0E00E39E91D7}"/>
              </a:ext>
            </a:extLst>
          </p:cNvPr>
          <p:cNvSpPr>
            <a:spLocks noGrp="1"/>
          </p:cNvSpPr>
          <p:nvPr>
            <p:ph type="body" sz="half" idx="2"/>
          </p:nvPr>
        </p:nvSpPr>
        <p:spPr>
          <a:xfrm>
            <a:off x="723900" y="5379522"/>
            <a:ext cx="3855720" cy="487877"/>
          </a:xfrm>
        </p:spPr>
        <p:txBody>
          <a:bodyPr>
            <a:normAutofit/>
          </a:bodyPr>
          <a:lstStyle/>
          <a:p>
            <a:r>
              <a:rPr lang="en-GB" sz="2000" dirty="0">
                <a:solidFill>
                  <a:schemeClr val="bg2">
                    <a:lumMod val="25000"/>
                  </a:schemeClr>
                </a:solidFill>
              </a:rPr>
              <a:t>Thank you for listening </a:t>
            </a:r>
            <a:r>
              <a:rPr lang="en-GB" sz="2000" dirty="0">
                <a:solidFill>
                  <a:schemeClr val="bg2">
                    <a:lumMod val="25000"/>
                  </a:schemeClr>
                </a:solidFill>
                <a:sym typeface="Wingdings" panose="05000000000000000000" pitchFamily="2" charset="2"/>
              </a:rPr>
              <a:t></a:t>
            </a:r>
            <a:endParaRPr lang="en-GB" sz="2000" dirty="0">
              <a:solidFill>
                <a:schemeClr val="bg2">
                  <a:lumMod val="25000"/>
                </a:schemeClr>
              </a:solidFill>
            </a:endParaRPr>
          </a:p>
        </p:txBody>
      </p:sp>
    </p:spTree>
    <p:extLst>
      <p:ext uri="{BB962C8B-B14F-4D97-AF65-F5344CB8AC3E}">
        <p14:creationId xmlns:p14="http://schemas.microsoft.com/office/powerpoint/2010/main" val="637667382"/>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572</TotalTime>
  <Words>2507</Words>
  <Application>Microsoft Macintosh PowerPoint</Application>
  <PresentationFormat>Widescreen</PresentationFormat>
  <Paragraphs>122</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Aptos</vt:lpstr>
      <vt:lpstr>Franklin Gothic Book</vt:lpstr>
      <vt:lpstr>Wingdings</vt:lpstr>
      <vt:lpstr>Crop</vt:lpstr>
      <vt:lpstr>The control of the Caribbean</vt:lpstr>
      <vt:lpstr>Rana A. Hogarth, Medicalising Blackness: Making Racial Difference in the Atlantic World, 1780-1840, pp.48-77</vt:lpstr>
      <vt:lpstr>Kenneth F, Kiple &amp; Krimchild Conee Ornelas, Race, War and Tropical Medicine in the Eighteenth-Century Caribbean, pp. 65 - 79</vt:lpstr>
      <vt:lpstr>J.R. McNeil, The Ecological Basis of Warfare in the Caribbean, 1700-1804, pp. 26 - 42</vt:lpstr>
      <vt:lpstr>Doctors and slaves: A medical and demographic history of slavery in the British West Indies, 1680-1834   - Richard B. Sheridan</vt:lpstr>
      <vt:lpstr>Secret Cures of Slaves: People, Plants, and Medicine in the 18th-century Atlantic world                                      - Londa Schiebinger</vt:lpstr>
      <vt:lpstr>PowerPoint Presentation</vt:lpstr>
      <vt:lpstr>Questions to Consider: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control of the caribbean</dc:title>
  <dc:creator>ZENGA, ABBIE (UG)</dc:creator>
  <cp:lastModifiedBy>Smith, Elise</cp:lastModifiedBy>
  <cp:revision>3</cp:revision>
  <dcterms:created xsi:type="dcterms:W3CDTF">2025-02-18T18:33:59Z</dcterms:created>
  <dcterms:modified xsi:type="dcterms:W3CDTF">2025-02-24T08:35:22Z</dcterms:modified>
</cp:coreProperties>
</file>