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4"/>
  </p:sldMasterIdLst>
  <p:sldIdLst>
    <p:sldId id="257" r:id="rId5"/>
    <p:sldId id="260" r:id="rId6"/>
    <p:sldId id="261" r:id="rId7"/>
    <p:sldId id="258" r:id="rId8"/>
    <p:sldId id="25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CAB8A2-C299-4FA1-B7FB-E63A54FD0BFC}" v="13" dt="2022-01-13T22:08:25.7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19" autoAdjust="0"/>
  </p:normalViewPr>
  <p:slideViewPr>
    <p:cSldViewPr snapToGrid="0">
      <p:cViewPr varScale="1">
        <p:scale>
          <a:sx n="115" d="100"/>
          <a:sy n="115" d="100"/>
        </p:scale>
        <p:origin x="224" y="4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1/14/22</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4147770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1/14/22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402332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87CAB8-DCAE-46A5-AADA-B3FAD11A54E0}" type="datetime1">
              <a:rPr lang="en-US" smtClean="0"/>
              <a:t>1/14/22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151007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1/14/22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1/14/22</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1/14/22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A7F15D8-96D1-4781-BC50-CA8A088B2FE4}" type="datetime1">
              <a:rPr lang="en-US" smtClean="0"/>
              <a:t>1/14/22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1/14/22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1/14/22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1/14/22</a:t>
            </a:fld>
            <a:endParaRPr lang="en-US" dirty="0"/>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dirty="0"/>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1/14/22</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dirty="0"/>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F6FA2B21-3FCD-4721-B95C-427943F61125}" type="datetime1">
              <a:rPr lang="en-US" smtClean="0"/>
              <a:t>1/14/22</a:t>
            </a:fld>
            <a:endParaRPr lang="en-US" dirty="0"/>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 id="2147483664" r:id="rId10"/>
    <p:sldLayoutId id="2147483666" r:id="rId11"/>
  </p:sldLayoutIdLst>
  <p:hf sldNum="0" hdr="0" ftr="0" dt="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 name="Rectangle 69">
            <a:extLst>
              <a:ext uri="{FF2B5EF4-FFF2-40B4-BE49-F238E27FC236}">
                <a16:creationId xmlns:a16="http://schemas.microsoft.com/office/drawing/2014/main" id="{6F40FBDA-CEB1-40F0-9AB9-BD9C402D70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bstract image">
            <a:extLst>
              <a:ext uri="{FF2B5EF4-FFF2-40B4-BE49-F238E27FC236}">
                <a16:creationId xmlns:a16="http://schemas.microsoft.com/office/drawing/2014/main" id="{6D3BA21E-E6C8-4E14-8E53-C5DF567E9DFF}"/>
              </a:ext>
            </a:extLst>
          </p:cNvPr>
          <p:cNvPicPr>
            <a:picLocks noChangeAspect="1"/>
          </p:cNvPicPr>
          <p:nvPr/>
        </p:nvPicPr>
        <p:blipFill rotWithShape="1">
          <a:blip r:embed="rId2">
            <a:alphaModFix amt="45000"/>
            <a:extLst>
              <a:ext uri="{28A0092B-C50C-407E-A947-70E740481C1C}">
                <a14:useLocalDpi xmlns:a14="http://schemas.microsoft.com/office/drawing/2010/main" val="0"/>
              </a:ext>
            </a:extLst>
          </a:blip>
          <a:srcRect/>
          <a:stretch/>
        </p:blipFill>
        <p:spPr>
          <a:xfrm>
            <a:off x="20" y="10"/>
            <a:ext cx="12191979" cy="6857990"/>
          </a:xfrm>
          <a:prstGeom prst="rect">
            <a:avLst/>
          </a:prstGeom>
        </p:spPr>
      </p:pic>
      <p:sp>
        <p:nvSpPr>
          <p:cNvPr id="83" name="Rectangle 71">
            <a:extLst>
              <a:ext uri="{FF2B5EF4-FFF2-40B4-BE49-F238E27FC236}">
                <a16:creationId xmlns:a16="http://schemas.microsoft.com/office/drawing/2014/main" id="{0344D4FE-ABEF-4230-9E4E-AD5782FC7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noFill/>
          <a:ln w="9525" cap="sq" cmpd="sng" algn="ctr">
            <a:solidFill>
              <a:schemeClr val="tx1">
                <a:lumMod val="75000"/>
                <a:lumOff val="25000"/>
              </a:schemeClr>
            </a:solidFill>
            <a:prstDash val="solid"/>
            <a:miter lim="800000"/>
          </a:ln>
          <a:effectLst>
            <a:softEdge rad="0"/>
          </a:effectLst>
        </p:spPr>
      </p:sp>
      <p:sp>
        <p:nvSpPr>
          <p:cNvPr id="2" name="Title 1">
            <a:extLst>
              <a:ext uri="{FF2B5EF4-FFF2-40B4-BE49-F238E27FC236}">
                <a16:creationId xmlns:a16="http://schemas.microsoft.com/office/drawing/2014/main" id="{18C3B467-088C-4F3D-A9A7-105C4E1E20CD}"/>
              </a:ext>
            </a:extLst>
          </p:cNvPr>
          <p:cNvSpPr>
            <a:spLocks noGrp="1"/>
          </p:cNvSpPr>
          <p:nvPr>
            <p:ph type="ctrTitle"/>
          </p:nvPr>
        </p:nvSpPr>
        <p:spPr>
          <a:xfrm>
            <a:off x="1769532" y="2091263"/>
            <a:ext cx="8652938" cy="2461504"/>
          </a:xfrm>
        </p:spPr>
        <p:txBody>
          <a:bodyPr>
            <a:normAutofit/>
          </a:bodyPr>
          <a:lstStyle/>
          <a:p>
            <a:r>
              <a:rPr lang="en-US" b="1" dirty="0"/>
              <a:t>The Control of the Caribbean</a:t>
            </a:r>
          </a:p>
        </p:txBody>
      </p:sp>
      <p:sp>
        <p:nvSpPr>
          <p:cNvPr id="3" name="Subtitle 2">
            <a:extLst>
              <a:ext uri="{FF2B5EF4-FFF2-40B4-BE49-F238E27FC236}">
                <a16:creationId xmlns:a16="http://schemas.microsoft.com/office/drawing/2014/main" id="{C8722DDC-8EEE-4A06-8DFE-B44871EAA2CF}"/>
              </a:ext>
            </a:extLst>
          </p:cNvPr>
          <p:cNvSpPr>
            <a:spLocks noGrp="1"/>
          </p:cNvSpPr>
          <p:nvPr>
            <p:ph type="subTitle" idx="1"/>
          </p:nvPr>
        </p:nvSpPr>
        <p:spPr>
          <a:xfrm>
            <a:off x="1767270" y="4946093"/>
            <a:ext cx="8655200" cy="457201"/>
          </a:xfrm>
        </p:spPr>
        <p:txBody>
          <a:bodyPr>
            <a:normAutofit/>
          </a:bodyPr>
          <a:lstStyle/>
          <a:p>
            <a:pPr>
              <a:spcAft>
                <a:spcPts val="600"/>
              </a:spcAft>
            </a:pPr>
            <a:r>
              <a:rPr lang="en-US" dirty="0">
                <a:solidFill>
                  <a:schemeClr val="tx1"/>
                </a:solidFill>
              </a:rPr>
              <a:t>Amoy Daley &amp; Isabelle Broad</a:t>
            </a:r>
          </a:p>
        </p:txBody>
      </p:sp>
      <p:sp>
        <p:nvSpPr>
          <p:cNvPr id="84" name="Rectangle 73">
            <a:extLst>
              <a:ext uri="{FF2B5EF4-FFF2-40B4-BE49-F238E27FC236}">
                <a16:creationId xmlns:a16="http://schemas.microsoft.com/office/drawing/2014/main" id="{9325F979-D3F9-4926-81B7-7ACCB31A50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9525" cap="sq" cmpd="sng" algn="ctr">
            <a:solidFill>
              <a:schemeClr val="tx1">
                <a:lumMod val="75000"/>
                <a:lumOff val="25000"/>
                <a:alpha val="80000"/>
              </a:schemeClr>
            </a:solidFill>
            <a:prstDash val="solid"/>
            <a:miter lim="800000"/>
          </a:ln>
          <a:effectLst/>
        </p:spPr>
      </p:sp>
    </p:spTree>
    <p:extLst>
      <p:ext uri="{BB962C8B-B14F-4D97-AF65-F5344CB8AC3E}">
        <p14:creationId xmlns:p14="http://schemas.microsoft.com/office/powerpoint/2010/main" val="1736693185"/>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55FF1-7C2B-314E-B38B-7A6C49B9BBB6}"/>
              </a:ext>
            </a:extLst>
          </p:cNvPr>
          <p:cNvSpPr>
            <a:spLocks noGrp="1"/>
          </p:cNvSpPr>
          <p:nvPr>
            <p:ph type="title"/>
          </p:nvPr>
        </p:nvSpPr>
        <p:spPr>
          <a:xfrm>
            <a:off x="1093807" y="434051"/>
            <a:ext cx="9878993" cy="636466"/>
          </a:xfrm>
        </p:spPr>
        <p:txBody>
          <a:bodyPr>
            <a:normAutofit fontScale="90000"/>
          </a:bodyPr>
          <a:lstStyle/>
          <a:p>
            <a:r>
              <a:rPr lang="en-GB" sz="1300" b="1" u="sng" dirty="0"/>
              <a:t>Pratik Chakrabarti, </a:t>
            </a:r>
            <a:r>
              <a:rPr lang="en-GB" sz="1300" b="1" i="1" u="sng" dirty="0"/>
              <a:t>Medicine and Empire, 1600-1960</a:t>
            </a:r>
            <a:r>
              <a:rPr lang="en-GB" sz="1300" b="1" u="sng" dirty="0"/>
              <a:t> (Basingstoke, 2014), 'Ch. 3: Medicine and the Colonial Armed Forces,' pp. 40-56</a:t>
            </a:r>
            <a:br>
              <a:rPr lang="en-GB" dirty="0"/>
            </a:br>
            <a:endParaRPr lang="en-US" dirty="0"/>
          </a:p>
        </p:txBody>
      </p:sp>
      <p:sp>
        <p:nvSpPr>
          <p:cNvPr id="3" name="Content Placeholder 2">
            <a:extLst>
              <a:ext uri="{FF2B5EF4-FFF2-40B4-BE49-F238E27FC236}">
                <a16:creationId xmlns:a16="http://schemas.microsoft.com/office/drawing/2014/main" id="{781F46AC-2A74-1A49-B47A-DD30AD539A9A}"/>
              </a:ext>
            </a:extLst>
          </p:cNvPr>
          <p:cNvSpPr>
            <a:spLocks noGrp="1"/>
          </p:cNvSpPr>
          <p:nvPr>
            <p:ph idx="1"/>
          </p:nvPr>
        </p:nvSpPr>
        <p:spPr>
          <a:xfrm>
            <a:off x="462987" y="747132"/>
            <a:ext cx="11320041" cy="5676817"/>
          </a:xfrm>
        </p:spPr>
        <p:txBody>
          <a:bodyPr>
            <a:normAutofit lnSpcReduction="10000"/>
          </a:bodyPr>
          <a:lstStyle/>
          <a:p>
            <a:pPr algn="ctr"/>
            <a:r>
              <a:rPr lang="en-GB" sz="1400" b="1" i="1" dirty="0">
                <a:latin typeface="Garamond" panose="02020404030301010803" pitchFamily="18" charset="0"/>
              </a:rPr>
              <a:t>"Diseases and problems of discipline, which resulted from colonial warfare and long voyages, transformed modern medicine and the European armed forces."</a:t>
            </a:r>
            <a:endParaRPr lang="en-GB" sz="1400" dirty="0">
              <a:latin typeface="Garamond" panose="02020404030301010803" pitchFamily="18" charset="0"/>
            </a:endParaRPr>
          </a:p>
          <a:p>
            <a:r>
              <a:rPr lang="en-US" sz="1200" b="1" u="sng" dirty="0">
                <a:latin typeface="Garamond" panose="02020404030301010803" pitchFamily="18" charset="0"/>
              </a:rPr>
              <a:t>Colonial Military conflict:</a:t>
            </a:r>
          </a:p>
          <a:p>
            <a:r>
              <a:rPr lang="en-US" sz="1200" dirty="0">
                <a:latin typeface="Garamond" panose="02020404030301010803" pitchFamily="18" charset="0"/>
              </a:rPr>
              <a:t>Colonial conflicts in the 17</a:t>
            </a:r>
            <a:r>
              <a:rPr lang="en-US" sz="1200" baseline="30000" dirty="0">
                <a:latin typeface="Garamond" panose="02020404030301010803" pitchFamily="18" charset="0"/>
              </a:rPr>
              <a:t>th</a:t>
            </a:r>
            <a:r>
              <a:rPr lang="en-US" sz="1200" dirty="0">
                <a:latin typeface="Garamond" panose="02020404030301010803" pitchFamily="18" charset="0"/>
              </a:rPr>
              <a:t> and 28</a:t>
            </a:r>
            <a:r>
              <a:rPr lang="en-US" sz="1200" baseline="30000" dirty="0">
                <a:latin typeface="Garamond" panose="02020404030301010803" pitchFamily="18" charset="0"/>
              </a:rPr>
              <a:t>th</a:t>
            </a:r>
            <a:r>
              <a:rPr lang="en-US" sz="1200" dirty="0">
                <a:latin typeface="Garamond" panose="02020404030301010803" pitchFamily="18" charset="0"/>
              </a:rPr>
              <a:t> centuries led to military conflicts between European nations, particularly the English, Spanish, and French, they fought in unhygienic war conditions which drained their resources and it meant that more people died from disease than war injuries. 50,000 British soldiers died of yellow fever in the West Indies and other common diseases were scurvy and dysentery. Physicians believed diseases couldn’t be prevented until Scottish physician Gilbert Blain said they could be and this was the turning point.</a:t>
            </a:r>
          </a:p>
          <a:p>
            <a:r>
              <a:rPr lang="en-US" sz="1200" b="1" u="sng" dirty="0">
                <a:latin typeface="Garamond" panose="02020404030301010803" pitchFamily="18" charset="0"/>
              </a:rPr>
              <a:t>Expenses and internal conflict:</a:t>
            </a:r>
          </a:p>
          <a:p>
            <a:r>
              <a:rPr lang="en-US" sz="1200" dirty="0">
                <a:latin typeface="Garamond" panose="02020404030301010803" pitchFamily="18" charset="0"/>
              </a:rPr>
              <a:t>War was expensive and nations had to keep increasing taxes to afford the cost of war. The navy couldn’t produce their own supplies, so they had to hire private contractors and this made individuals such as Henry Lascelles rich as they provided the navy with materials. The regular supply of alcohol also caused problems for the army as it was seen as decreasing discipline amongst troops. There was also intellectual conflict between physicians and surgeons due to the differing nature of their practices. The rise of preventative medicine meant that there was a better foundation for medical improvement.</a:t>
            </a:r>
          </a:p>
          <a:p>
            <a:r>
              <a:rPr lang="en-US" sz="1200" b="1" u="sng" dirty="0">
                <a:latin typeface="Garamond" panose="02020404030301010803" pitchFamily="18" charset="0"/>
              </a:rPr>
              <a:t>18</a:t>
            </a:r>
            <a:r>
              <a:rPr lang="en-US" sz="1200" b="1" u="sng" baseline="30000" dirty="0">
                <a:latin typeface="Garamond" panose="02020404030301010803" pitchFamily="18" charset="0"/>
              </a:rPr>
              <a:t>th</a:t>
            </a:r>
            <a:r>
              <a:rPr lang="en-US" sz="1200" b="1" u="sng" dirty="0">
                <a:latin typeface="Garamond" panose="02020404030301010803" pitchFamily="18" charset="0"/>
              </a:rPr>
              <a:t> century changes:</a:t>
            </a:r>
          </a:p>
          <a:p>
            <a:r>
              <a:rPr lang="en-US" sz="1200" dirty="0">
                <a:latin typeface="Garamond" panose="02020404030301010803" pitchFamily="18" charset="0"/>
              </a:rPr>
              <a:t>Scurvy created a big problem for the navy. Disease was till thought of as being a result of miasma and bodily putrefaction. Physician James Lind conducted an experiment to find a prevention method for scurvy, he discovered that lemons cured scurvy, but he believed it to be an antiseptic whereas we now know that scurvy is caused by a lack of vitamin C. There was also a growing emphasis on cleanliness on ships and the navy began establishing their own hospitals and supplying their own medicines</a:t>
            </a:r>
          </a:p>
          <a:p>
            <a:r>
              <a:rPr lang="en-US" sz="1200" b="1" u="sng" dirty="0">
                <a:latin typeface="Garamond" panose="02020404030301010803" pitchFamily="18" charset="0"/>
              </a:rPr>
              <a:t>Mortality revolution in the 19</a:t>
            </a:r>
            <a:r>
              <a:rPr lang="en-US" sz="1200" b="1" u="sng" baseline="30000" dirty="0">
                <a:latin typeface="Garamond" panose="02020404030301010803" pitchFamily="18" charset="0"/>
              </a:rPr>
              <a:t>th</a:t>
            </a:r>
            <a:r>
              <a:rPr lang="en-US" sz="1200" b="1" u="sng" dirty="0">
                <a:latin typeface="Garamond" panose="02020404030301010803" pitchFamily="18" charset="0"/>
              </a:rPr>
              <a:t> century:</a:t>
            </a:r>
          </a:p>
          <a:p>
            <a:r>
              <a:rPr lang="en-US" sz="1200" dirty="0">
                <a:latin typeface="Garamond" panose="02020404030301010803" pitchFamily="18" charset="0"/>
              </a:rPr>
              <a:t>Humanitarian care of soldiers and discipline became more important ideals for the army in the 19</a:t>
            </a:r>
            <a:r>
              <a:rPr lang="en-US" sz="1200" baseline="30000" dirty="0">
                <a:latin typeface="Garamond" panose="02020404030301010803" pitchFamily="18" charset="0"/>
              </a:rPr>
              <a:t>th</a:t>
            </a:r>
            <a:r>
              <a:rPr lang="en-US" sz="1200" dirty="0">
                <a:latin typeface="Garamond" panose="02020404030301010803" pitchFamily="18" charset="0"/>
              </a:rPr>
              <a:t> century. Hygiene and sanitation was supervised by Jeremiah Fitzpatrick who was the inspector of health for land transport. Henry Marshall proposed banning alcohol to improve discipline amongst soldiers so that they could take better care of themselves and be more efficient. European powers could expand their colonies once the health of their troops had improved, medical advancements were fueled by the desire for colonial expansion</a:t>
            </a:r>
          </a:p>
          <a:p>
            <a:r>
              <a:rPr lang="en-US" sz="1200" b="1" u="sng" dirty="0">
                <a:latin typeface="Garamond" panose="02020404030301010803" pitchFamily="18" charset="0"/>
              </a:rPr>
              <a:t>Military medicine in the colonies:</a:t>
            </a:r>
          </a:p>
          <a:p>
            <a:r>
              <a:rPr lang="en-US" sz="1200" dirty="0">
                <a:latin typeface="Garamond" panose="02020404030301010803" pitchFamily="18" charset="0"/>
              </a:rPr>
              <a:t>Medical advancements were more prominent for soldiers who were stationed in Europe. Troops in Asia, the Caribbean, and Africa didn’t experience a major decline in mortality rate outside of the years 1840-1860. military hospitals in the colonies still suffered from disorganization and staff shortage, the naval hospital in Kingston was established in 1740, but it was neglected and in 2760 it was destroyed due to a fire and temporary hospitals had to be set up as a result. Troops in the colonies were still prone to drunkenness and frequently deserted.</a:t>
            </a:r>
          </a:p>
          <a:p>
            <a:endParaRPr lang="en-US" sz="1400" dirty="0"/>
          </a:p>
        </p:txBody>
      </p:sp>
    </p:spTree>
    <p:extLst>
      <p:ext uri="{BB962C8B-B14F-4D97-AF65-F5344CB8AC3E}">
        <p14:creationId xmlns:p14="http://schemas.microsoft.com/office/powerpoint/2010/main" val="2978135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F0D6F-7831-4546-BCEB-C9E0608998F4}"/>
              </a:ext>
            </a:extLst>
          </p:cNvPr>
          <p:cNvSpPr>
            <a:spLocks noGrp="1"/>
          </p:cNvSpPr>
          <p:nvPr>
            <p:ph type="title"/>
          </p:nvPr>
        </p:nvSpPr>
        <p:spPr>
          <a:xfrm>
            <a:off x="1066800" y="642594"/>
            <a:ext cx="8783256" cy="480150"/>
          </a:xfrm>
        </p:spPr>
        <p:txBody>
          <a:bodyPr>
            <a:normAutofit fontScale="90000"/>
          </a:bodyPr>
          <a:lstStyle/>
          <a:p>
            <a:r>
              <a:rPr lang="en-GB" sz="1300" b="1" u="sng" dirty="0"/>
              <a:t>David Geggus, ‘Yellow Fever in the 1790s: the British Army in occupied Saint Domingue,’ </a:t>
            </a:r>
            <a:r>
              <a:rPr lang="en-GB" sz="1300" b="1" i="1" u="sng" dirty="0"/>
              <a:t>Medical History</a:t>
            </a:r>
            <a:r>
              <a:rPr lang="en-GB" sz="1300" b="1" u="sng" dirty="0"/>
              <a:t>, 23 (1979), 38-58.</a:t>
            </a:r>
            <a:br>
              <a:rPr lang="en-GB" dirty="0"/>
            </a:br>
            <a:endParaRPr lang="en-US" dirty="0"/>
          </a:p>
        </p:txBody>
      </p:sp>
      <p:sp>
        <p:nvSpPr>
          <p:cNvPr id="3" name="Content Placeholder 2">
            <a:extLst>
              <a:ext uri="{FF2B5EF4-FFF2-40B4-BE49-F238E27FC236}">
                <a16:creationId xmlns:a16="http://schemas.microsoft.com/office/drawing/2014/main" id="{4E82300C-96C7-0441-B168-68B35024D289}"/>
              </a:ext>
            </a:extLst>
          </p:cNvPr>
          <p:cNvSpPr>
            <a:spLocks noGrp="1"/>
          </p:cNvSpPr>
          <p:nvPr>
            <p:ph idx="1"/>
          </p:nvPr>
        </p:nvSpPr>
        <p:spPr>
          <a:xfrm>
            <a:off x="451413" y="937549"/>
            <a:ext cx="11273741" cy="5474826"/>
          </a:xfrm>
        </p:spPr>
        <p:txBody>
          <a:bodyPr>
            <a:normAutofit fontScale="92500" lnSpcReduction="10000"/>
          </a:bodyPr>
          <a:lstStyle/>
          <a:p>
            <a:pPr algn="ctr"/>
            <a:r>
              <a:rPr lang="en-GB" b="1" i="1" dirty="0">
                <a:latin typeface="Garamond" panose="02020404030301010803" pitchFamily="18" charset="0"/>
              </a:rPr>
              <a:t>"it might seem that the mortality in Saint Domingue was completely unavoidable.”</a:t>
            </a:r>
          </a:p>
          <a:p>
            <a:r>
              <a:rPr lang="en-GB" sz="1200" b="1" u="sng" dirty="0">
                <a:latin typeface="Garamond" panose="02020404030301010803" pitchFamily="18" charset="0"/>
              </a:rPr>
              <a:t>Features of yellow fever:</a:t>
            </a:r>
          </a:p>
          <a:p>
            <a:r>
              <a:rPr lang="en-GB" sz="1200" dirty="0">
                <a:latin typeface="Garamond" panose="02020404030301010803" pitchFamily="18" charset="0"/>
              </a:rPr>
              <a:t>1793-98 were years of many epidemics of yellow fever in the Caribbean and Saint Domingue especially. It’s thought that it was introduced to the Caribbean from Africa in the 1640s, British soldiers particularly suffered from it. Yellow fever begins with a headache and fever, increases to vomiting and could lead to jaundice and delirium. Troops suffered more than local inhabitants of the islands, it’s thought the locals had acquired immunity to the disease in childhood. The first epidemic was in 1793, in 1792 French troops were sent to Saint Domingue to put down the slave rebellion but they were ravished by disease when they got there. Medical services were also overstretched so the disease spread more easily.</a:t>
            </a:r>
          </a:p>
          <a:p>
            <a:r>
              <a:rPr lang="en-GB" sz="1200" b="1" u="sng" dirty="0">
                <a:latin typeface="Garamond" panose="02020404030301010803" pitchFamily="18" charset="0"/>
              </a:rPr>
              <a:t>Mortality rate:</a:t>
            </a:r>
          </a:p>
          <a:p>
            <a:r>
              <a:rPr lang="en-GB" sz="1200" dirty="0">
                <a:latin typeface="Garamond" panose="02020404030301010803" pitchFamily="18" charset="0"/>
              </a:rPr>
              <a:t>During the first five months of arrival in Saint Domingue, mortality rates were low as the first troops had arrived from Jamaica after being there for over a year and were thought to be acclimatised. When new troops arrived from Europe is when the mortality rate of troops began to rise significantly, it rose to 44% for troops from Europe, and only 24% for troops that were previously in Jamaica. Between 1796-98 it’s thought that mortality numbers were covered up due to how bad they were. In 1796, over 600 soldiers died a month and it’s estimated by historians that over 9000 soldiers died that year, but the number presented to the government at the time was just over 7000. </a:t>
            </a:r>
          </a:p>
          <a:p>
            <a:r>
              <a:rPr lang="en-GB" sz="1200" b="1" u="sng" dirty="0">
                <a:latin typeface="Garamond" panose="02020404030301010803" pitchFamily="18" charset="0"/>
              </a:rPr>
              <a:t>Mortality causes:</a:t>
            </a:r>
          </a:p>
          <a:p>
            <a:r>
              <a:rPr lang="en-GB" sz="1200" dirty="0">
                <a:latin typeface="Garamond" panose="02020404030301010803" pitchFamily="18" charset="0"/>
              </a:rPr>
              <a:t>Soldiers were often packed together in dense conditions with poor sanitation and poor personal hygiene, and high alcohol consumption exacerbated their poor conditions as they couldn’t take care of themselves. Battle casualties were always low, so most deaths were attributed to yellow fever, however other reasons for death were possible. Often, those who died had multiple infections and tended to be soldiers who arrived directly from Europe, so they were less used to the tropical climate. There’s no cure for yellow fever, but there was the cinchona bark for malaria, however the cinchona was often given in a lower dosage than needed which wasn’t very effective. Troops were also dressed in inappropriate uniform that was woollen, wet, and ill-fitting and also didn’t get much sleep as a result. Plus the excessive alcohol consumption made their symptoms worse. Furthermore, malnourishment meant they didn’t have the energy to fight disease.</a:t>
            </a:r>
          </a:p>
          <a:p>
            <a:r>
              <a:rPr lang="en-GB" sz="1200" b="1" u="sng" dirty="0">
                <a:latin typeface="Garamond" panose="02020404030301010803" pitchFamily="18" charset="0"/>
              </a:rPr>
              <a:t>Medical treatment:</a:t>
            </a:r>
          </a:p>
          <a:p>
            <a:r>
              <a:rPr lang="en-GB" sz="1200" dirty="0">
                <a:latin typeface="Garamond" panose="02020404030301010803" pitchFamily="18" charset="0"/>
              </a:rPr>
              <a:t>Ironically, hospital patients were given alcohol to treat their ailments, it was meant to cure their falling pulses due to yellow fever, there was also little supervision so treatments were not regulated. French methods were to give lemonade for hydration and warm baths to soothe the skin. Whereas British methods included purging and dousing patients in cold water to bring down their fever. Bloodletting was another common practice, but often patients already had too little blood so they became even more ill with this treatment.</a:t>
            </a:r>
          </a:p>
          <a:p>
            <a:r>
              <a:rPr lang="en-GB" sz="1200" b="1" u="sng" dirty="0">
                <a:latin typeface="Garamond" panose="02020404030301010803" pitchFamily="18" charset="0"/>
              </a:rPr>
              <a:t>Conclusion:</a:t>
            </a:r>
          </a:p>
          <a:p>
            <a:r>
              <a:rPr lang="en-GB" sz="1200" dirty="0">
                <a:latin typeface="Garamond" panose="02020404030301010803" pitchFamily="18" charset="0"/>
              </a:rPr>
              <a:t>Vital facts about yellow fever weren’t well known enough in the 18</a:t>
            </a:r>
            <a:r>
              <a:rPr lang="en-GB" sz="1200" baseline="30000" dirty="0">
                <a:latin typeface="Garamond" panose="02020404030301010803" pitchFamily="18" charset="0"/>
              </a:rPr>
              <a:t>th</a:t>
            </a:r>
            <a:r>
              <a:rPr lang="en-GB" sz="1200" dirty="0">
                <a:latin typeface="Garamond" panose="02020404030301010803" pitchFamily="18" charset="0"/>
              </a:rPr>
              <a:t> century and this made it more difficult for them to combat disease. Yellow fever only really occurred in towns whereas malaria mainly occurred in rural areas. Once they realised that disease was less prominent on high mountains, they started to move some troops to the mountains and some improvements in health were noticed. Nevertheless, it was nearly too late as by 1798 nearly 16000 troops had died, were sent home, or died on the journey to the colonies</a:t>
            </a:r>
          </a:p>
          <a:p>
            <a:pPr marL="0" indent="0">
              <a:buNone/>
            </a:pPr>
            <a:endParaRPr lang="en-GB" sz="1200" dirty="0">
              <a:latin typeface="Garamond" panose="02020404030301010803" pitchFamily="18" charset="0"/>
            </a:endParaRPr>
          </a:p>
          <a:p>
            <a:pPr algn="ctr"/>
            <a:endParaRPr lang="en-US" dirty="0"/>
          </a:p>
        </p:txBody>
      </p:sp>
    </p:spTree>
    <p:extLst>
      <p:ext uri="{BB962C8B-B14F-4D97-AF65-F5344CB8AC3E}">
        <p14:creationId xmlns:p14="http://schemas.microsoft.com/office/powerpoint/2010/main" val="3003392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5" name="Rectangle 44">
            <a:extLst>
              <a:ext uri="{FF2B5EF4-FFF2-40B4-BE49-F238E27FC236}">
                <a16:creationId xmlns:a16="http://schemas.microsoft.com/office/drawing/2014/main" id="{1419E3D9-C5FB-41A9-B6D2-DFB210BB62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47" name="Rectangle 46">
            <a:extLst>
              <a:ext uri="{FF2B5EF4-FFF2-40B4-BE49-F238E27FC236}">
                <a16:creationId xmlns:a16="http://schemas.microsoft.com/office/drawing/2014/main" id="{367909BF-1DF7-4ACE-8F58-6CF719BB27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49" name="Rectangle 48">
            <a:extLst>
              <a:ext uri="{FF2B5EF4-FFF2-40B4-BE49-F238E27FC236}">
                <a16:creationId xmlns:a16="http://schemas.microsoft.com/office/drawing/2014/main" id="{89E8BEDB-0BBC-4F21-9CFB-8530D664C3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51" name="Group 50">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52" name="Straight Connector 51">
              <a:extLst>
                <a:ext uri="{FF2B5EF4-FFF2-40B4-BE49-F238E27FC236}">
                  <a16:creationId xmlns:a16="http://schemas.microsoft.com/office/drawing/2014/main" id="{51D6D676-6F2F-4446-9935-2D8D0382147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9BAEA2B-9C25-4B43-8C9A-A9D0C3E9B15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21FC5F3A-7F1A-4EE8-A913-C8E96ACC3C5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56" name="Rectangle 55">
            <a:extLst>
              <a:ext uri="{FF2B5EF4-FFF2-40B4-BE49-F238E27FC236}">
                <a16:creationId xmlns:a16="http://schemas.microsoft.com/office/drawing/2014/main" id="{420551B3-B4DA-48EE-988C-4FAEAEB5C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bstract image">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6094" y="10"/>
            <a:ext cx="12191999" cy="6857990"/>
          </a:xfrm>
          <a:prstGeom prst="rect">
            <a:avLst/>
          </a:prstGeom>
        </p:spPr>
      </p:pic>
      <p:sp>
        <p:nvSpPr>
          <p:cNvPr id="58" name="Rectangle 57">
            <a:extLst>
              <a:ext uri="{FF2B5EF4-FFF2-40B4-BE49-F238E27FC236}">
                <a16:creationId xmlns:a16="http://schemas.microsoft.com/office/drawing/2014/main" id="{AA61CCAC-6875-474C-8E9E-F57ABF078C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7" y="-2346"/>
            <a:ext cx="12191999" cy="2155484"/>
          </a:xfrm>
          <a:prstGeom prst="rect">
            <a:avLst/>
          </a:prstGeom>
          <a:gradFill flip="none" rotWithShape="1">
            <a:gsLst>
              <a:gs pos="59000">
                <a:schemeClr val="tx1">
                  <a:alpha val="30000"/>
                </a:schemeClr>
              </a:gs>
              <a:gs pos="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5683D043-25BB-4AC9-8130-6411796726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3534655"/>
            <a:ext cx="12191999" cy="3323345"/>
          </a:xfrm>
          <a:prstGeom prst="rect">
            <a:avLst/>
          </a:prstGeom>
          <a:gradFill flip="none" rotWithShape="1">
            <a:gsLst>
              <a:gs pos="57000">
                <a:schemeClr val="tx1">
                  <a:alpha val="30000"/>
                </a:schemeClr>
              </a:gs>
              <a:gs pos="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191B290-E137-4B73-8909-0D7B848DE6B4}"/>
              </a:ext>
            </a:extLst>
          </p:cNvPr>
          <p:cNvSpPr txBox="1"/>
          <p:nvPr/>
        </p:nvSpPr>
        <p:spPr>
          <a:xfrm>
            <a:off x="216009" y="43458"/>
            <a:ext cx="11759979" cy="6771084"/>
          </a:xfrm>
          <a:prstGeom prst="rect">
            <a:avLst/>
          </a:prstGeom>
          <a:solidFill>
            <a:schemeClr val="bg1">
              <a:alpha val="94000"/>
            </a:schemeClr>
          </a:solidFill>
        </p:spPr>
        <p:txBody>
          <a:bodyPr wrap="square" rtlCol="0">
            <a:spAutoFit/>
          </a:bodyPr>
          <a:lstStyle/>
          <a:p>
            <a:pPr algn="ctr"/>
            <a:r>
              <a:rPr lang="en-GB" sz="1100" b="1" dirty="0">
                <a:effectLst/>
                <a:latin typeface="Garamond" panose="02020404030301010803" pitchFamily="18" charset="0"/>
                <a:ea typeface="Calibri" panose="020F0502020204030204" pitchFamily="34" charset="0"/>
                <a:cs typeface="Times New Roman" panose="02020603050405020304" pitchFamily="18" charset="0"/>
              </a:rPr>
              <a:t>Kenneth F. Kiple and Krimhild Conee Ornelas, ‘Race, War and Tropical Medicine in the Eighteenth-Century Caribbean,’ in David Arnold (ed.),</a:t>
            </a:r>
            <a:r>
              <a:rPr lang="en-GB" sz="1100" b="1" i="1" dirty="0">
                <a:effectLst/>
                <a:latin typeface="Garamond" panose="02020404030301010803" pitchFamily="18" charset="0"/>
                <a:ea typeface="Calibri" panose="020F0502020204030204" pitchFamily="34" charset="0"/>
                <a:cs typeface="Times New Roman" panose="02020603050405020304" pitchFamily="18" charset="0"/>
              </a:rPr>
              <a:t> Warm Climates and Western Medicine: The Emergence of Tropical Medicine, 1500-1900</a:t>
            </a:r>
            <a:r>
              <a:rPr lang="en-GB" sz="1100" b="1" dirty="0">
                <a:effectLst/>
                <a:latin typeface="Garamond" panose="02020404030301010803" pitchFamily="18" charset="0"/>
                <a:ea typeface="Calibri" panose="020F0502020204030204" pitchFamily="34" charset="0"/>
                <a:cs typeface="Times New Roman" panose="02020603050405020304" pitchFamily="18" charset="0"/>
              </a:rPr>
              <a:t> (Amsterdam, 1996), pp.65-79.</a:t>
            </a:r>
          </a:p>
          <a:p>
            <a:pPr algn="ctr"/>
            <a:endParaRPr lang="en-GB" sz="1600" b="1" dirty="0"/>
          </a:p>
          <a:p>
            <a:pPr algn="ctr"/>
            <a:r>
              <a:rPr lang="en-GB" sz="1600" b="1" dirty="0">
                <a:latin typeface="Garamond" panose="02020404030301010803" pitchFamily="18" charset="0"/>
              </a:rPr>
              <a:t>‘Their [medical] training…at best, was woefully inadequate’</a:t>
            </a:r>
          </a:p>
          <a:p>
            <a:endParaRPr lang="en-GB" sz="1400" b="1" dirty="0">
              <a:latin typeface="Garamond" panose="02020404030301010803" pitchFamily="18" charset="0"/>
            </a:endParaRPr>
          </a:p>
          <a:p>
            <a:pPr marL="285750" indent="-285750">
              <a:buFont typeface="Arial" panose="020B0604020202020204" pitchFamily="34" charset="0"/>
              <a:buChar char="•"/>
            </a:pPr>
            <a:r>
              <a:rPr lang="en-GB" sz="1400" u="sng" dirty="0">
                <a:latin typeface="Garamond" panose="02020404030301010803" pitchFamily="18" charset="0"/>
              </a:rPr>
              <a:t>Medical background </a:t>
            </a:r>
            <a:r>
              <a:rPr lang="en-GB" sz="1400" dirty="0">
                <a:latin typeface="Garamond" panose="02020404030301010803" pitchFamily="18" charset="0"/>
              </a:rPr>
              <a:t>– Early 18</a:t>
            </a:r>
            <a:r>
              <a:rPr lang="en-GB" sz="1400" baseline="30000" dirty="0">
                <a:latin typeface="Garamond" panose="02020404030301010803" pitchFamily="18" charset="0"/>
              </a:rPr>
              <a:t>th</a:t>
            </a:r>
            <a:r>
              <a:rPr lang="en-GB" sz="1400" dirty="0">
                <a:latin typeface="Garamond" panose="02020404030301010803" pitchFamily="18" charset="0"/>
              </a:rPr>
              <a:t> C, Thomas Trapham declared Caribbean islands such as Jamaica to be healthy places, inhabiting fewer illnesses than England. In a similar vein, Hans Sloane reported that the majority of illnesses encountered in the Caribbean were ones he had witnessed before in Europe. Late 18</a:t>
            </a:r>
            <a:r>
              <a:rPr lang="en-GB" sz="1400" baseline="30000" dirty="0">
                <a:latin typeface="Garamond" panose="02020404030301010803" pitchFamily="18" charset="0"/>
              </a:rPr>
              <a:t>th</a:t>
            </a:r>
            <a:r>
              <a:rPr lang="en-GB" sz="1400" dirty="0">
                <a:latin typeface="Garamond" panose="02020404030301010803" pitchFamily="18" charset="0"/>
              </a:rPr>
              <a:t> C onwards, diseases found in the West Indies became increasingly African in descent and thus fatal to European colonisers – such as yellow fever, malaria and elephantiasis. This was resultant of an increase in the African population of Caribbean islands via the slave trade: between 1700-1810, Jamaica and Barbados held almost 1 million enslaved people, 2/3 were in Jamaica.</a:t>
            </a:r>
          </a:p>
          <a:p>
            <a:endParaRPr lang="en-GB" sz="1400" dirty="0">
              <a:latin typeface="Garamond" panose="02020404030301010803" pitchFamily="18" charset="0"/>
            </a:endParaRPr>
          </a:p>
          <a:p>
            <a:pPr marL="285750" indent="-285750">
              <a:buFont typeface="Arial" panose="020B0604020202020204" pitchFamily="34" charset="0"/>
              <a:buChar char="•"/>
            </a:pPr>
            <a:r>
              <a:rPr lang="en-GB" sz="1400" u="sng" dirty="0">
                <a:latin typeface="Garamond" panose="02020404030301010803" pitchFamily="18" charset="0"/>
              </a:rPr>
              <a:t>Vivax vs Falciparum malaria </a:t>
            </a:r>
            <a:r>
              <a:rPr lang="en-GB" sz="1400" dirty="0">
                <a:latin typeface="Garamond" panose="02020404030301010803" pitchFamily="18" charset="0"/>
              </a:rPr>
              <a:t>– (European vs Caribbean strains) Initially, Barbados was free of malaria, which was attributed to the inability of the anopheline mosquito to settle in a deforested environment with porous soils and larva-eating fish. However the disease adapted to the culex mosquito as its carrier instead, thus bringing Falciparum malaria into contact with European settlers there who had no immunity to this disease with a mortality rate higher than any other strain.</a:t>
            </a:r>
          </a:p>
          <a:p>
            <a:endParaRPr lang="en-GB" sz="1400" dirty="0">
              <a:latin typeface="Garamond" panose="02020404030301010803" pitchFamily="18" charset="0"/>
            </a:endParaRPr>
          </a:p>
          <a:p>
            <a:pPr marL="285750" indent="-285750">
              <a:buFont typeface="Arial" panose="020B0604020202020204" pitchFamily="34" charset="0"/>
              <a:buChar char="•"/>
            </a:pPr>
            <a:r>
              <a:rPr lang="en-GB" sz="1400" u="sng" dirty="0">
                <a:latin typeface="Garamond" panose="02020404030301010803" pitchFamily="18" charset="0"/>
              </a:rPr>
              <a:t>War and Fevers </a:t>
            </a:r>
            <a:r>
              <a:rPr lang="en-GB" sz="1400" dirty="0">
                <a:latin typeface="Garamond" panose="02020404030301010803" pitchFamily="18" charset="0"/>
              </a:rPr>
              <a:t>– Naval surgeon James Lind, stationed in West Indies during Seven Years War – noted that yellow fever was rife in ‘sugar islands’ like Jamaica, and thus white soldiers should be cautious. 1741 – Yellow fever killed majority of British force against Cartagena, and half of another group sent to Santiago de Cuba. Kiple argues that a combination of yellow fever and malaria was instrumental in tainting the success of Britain’s siege on Havana in 1762, losing 40% of men due to disease.</a:t>
            </a:r>
          </a:p>
          <a:p>
            <a:endParaRPr lang="en-GB" sz="1400" dirty="0">
              <a:latin typeface="Garamond" panose="02020404030301010803" pitchFamily="18" charset="0"/>
            </a:endParaRPr>
          </a:p>
          <a:p>
            <a:pPr marL="285750" indent="-285750">
              <a:buFont typeface="Arial" panose="020B0604020202020204" pitchFamily="34" charset="0"/>
              <a:buChar char="•"/>
            </a:pPr>
            <a:r>
              <a:rPr lang="en-GB" sz="1400" u="sng" dirty="0">
                <a:latin typeface="Garamond" panose="02020404030301010803" pitchFamily="18" charset="0"/>
              </a:rPr>
              <a:t>Black Fever Resistance</a:t>
            </a:r>
            <a:r>
              <a:rPr lang="en-GB" sz="1400" dirty="0">
                <a:latin typeface="Garamond" panose="02020404030301010803" pitchFamily="18" charset="0"/>
              </a:rPr>
              <a:t> – Doctors observed that there was ‘something’ in the constitution of black people that assisted in fighting the impact of malaria, when comparing the increased likelihood of fatalities experienced by white people. E.g. 1649 first yellow fever outbreak in Havana, recorded that black creole’s seemed ‘impervious’, a quality not shared by white colonisers. 1878 – first outbreak of yellow fever north of Mississippi River, none had prior opportunity to acquire immunity, but notable difference in mortality rates – acted as proof that black people had some defence against YF that white people didn’t.</a:t>
            </a:r>
          </a:p>
          <a:p>
            <a:endParaRPr lang="en-GB" sz="1400" dirty="0">
              <a:latin typeface="Garamond" panose="02020404030301010803" pitchFamily="18" charset="0"/>
            </a:endParaRPr>
          </a:p>
          <a:p>
            <a:pPr marL="285750" indent="-285750">
              <a:buFont typeface="Arial" panose="020B0604020202020204" pitchFamily="34" charset="0"/>
              <a:buChar char="•"/>
            </a:pPr>
            <a:r>
              <a:rPr lang="en-GB" sz="1400" u="sng" dirty="0">
                <a:latin typeface="Garamond" panose="02020404030301010803" pitchFamily="18" charset="0"/>
              </a:rPr>
              <a:t>The Formation of Black Regiments</a:t>
            </a:r>
            <a:r>
              <a:rPr lang="en-GB" sz="1400" dirty="0">
                <a:latin typeface="Garamond" panose="02020404030301010803" pitchFamily="18" charset="0"/>
              </a:rPr>
              <a:t> – B/c of this information, Britain began a policy of substituting black troops for white troops in the West Indies. This came with backlash as the white British populous were a minority in the WI colonies, so there was concern around arming enslaved people for whom it was previously illegal to own weapons.  BUT – English troop supply constantly diminished, due to combination of factories luring men with safer work and the expanse of British military forces allowing a wider variety of posts to be chosen from – few would choose WI when seen as a certain death sentence with its fatal diseases.</a:t>
            </a:r>
          </a:p>
          <a:p>
            <a:r>
              <a:rPr lang="en-GB" sz="1400" dirty="0">
                <a:latin typeface="Garamond" panose="02020404030301010803" pitchFamily="18" charset="0"/>
              </a:rPr>
              <a:t>        British troop mortality during 1817-36 for troops stationed in Jamaica: White troops annual death rate = 121 per thousand men, 102 of these due to disease; Black troops annual death rate = 30 per thousand, 8 of these due to disease.</a:t>
            </a:r>
            <a:endParaRPr lang="en-GB" sz="1400" u="sng" dirty="0">
              <a:latin typeface="Garamond" panose="02020404030301010803" pitchFamily="18" charset="0"/>
            </a:endParaRPr>
          </a:p>
        </p:txBody>
      </p:sp>
    </p:spTree>
    <p:extLst>
      <p:ext uri="{BB962C8B-B14F-4D97-AF65-F5344CB8AC3E}">
        <p14:creationId xmlns:p14="http://schemas.microsoft.com/office/powerpoint/2010/main" val="121601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5" name="Rectangle 44">
            <a:extLst>
              <a:ext uri="{FF2B5EF4-FFF2-40B4-BE49-F238E27FC236}">
                <a16:creationId xmlns:a16="http://schemas.microsoft.com/office/drawing/2014/main" id="{1419E3D9-C5FB-41A9-B6D2-DFB210BB62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47" name="Rectangle 46">
            <a:extLst>
              <a:ext uri="{FF2B5EF4-FFF2-40B4-BE49-F238E27FC236}">
                <a16:creationId xmlns:a16="http://schemas.microsoft.com/office/drawing/2014/main" id="{367909BF-1DF7-4ACE-8F58-6CF719BB27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49" name="Rectangle 48">
            <a:extLst>
              <a:ext uri="{FF2B5EF4-FFF2-40B4-BE49-F238E27FC236}">
                <a16:creationId xmlns:a16="http://schemas.microsoft.com/office/drawing/2014/main" id="{89E8BEDB-0BBC-4F21-9CFB-8530D664C3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51" name="Group 50">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52" name="Straight Connector 51">
              <a:extLst>
                <a:ext uri="{FF2B5EF4-FFF2-40B4-BE49-F238E27FC236}">
                  <a16:creationId xmlns:a16="http://schemas.microsoft.com/office/drawing/2014/main" id="{51D6D676-6F2F-4446-9935-2D8D0382147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9BAEA2B-9C25-4B43-8C9A-A9D0C3E9B15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21FC5F3A-7F1A-4EE8-A913-C8E96ACC3C5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56" name="Rectangle 55">
            <a:extLst>
              <a:ext uri="{FF2B5EF4-FFF2-40B4-BE49-F238E27FC236}">
                <a16:creationId xmlns:a16="http://schemas.microsoft.com/office/drawing/2014/main" id="{420551B3-B4DA-48EE-988C-4FAEAEB5C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bstract image">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3046" y="10"/>
            <a:ext cx="12191999" cy="6857990"/>
          </a:xfrm>
          <a:prstGeom prst="rect">
            <a:avLst/>
          </a:prstGeom>
        </p:spPr>
      </p:pic>
      <p:sp>
        <p:nvSpPr>
          <p:cNvPr id="58" name="Rectangle 57">
            <a:extLst>
              <a:ext uri="{FF2B5EF4-FFF2-40B4-BE49-F238E27FC236}">
                <a16:creationId xmlns:a16="http://schemas.microsoft.com/office/drawing/2014/main" id="{AA61CCAC-6875-474C-8E9E-F57ABF078C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7" y="-2346"/>
            <a:ext cx="12191999" cy="2155484"/>
          </a:xfrm>
          <a:prstGeom prst="rect">
            <a:avLst/>
          </a:prstGeom>
          <a:gradFill flip="none" rotWithShape="1">
            <a:gsLst>
              <a:gs pos="59000">
                <a:schemeClr val="tx1">
                  <a:alpha val="30000"/>
                </a:schemeClr>
              </a:gs>
              <a:gs pos="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5683D043-25BB-4AC9-8130-6411796726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3534655"/>
            <a:ext cx="12191999" cy="3323345"/>
          </a:xfrm>
          <a:prstGeom prst="rect">
            <a:avLst/>
          </a:prstGeom>
          <a:gradFill flip="none" rotWithShape="1">
            <a:gsLst>
              <a:gs pos="57000">
                <a:schemeClr val="tx1">
                  <a:alpha val="30000"/>
                </a:schemeClr>
              </a:gs>
              <a:gs pos="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191B290-E137-4B73-8909-0D7B848DE6B4}"/>
              </a:ext>
            </a:extLst>
          </p:cNvPr>
          <p:cNvSpPr txBox="1"/>
          <p:nvPr/>
        </p:nvSpPr>
        <p:spPr>
          <a:xfrm>
            <a:off x="189109" y="273343"/>
            <a:ext cx="11807688" cy="6296724"/>
          </a:xfrm>
          <a:prstGeom prst="rect">
            <a:avLst/>
          </a:prstGeom>
          <a:solidFill>
            <a:schemeClr val="bg1">
              <a:alpha val="90000"/>
            </a:schemeClr>
          </a:solidFill>
        </p:spPr>
        <p:txBody>
          <a:bodyPr wrap="square" rtlCol="0">
            <a:spAutoFit/>
          </a:bodyPr>
          <a:lstStyle/>
          <a:p>
            <a:pPr algn="ctr">
              <a:lnSpc>
                <a:spcPct val="107000"/>
              </a:lnSpc>
              <a:spcAft>
                <a:spcPts val="800"/>
              </a:spcAft>
            </a:pPr>
            <a:r>
              <a:rPr lang="en-GB" sz="1800" b="1"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Londa Schiebinger, </a:t>
            </a:r>
            <a:r>
              <a:rPr lang="en-GB" sz="1800" b="1" i="1"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Secret Cures of Slaves: People, Plants and Medicine in the Eighteenth-Century World</a:t>
            </a:r>
            <a:r>
              <a:rPr lang="en-GB" sz="1800" b="1"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 (Stanford, 2017), 'Ch.2: Experiments with the Negro Dr's Material Medica,' pp. 45-64.</a:t>
            </a:r>
          </a:p>
          <a:p>
            <a:pPr algn="ctr">
              <a:lnSpc>
                <a:spcPct val="107000"/>
              </a:lnSpc>
              <a:spcAft>
                <a:spcPts val="800"/>
              </a:spcAft>
            </a:pPr>
            <a:r>
              <a:rPr lang="en-GB" sz="1600" b="1" dirty="0">
                <a:effectLst/>
                <a:latin typeface="Garamond" panose="02020404030301010803" pitchFamily="18" charset="0"/>
                <a:ea typeface="Calibri" panose="020F0502020204030204" pitchFamily="34" charset="0"/>
                <a:cs typeface="Times New Roman" panose="02020603050405020304" pitchFamily="18" charset="0"/>
              </a:rPr>
              <a:t>‘Medicine practiced by enslaved Africans on Caribbean plantations drew from a </a:t>
            </a:r>
            <a:r>
              <a:rPr lang="en-GB" sz="1600" b="1" dirty="0">
                <a:latin typeface="Garamond" panose="02020404030301010803" pitchFamily="18" charset="0"/>
                <a:ea typeface="Calibri" panose="020F0502020204030204" pitchFamily="34" charset="0"/>
                <a:cs typeface="Times New Roman" panose="02020603050405020304" pitchFamily="18" charset="0"/>
              </a:rPr>
              <a:t>variety of medical, religious and cultural traditions.</a:t>
            </a:r>
            <a:endParaRPr lang="en-GB" sz="1600" dirty="0">
              <a:effectLst/>
              <a:latin typeface="Garamond" panose="02020404030301010803" pitchFamily="18"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600" u="sng" dirty="0">
                <a:latin typeface="Garamond" panose="02020404030301010803" pitchFamily="18" charset="0"/>
                <a:ea typeface="Calibri" panose="020F0502020204030204" pitchFamily="34" charset="0"/>
                <a:cs typeface="Times New Roman" panose="02020603050405020304" pitchFamily="18" charset="0"/>
              </a:rPr>
              <a:t>Alexander J. Alexander </a:t>
            </a:r>
            <a:r>
              <a:rPr lang="en-GB" sz="1600" dirty="0">
                <a:latin typeface="Garamond" panose="02020404030301010803" pitchFamily="18" charset="0"/>
                <a:ea typeface="Calibri" panose="020F0502020204030204" pitchFamily="34" charset="0"/>
                <a:cs typeface="Times New Roman" panose="02020603050405020304" pitchFamily="18" charset="0"/>
              </a:rPr>
              <a:t>documented in 1773 with the aforementioned book how Europeans tested and evaluated what were perceived as cures created by enslaved people, however no ‘pure’ African medicinal practices were ever transplanted directly into the Caribbean. This was because enslaved people rarely shared a common language, thus to share a common healing practice would be even more difficult; this was a purposeful decision by plantation owners to divide families and ethnicities in order to avoid rebellions.</a:t>
            </a:r>
            <a:endParaRPr lang="en-GB" sz="1600" dirty="0">
              <a:effectLst/>
              <a:latin typeface="Garamond" panose="02020404030301010803" pitchFamily="18"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600" u="sng" dirty="0">
                <a:latin typeface="Garamond" panose="02020404030301010803" pitchFamily="18" charset="0"/>
                <a:ea typeface="Calibri" panose="020F0502020204030204" pitchFamily="34" charset="0"/>
                <a:cs typeface="Times New Roman" panose="02020603050405020304" pitchFamily="18" charset="0"/>
              </a:rPr>
              <a:t>Enslaved Africans established the growing of African food crops in American tropics </a:t>
            </a:r>
            <a:r>
              <a:rPr lang="en-GB" sz="1600" dirty="0">
                <a:latin typeface="Garamond" panose="02020404030301010803" pitchFamily="18" charset="0"/>
                <a:ea typeface="Calibri" panose="020F0502020204030204" pitchFamily="34" charset="0"/>
                <a:cs typeface="Times New Roman" panose="02020603050405020304" pitchFamily="18" charset="0"/>
              </a:rPr>
              <a:t>– this could happen because middle passage ships that reached the Caribbean had stacks of untouched grains ready to be used as sustenance for the journey, and any that was unused upon arrival was then seed to be planted.</a:t>
            </a:r>
          </a:p>
          <a:p>
            <a:pPr marL="285750" indent="-285750">
              <a:lnSpc>
                <a:spcPct val="107000"/>
              </a:lnSpc>
              <a:spcAft>
                <a:spcPts val="800"/>
              </a:spcAft>
              <a:buFont typeface="Arial" panose="020B0604020202020204" pitchFamily="34" charset="0"/>
              <a:buChar char="•"/>
            </a:pPr>
            <a:r>
              <a:rPr lang="en-GB" sz="1600" u="sng" dirty="0">
                <a:latin typeface="Garamond" panose="02020404030301010803" pitchFamily="18" charset="0"/>
                <a:ea typeface="Calibri" panose="020F0502020204030204" pitchFamily="34" charset="0"/>
                <a:cs typeface="Times New Roman" panose="02020603050405020304" pitchFamily="18" charset="0"/>
              </a:rPr>
              <a:t>There was a fusion of African and Amerindian farming practices </a:t>
            </a:r>
            <a:r>
              <a:rPr lang="en-GB" sz="1600" dirty="0">
                <a:latin typeface="Garamond" panose="02020404030301010803" pitchFamily="18" charset="0"/>
                <a:ea typeface="Calibri" panose="020F0502020204030204" pitchFamily="34" charset="0"/>
                <a:cs typeface="Times New Roman" panose="02020603050405020304" pitchFamily="18" charset="0"/>
              </a:rPr>
              <a:t>– plantation owners permitted ground to be cleared by enslaved people for the planting and cultivating of ‘Indian provisions’.  These provisions were then used in the plant based African/Amerindian cures: Indian arrowroot was vital in plantation hospitals specifically for enslaved people, because it was used as an antidote for: poison-arrow wounds, wasp stings, spider bites and a general cure-all.</a:t>
            </a:r>
            <a:endParaRPr lang="en-GB" sz="1600" dirty="0">
              <a:effectLst/>
              <a:latin typeface="Garamond" panose="02020404030301010803" pitchFamily="18"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600" u="sng" dirty="0">
                <a:latin typeface="Garamond" panose="02020404030301010803" pitchFamily="18" charset="0"/>
                <a:ea typeface="Calibri" panose="020F0502020204030204" pitchFamily="34" charset="0"/>
                <a:cs typeface="Times New Roman" panose="02020603050405020304" pitchFamily="18" charset="0"/>
              </a:rPr>
              <a:t>Enslaved women were key in transferring medical knowledge to European doctors</a:t>
            </a:r>
            <a:r>
              <a:rPr lang="en-GB" sz="1600" dirty="0">
                <a:latin typeface="Garamond" panose="02020404030301010803" pitchFamily="18" charset="0"/>
                <a:ea typeface="Calibri" panose="020F0502020204030204" pitchFamily="34" charset="0"/>
                <a:cs typeface="Times New Roman" panose="02020603050405020304" pitchFamily="18" charset="0"/>
              </a:rPr>
              <a:t>: Thomas Heney learned about healing powers of American plant Zanthoxylum from an enslaved woman who used it to treat decaying ulcers and bellyache. Bertrand Bajon learned and tested a remedy for worms derived from fig trees from a woman on the coast of Africa, and then received the credit when he brought it back to France.</a:t>
            </a:r>
          </a:p>
          <a:p>
            <a:pPr marL="285750" indent="-285750">
              <a:lnSpc>
                <a:spcPct val="107000"/>
              </a:lnSpc>
              <a:spcAft>
                <a:spcPts val="800"/>
              </a:spcAft>
              <a:buFont typeface="Arial" panose="020B0604020202020204" pitchFamily="34" charset="0"/>
              <a:buChar char="•"/>
            </a:pPr>
            <a:r>
              <a:rPr lang="en-GB" sz="1600" u="sng" dirty="0">
                <a:latin typeface="Garamond" panose="02020404030301010803" pitchFamily="18" charset="0"/>
                <a:cs typeface="Times New Roman" panose="02020603050405020304" pitchFamily="18" charset="0"/>
              </a:rPr>
              <a:t>Black medical assistants were especially valued: </a:t>
            </a:r>
            <a:r>
              <a:rPr lang="en-GB" sz="1600" dirty="0">
                <a:latin typeface="Garamond" panose="02020404030301010803" pitchFamily="18" charset="0"/>
                <a:cs typeface="Times New Roman" panose="02020603050405020304" pitchFamily="18" charset="0"/>
              </a:rPr>
              <a:t>John Quier was a medicinal practitioner for 56 years in Jamaica, and noted the skill of his assistants in surgery ‘to secure the breasts of [enslaved] women stricken with yaws’, something which European doctors refused to do. Furthermore, European physicians in the West Indies valued African medical knowledge so much that they often suggested that enslaved men or women with medical expertise be put at the head of dispensing medicines and fixing dressings in plantation hospitals.</a:t>
            </a:r>
            <a:endParaRPr lang="en-GB" sz="1600" dirty="0"/>
          </a:p>
        </p:txBody>
      </p:sp>
    </p:spTree>
    <p:extLst>
      <p:ext uri="{BB962C8B-B14F-4D97-AF65-F5344CB8AC3E}">
        <p14:creationId xmlns:p14="http://schemas.microsoft.com/office/powerpoint/2010/main" val="2950493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Custom 38">
      <a:dk1>
        <a:sysClr val="windowText" lastClr="000000"/>
      </a:dk1>
      <a:lt1>
        <a:sysClr val="window" lastClr="FFFFFF"/>
      </a:lt1>
      <a:dk2>
        <a:srgbClr val="505046"/>
      </a:dk2>
      <a:lt2>
        <a:srgbClr val="EEECE1"/>
      </a:lt2>
      <a:accent1>
        <a:srgbClr val="EE462D"/>
      </a:accent1>
      <a:accent2>
        <a:srgbClr val="595A85"/>
      </a:accent2>
      <a:accent3>
        <a:srgbClr val="8D6F5B"/>
      </a:accent3>
      <a:accent4>
        <a:srgbClr val="FABD2F"/>
      </a:accent4>
      <a:accent5>
        <a:srgbClr val="AF8073"/>
      </a:accent5>
      <a:accent6>
        <a:srgbClr val="787880"/>
      </a:accent6>
      <a:hlink>
        <a:srgbClr val="CC8D00"/>
      </a:hlink>
      <a:folHlink>
        <a:srgbClr val="82829E"/>
      </a:folHlink>
    </a:clrScheme>
    <a:fontScheme name="Savon">
      <a:majorFont>
        <a:latin typeface="Avenir Next LT Pro Light"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venir Next LT Pro"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59927E4-E194-47BE-91C2-B87D50CF51DB}">
  <ds:schemaRefs>
    <ds:schemaRef ds:uri="http://schemas.microsoft.com/sharepoint/v3/contenttype/forms"/>
  </ds:schemaRefs>
</ds:datastoreItem>
</file>

<file path=customXml/itemProps2.xml><?xml version="1.0" encoding="utf-8"?>
<ds:datastoreItem xmlns:ds="http://schemas.openxmlformats.org/officeDocument/2006/customXml" ds:itemID="{0E92E9E5-79AF-4029-8FCA-9C327D54FD8F}">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E34A532A-EA0D-41F9-B458-AF9358EF2F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{101CDB49-8CB6-4101-AF3A-ED422AF7EB9C}tf56410444_win32</Template>
  <TotalTime>496</TotalTime>
  <Words>2300</Words>
  <Application>Microsoft Macintosh PowerPoint</Application>
  <PresentationFormat>Widescreen</PresentationFormat>
  <Paragraphs>47</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Avenir Next LT Pro</vt:lpstr>
      <vt:lpstr>Avenir Next LT Pro Light</vt:lpstr>
      <vt:lpstr>Garamond</vt:lpstr>
      <vt:lpstr>SavonVTI</vt:lpstr>
      <vt:lpstr>The Control of the Caribbean</vt:lpstr>
      <vt:lpstr>Pratik Chakrabarti, Medicine and Empire, 1600-1960 (Basingstoke, 2014), 'Ch. 3: Medicine and the Colonial Armed Forces,' pp. 40-56 </vt:lpstr>
      <vt:lpstr>David Geggus, ‘Yellow Fever in the 1790s: the British Army in occupied Saint Domingue,’ Medical History, 23 (1979), 38-58.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Control of the Caribbean</dc:title>
  <dc:creator>I</dc:creator>
  <cp:lastModifiedBy>Amoy Daley</cp:lastModifiedBy>
  <cp:revision>2</cp:revision>
  <dcterms:created xsi:type="dcterms:W3CDTF">2022-01-13T17:56:18Z</dcterms:created>
  <dcterms:modified xsi:type="dcterms:W3CDTF">2022-01-14T10:54:15Z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