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3B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0"/>
    <p:restoredTop sz="94609"/>
  </p:normalViewPr>
  <p:slideViewPr>
    <p:cSldViewPr snapToGrid="0" snapToObjects="1">
      <p:cViewPr varScale="1">
        <p:scale>
          <a:sx n="104" d="100"/>
          <a:sy n="104" d="100"/>
        </p:scale>
        <p:origin x="46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F2485-F1DE-2141-9CEC-93B4E67572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AD23A501-2645-B84B-9991-510FB0E1A4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FF81C367-B71D-C34F-B936-623341067F0B}"/>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5" name="Footer Placeholder 4">
            <a:extLst>
              <a:ext uri="{FF2B5EF4-FFF2-40B4-BE49-F238E27FC236}">
                <a16:creationId xmlns:a16="http://schemas.microsoft.com/office/drawing/2014/main" id="{B27E9BD7-F1B8-BA44-97AA-EDF1869D1D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6A7791-BDA4-9A44-BAFA-90676932BEBE}"/>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3454597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9098C-EC24-8243-AF9D-3D3FA4140F1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E281F2E-3C89-8840-A3F6-5B8FCD7632E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6384AB0-BFB3-6D49-8263-2CC4BEF16E53}"/>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5" name="Footer Placeholder 4">
            <a:extLst>
              <a:ext uri="{FF2B5EF4-FFF2-40B4-BE49-F238E27FC236}">
                <a16:creationId xmlns:a16="http://schemas.microsoft.com/office/drawing/2014/main" id="{7F46DBC5-E61F-014D-BD52-CEBB366C41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FA9C45-85BD-0545-950E-E1A39D4AC972}"/>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1401884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B35810-8D5B-5548-975F-37F5D7FBBD21}"/>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F35B4D1B-BF8A-0446-803B-3430EE11DF1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09EB79C-FCE8-7F4C-8DB6-39B165A166B4}"/>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5" name="Footer Placeholder 4">
            <a:extLst>
              <a:ext uri="{FF2B5EF4-FFF2-40B4-BE49-F238E27FC236}">
                <a16:creationId xmlns:a16="http://schemas.microsoft.com/office/drawing/2014/main" id="{B217D2DE-7086-924C-B3B1-155DA89698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4BA5FE-2227-8C4E-B43E-46E125E28989}"/>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2467085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763C-891C-E648-A912-661899A64D4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2E29231-4570-1743-A2EE-0E14170BA68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D78CA5A-C36B-8349-9793-C40D89149B52}"/>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5" name="Footer Placeholder 4">
            <a:extLst>
              <a:ext uri="{FF2B5EF4-FFF2-40B4-BE49-F238E27FC236}">
                <a16:creationId xmlns:a16="http://schemas.microsoft.com/office/drawing/2014/main" id="{9FE8778B-A63F-4344-9688-EF14477B71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22F913-463D-9842-87CD-34842C3A5763}"/>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4213552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BFCDD-7577-5045-80EA-6D52DBE4904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267F9FC-1AD7-1841-BB5C-9569E9F766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B1C5474-4457-D84D-A31B-668FDBC76B89}"/>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5" name="Footer Placeholder 4">
            <a:extLst>
              <a:ext uri="{FF2B5EF4-FFF2-40B4-BE49-F238E27FC236}">
                <a16:creationId xmlns:a16="http://schemas.microsoft.com/office/drawing/2014/main" id="{C90733AF-2A17-C343-BC9A-C56471016F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F01241-BD1F-8147-A77C-72DEC37A42F7}"/>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357490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72EEA-07E4-8248-BA8F-82A999050A7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9DC09F2-E01A-A54C-9FFC-9347E125FCB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88733AB-368D-0F40-8986-78A9F1FA741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315C2924-6108-064E-BC23-0F73C5F98B98}"/>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6" name="Footer Placeholder 5">
            <a:extLst>
              <a:ext uri="{FF2B5EF4-FFF2-40B4-BE49-F238E27FC236}">
                <a16:creationId xmlns:a16="http://schemas.microsoft.com/office/drawing/2014/main" id="{DC2BDDDE-BF58-294E-8336-EA12CFC4715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CD45828-FAD7-984B-B1C4-38062B5756F7}"/>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4209626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52D09-473B-394B-B485-A709B8EC95A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D290B00B-B966-5F40-B8E4-9D72BF3A49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96723DD-D8C3-9441-84F4-EFB0AC4E153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5885269E-2DD4-5546-8713-08C5DB4831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37467D4-1EB5-4048-83F3-DE0A1CEFCB1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2EDA8AF0-6649-DC40-88FA-BBBBE1D3F367}"/>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8" name="Footer Placeholder 7">
            <a:extLst>
              <a:ext uri="{FF2B5EF4-FFF2-40B4-BE49-F238E27FC236}">
                <a16:creationId xmlns:a16="http://schemas.microsoft.com/office/drawing/2014/main" id="{A6B10FF8-05DE-4A49-8152-0FF1936F131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BA389D-2C77-FD44-B6F6-FC0BFBA285A9}"/>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1883026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B040A-28AE-1F4D-9125-922C58B371F1}"/>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0A93AC2E-2BE3-B64D-9369-A3552B62418B}"/>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4" name="Footer Placeholder 3">
            <a:extLst>
              <a:ext uri="{FF2B5EF4-FFF2-40B4-BE49-F238E27FC236}">
                <a16:creationId xmlns:a16="http://schemas.microsoft.com/office/drawing/2014/main" id="{AAE77A7A-0C65-D14F-8845-36B473CADC9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D26D707-9DB7-664D-B291-7D8CA5730E90}"/>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1836435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EE08A9-5F94-294F-B70B-1467F1C5CF19}"/>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3" name="Footer Placeholder 2">
            <a:extLst>
              <a:ext uri="{FF2B5EF4-FFF2-40B4-BE49-F238E27FC236}">
                <a16:creationId xmlns:a16="http://schemas.microsoft.com/office/drawing/2014/main" id="{EF8F19D9-437F-A847-B929-DD356F067AC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3DE6BEF-6B88-734F-ACA7-68100575849F}"/>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219819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77257-5D67-FD41-A256-CE9EEDAFAF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8971F20-B627-DE49-AC2A-A64FC4767C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6B9D121-0F51-0348-9B13-4AA962EEA4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36D1052-9800-1140-92FB-8D58B84F06EB}"/>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6" name="Footer Placeholder 5">
            <a:extLst>
              <a:ext uri="{FF2B5EF4-FFF2-40B4-BE49-F238E27FC236}">
                <a16:creationId xmlns:a16="http://schemas.microsoft.com/office/drawing/2014/main" id="{778003DE-C30E-614F-B56A-C7EFED4C185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CDA3AA-BA08-EB46-9DA8-9FF27E338624}"/>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2234815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E981F-3DF7-9742-B09B-C7147368501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4BEE24F2-E44F-D64C-9169-39A83D9D53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C0CB556-D6A6-1243-B4BC-2705A45A67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95EC4A-1A00-3642-AD7A-A10386AABBFA}"/>
              </a:ext>
            </a:extLst>
          </p:cNvPr>
          <p:cNvSpPr>
            <a:spLocks noGrp="1"/>
          </p:cNvSpPr>
          <p:nvPr>
            <p:ph type="dt" sz="half" idx="10"/>
          </p:nvPr>
        </p:nvSpPr>
        <p:spPr/>
        <p:txBody>
          <a:bodyPr/>
          <a:lstStyle/>
          <a:p>
            <a:fld id="{66981574-505E-5547-BE01-9DA348AC6621}" type="datetimeFigureOut">
              <a:rPr lang="en-GB" smtClean="0"/>
              <a:t>02/03/2022</a:t>
            </a:fld>
            <a:endParaRPr lang="en-GB"/>
          </a:p>
        </p:txBody>
      </p:sp>
      <p:sp>
        <p:nvSpPr>
          <p:cNvPr id="6" name="Footer Placeholder 5">
            <a:extLst>
              <a:ext uri="{FF2B5EF4-FFF2-40B4-BE49-F238E27FC236}">
                <a16:creationId xmlns:a16="http://schemas.microsoft.com/office/drawing/2014/main" id="{22C71BF8-808B-0848-90D4-0426827A83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17DEDF4-FB66-574F-9B56-D665A8569057}"/>
              </a:ext>
            </a:extLst>
          </p:cNvPr>
          <p:cNvSpPr>
            <a:spLocks noGrp="1"/>
          </p:cNvSpPr>
          <p:nvPr>
            <p:ph type="sldNum" sz="quarter" idx="12"/>
          </p:nvPr>
        </p:nvSpPr>
        <p:spPr/>
        <p:txBody>
          <a:bodyPr/>
          <a:lstStyle/>
          <a:p>
            <a:fld id="{92BF3455-FE16-AA49-B698-168D615EED04}" type="slidenum">
              <a:rPr lang="en-GB" smtClean="0"/>
              <a:t>‹#›</a:t>
            </a:fld>
            <a:endParaRPr lang="en-GB"/>
          </a:p>
        </p:txBody>
      </p:sp>
    </p:spTree>
    <p:extLst>
      <p:ext uri="{BB962C8B-B14F-4D97-AF65-F5344CB8AC3E}">
        <p14:creationId xmlns:p14="http://schemas.microsoft.com/office/powerpoint/2010/main" val="3049253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8F6C90-CCE6-FF43-A15C-2CE2AD784F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5847A71-7AB9-B44F-AC44-430934E937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0584D25-3734-7047-909E-7509A26D4A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81574-505E-5547-BE01-9DA348AC6621}" type="datetimeFigureOut">
              <a:rPr lang="en-GB" smtClean="0"/>
              <a:t>02/03/2022</a:t>
            </a:fld>
            <a:endParaRPr lang="en-GB"/>
          </a:p>
        </p:txBody>
      </p:sp>
      <p:sp>
        <p:nvSpPr>
          <p:cNvPr id="5" name="Footer Placeholder 4">
            <a:extLst>
              <a:ext uri="{FF2B5EF4-FFF2-40B4-BE49-F238E27FC236}">
                <a16:creationId xmlns:a16="http://schemas.microsoft.com/office/drawing/2014/main" id="{573983EF-1FCE-4A44-A5C6-267A2B3BB5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CB6AEAF-1CD1-214A-B825-ED62F71C08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F3455-FE16-AA49-B698-168D615EED04}" type="slidenum">
              <a:rPr lang="en-GB" smtClean="0"/>
              <a:t>‹#›</a:t>
            </a:fld>
            <a:endParaRPr lang="en-GB"/>
          </a:p>
        </p:txBody>
      </p:sp>
    </p:spTree>
    <p:extLst>
      <p:ext uri="{BB962C8B-B14F-4D97-AF65-F5344CB8AC3E}">
        <p14:creationId xmlns:p14="http://schemas.microsoft.com/office/powerpoint/2010/main" val="933538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theguardian.com/culture/2020/sep/13/off-with-the-heads-pitt-rivers-museum-removes-human-remains-from-displa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penn.museum/sites/morton/craniology.php"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prm.ox.ac.uk/sites/default/files/prm_strategicplan2017-22-foronlineuse-singlepages-ilovepdf-compressed.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Pitt Rivers Museum and Museum of Natural History to reopen on 22 September  – Experience Oxfordshire">
            <a:extLst>
              <a:ext uri="{FF2B5EF4-FFF2-40B4-BE49-F238E27FC236}">
                <a16:creationId xmlns:a16="http://schemas.microsoft.com/office/drawing/2014/main" id="{4ABB8FFC-2C73-794C-90B0-EDFF8470D1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986" r="2125"/>
          <a:stretch/>
        </p:blipFill>
        <p:spPr bwMode="auto">
          <a:xfrm>
            <a:off x="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0" name="Rectangle 136">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696CBF-826B-4E46-946F-3C0AF57E05F4}"/>
              </a:ext>
            </a:extLst>
          </p:cNvPr>
          <p:cNvSpPr>
            <a:spLocks noGrp="1"/>
          </p:cNvSpPr>
          <p:nvPr>
            <p:ph type="ctrTitle"/>
          </p:nvPr>
        </p:nvSpPr>
        <p:spPr>
          <a:xfrm>
            <a:off x="490537" y="5705861"/>
            <a:ext cx="11210925" cy="389911"/>
          </a:xfrm>
        </p:spPr>
        <p:txBody>
          <a:bodyPr vert="horz" lIns="91440" tIns="45720" rIns="91440" bIns="45720" rtlCol="0" anchor="ctr">
            <a:normAutofit fontScale="90000"/>
          </a:bodyPr>
          <a:lstStyle/>
          <a:p>
            <a:r>
              <a:rPr lang="en-GB" sz="3100" dirty="0"/>
              <a:t>‘</a:t>
            </a:r>
            <a:r>
              <a:rPr lang="en-GB" sz="2700" dirty="0"/>
              <a:t>Collecting Empire’ – Term 2, Week 8 ‘Medicine, Empire and the Body, c.1750-1914’</a:t>
            </a:r>
            <a:r>
              <a:rPr lang="en-GB" sz="1800" dirty="0"/>
              <a:t>- </a:t>
            </a:r>
            <a:r>
              <a:rPr lang="en-GB" sz="1300" dirty="0"/>
              <a:t>Rosa Kazaz</a:t>
            </a:r>
            <a:br>
              <a:rPr lang="en-GB" sz="1600" dirty="0"/>
            </a:br>
            <a:endParaRPr lang="en-US" sz="1600" dirty="0">
              <a:solidFill>
                <a:schemeClr val="tx1">
                  <a:lumMod val="85000"/>
                  <a:lumOff val="15000"/>
                </a:schemeClr>
              </a:solidFill>
            </a:endParaRPr>
          </a:p>
        </p:txBody>
      </p:sp>
      <p:cxnSp>
        <p:nvCxnSpPr>
          <p:cNvPr id="139" name="Straight Connector 138">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0933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D3B0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F9229-12AB-584D-931F-C59EA473BBDB}"/>
              </a:ext>
            </a:extLst>
          </p:cNvPr>
          <p:cNvSpPr>
            <a:spLocks noGrp="1"/>
          </p:cNvSpPr>
          <p:nvPr>
            <p:ph type="title"/>
          </p:nvPr>
        </p:nvSpPr>
        <p:spPr>
          <a:xfrm>
            <a:off x="838200" y="109728"/>
            <a:ext cx="10515600" cy="1325563"/>
          </a:xfrm>
        </p:spPr>
        <p:txBody>
          <a:bodyPr>
            <a:noAutofit/>
          </a:bodyPr>
          <a:lstStyle/>
          <a:p>
            <a:pPr>
              <a:lnSpc>
                <a:spcPct val="150000"/>
              </a:lnSpc>
            </a:pPr>
            <a:r>
              <a:rPr lang="en-GB" sz="1800" dirty="0"/>
              <a:t>William Ryan Chapman, 'Arranging Ethnology: AHLF Pitt </a:t>
            </a:r>
            <a:r>
              <a:rPr lang="en-GB" sz="1800" dirty="0" err="1"/>
              <a:t>Riers</a:t>
            </a:r>
            <a:r>
              <a:rPr lang="en-GB" sz="1800" dirty="0"/>
              <a:t> and the </a:t>
            </a:r>
            <a:r>
              <a:rPr lang="en-GB" sz="1800" dirty="0" err="1"/>
              <a:t>Typologial</a:t>
            </a:r>
            <a:r>
              <a:rPr lang="en-GB" sz="1800" dirty="0"/>
              <a:t> Tradition,' in George W. Stocking Jr (ed.), </a:t>
            </a:r>
            <a:r>
              <a:rPr lang="en-GB" sz="1800" i="1" dirty="0"/>
              <a:t>Objects and Others: Essays on Museums and Material Culture</a:t>
            </a:r>
            <a:r>
              <a:rPr lang="en-GB" sz="1800" dirty="0"/>
              <a:t> (University of Wisconsin, 1985), pp. 15-48.</a:t>
            </a:r>
          </a:p>
        </p:txBody>
      </p:sp>
      <p:sp>
        <p:nvSpPr>
          <p:cNvPr id="3" name="Content Placeholder 2">
            <a:extLst>
              <a:ext uri="{FF2B5EF4-FFF2-40B4-BE49-F238E27FC236}">
                <a16:creationId xmlns:a16="http://schemas.microsoft.com/office/drawing/2014/main" id="{90B4230B-D868-804F-AB96-EF82E6C2D23B}"/>
              </a:ext>
            </a:extLst>
          </p:cNvPr>
          <p:cNvSpPr>
            <a:spLocks noGrp="1"/>
          </p:cNvSpPr>
          <p:nvPr>
            <p:ph idx="1"/>
          </p:nvPr>
        </p:nvSpPr>
        <p:spPr/>
        <p:txBody>
          <a:bodyPr>
            <a:normAutofit/>
          </a:bodyPr>
          <a:lstStyle/>
          <a:p>
            <a:pPr marL="0" indent="0">
              <a:lnSpc>
                <a:spcPct val="150000"/>
              </a:lnSpc>
              <a:buNone/>
            </a:pPr>
            <a:r>
              <a:rPr lang="en-GB" sz="1600" b="1" u="sng" dirty="0"/>
              <a:t>Illustrative quote</a:t>
            </a:r>
            <a:r>
              <a:rPr lang="en-GB" sz="1600" dirty="0"/>
              <a:t>: “In the history of anthropology, the name Pitt Rivers is indissolubly linked to a museum, and to the "evolutionary" principle of its organization-which like the name, was specified in the terms of a bequest (bequest means legacy).”. (p. 449) </a:t>
            </a:r>
          </a:p>
          <a:p>
            <a:pPr marL="514350" indent="-514350">
              <a:lnSpc>
                <a:spcPct val="150000"/>
              </a:lnSpc>
              <a:buFont typeface="+mj-lt"/>
              <a:buAutoNum type="arabicParenR"/>
            </a:pPr>
            <a:r>
              <a:rPr lang="en-GB" sz="1600" dirty="0"/>
              <a:t>Nineteenth century and the interest in displays being organised.</a:t>
            </a:r>
          </a:p>
          <a:p>
            <a:pPr marL="514350" indent="-514350">
              <a:lnSpc>
                <a:spcPct val="150000"/>
              </a:lnSpc>
              <a:buFont typeface="+mj-lt"/>
              <a:buAutoNum type="arabicParenR"/>
            </a:pPr>
            <a:r>
              <a:rPr lang="en-GB" sz="1600" dirty="0"/>
              <a:t>Pitt Rivers collection contrasting with The Christy collection, for example, which was geographically sorted.</a:t>
            </a:r>
          </a:p>
          <a:p>
            <a:pPr marL="514350" indent="-514350">
              <a:lnSpc>
                <a:spcPct val="150000"/>
              </a:lnSpc>
              <a:buFont typeface="+mj-lt"/>
              <a:buAutoNum type="arabicParenR"/>
            </a:pPr>
            <a:r>
              <a:rPr lang="en-GB" sz="1600" dirty="0"/>
              <a:t>The rifles collected by Pitt Rivers displayed to show technological progress and superiority. Interest in skulls and ideas of human development/hierarchy being formed around it. Craniological evidence important for Pitt Rivers.</a:t>
            </a:r>
          </a:p>
          <a:p>
            <a:pPr marL="514350" indent="-514350">
              <a:lnSpc>
                <a:spcPct val="150000"/>
              </a:lnSpc>
              <a:buFont typeface="+mj-lt"/>
              <a:buAutoNum type="arabicParenR"/>
            </a:pPr>
            <a:r>
              <a:rPr lang="en-GB" sz="1600" dirty="0"/>
              <a:t>Emphasis on the exotic rather than the antique.</a:t>
            </a:r>
          </a:p>
          <a:p>
            <a:pPr marL="514350" indent="-514350">
              <a:lnSpc>
                <a:spcPct val="150000"/>
              </a:lnSpc>
              <a:buFont typeface="+mj-lt"/>
              <a:buAutoNum type="arabicParenR"/>
            </a:pPr>
            <a:r>
              <a:rPr lang="en-GB" sz="1600" dirty="0"/>
              <a:t>Chapman discusses history being reconstructed. </a:t>
            </a:r>
          </a:p>
        </p:txBody>
      </p:sp>
      <p:pic>
        <p:nvPicPr>
          <p:cNvPr id="1030" name="Picture 6" descr="Staff remove the shrunken heads, or tsantsas, from Peru and Ecuador, from the ‘Treatment of Dead Enemies’ cabinet.">
            <a:hlinkClick r:id="rId2"/>
            <a:extLst>
              <a:ext uri="{FF2B5EF4-FFF2-40B4-BE49-F238E27FC236}">
                <a16:creationId xmlns:a16="http://schemas.microsoft.com/office/drawing/2014/main" id="{66C0C2A2-9BE9-D446-A9A6-06B18DF2CE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3456" y="5131613"/>
            <a:ext cx="2694432" cy="16166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B543A6-AEBD-A441-9750-84CCDCD95510}"/>
              </a:ext>
            </a:extLst>
          </p:cNvPr>
          <p:cNvSpPr txBox="1"/>
          <p:nvPr/>
        </p:nvSpPr>
        <p:spPr>
          <a:xfrm>
            <a:off x="5937504" y="5638885"/>
            <a:ext cx="3425952" cy="738664"/>
          </a:xfrm>
          <a:prstGeom prst="rect">
            <a:avLst/>
          </a:prstGeom>
          <a:noFill/>
        </p:spPr>
        <p:txBody>
          <a:bodyPr wrap="square" rtlCol="0">
            <a:spAutoFit/>
          </a:bodyPr>
          <a:lstStyle/>
          <a:p>
            <a:r>
              <a:rPr lang="en-GB" sz="1400" dirty="0"/>
              <a:t>Staff removing the shrunken heads, or </a:t>
            </a:r>
            <a:r>
              <a:rPr lang="en-GB" sz="1400" i="1" dirty="0"/>
              <a:t>tsantsas</a:t>
            </a:r>
            <a:r>
              <a:rPr lang="en-GB" sz="1400" dirty="0"/>
              <a:t>, from Peru and Ecuador, from  </a:t>
            </a:r>
            <a:r>
              <a:rPr lang="en-GB" sz="1400" dirty="0">
                <a:sym typeface="Wingdings" pitchFamily="2" charset="2"/>
              </a:rPr>
              <a:t></a:t>
            </a:r>
            <a:r>
              <a:rPr lang="en-GB" sz="1400" dirty="0"/>
              <a:t> the ‘Treatment of Dead Enemies’ cabinet </a:t>
            </a:r>
          </a:p>
        </p:txBody>
      </p:sp>
    </p:spTree>
    <p:extLst>
      <p:ext uri="{BB962C8B-B14F-4D97-AF65-F5344CB8AC3E}">
        <p14:creationId xmlns:p14="http://schemas.microsoft.com/office/powerpoint/2010/main" val="4181058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D3B0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65746-75F5-DA48-96FD-D019A0A18659}"/>
              </a:ext>
            </a:extLst>
          </p:cNvPr>
          <p:cNvSpPr>
            <a:spLocks noGrp="1"/>
          </p:cNvSpPr>
          <p:nvPr>
            <p:ph type="title"/>
          </p:nvPr>
        </p:nvSpPr>
        <p:spPr>
          <a:xfrm>
            <a:off x="838200" y="103486"/>
            <a:ext cx="10515600" cy="1325563"/>
          </a:xfrm>
        </p:spPr>
        <p:txBody>
          <a:bodyPr>
            <a:normAutofit fontScale="90000"/>
          </a:bodyPr>
          <a:lstStyle/>
          <a:p>
            <a:pPr>
              <a:lnSpc>
                <a:spcPct val="150000"/>
              </a:lnSpc>
            </a:pPr>
            <a:br>
              <a:rPr lang="en-GB" sz="2000" dirty="0"/>
            </a:br>
            <a:br>
              <a:rPr lang="en-GB" sz="2000" dirty="0"/>
            </a:br>
            <a:br>
              <a:rPr lang="en-GB" sz="2000" dirty="0"/>
            </a:br>
            <a:br>
              <a:rPr lang="en-GB" sz="2000" dirty="0"/>
            </a:br>
            <a:r>
              <a:rPr lang="en-GB" sz="2000" dirty="0"/>
              <a:t>Nelia Dias, 'The visibility of difference: nineteenth-century French anthropological collections’, in MacDonald, Sharon (ed.), </a:t>
            </a:r>
            <a:r>
              <a:rPr lang="en-GB" sz="2000" i="1" dirty="0"/>
              <a:t>The Politics of Display: Museums, Science, Culture</a:t>
            </a:r>
            <a:r>
              <a:rPr lang="en-GB" sz="2000" dirty="0"/>
              <a:t> (London, 1998) </a:t>
            </a:r>
            <a:br>
              <a:rPr lang="en-GB" dirty="0"/>
            </a:br>
            <a:br>
              <a:rPr lang="en-GB" dirty="0"/>
            </a:br>
            <a:endParaRPr lang="en-GB" dirty="0"/>
          </a:p>
        </p:txBody>
      </p:sp>
      <p:sp>
        <p:nvSpPr>
          <p:cNvPr id="3" name="Content Placeholder 2">
            <a:extLst>
              <a:ext uri="{FF2B5EF4-FFF2-40B4-BE49-F238E27FC236}">
                <a16:creationId xmlns:a16="http://schemas.microsoft.com/office/drawing/2014/main" id="{837FA02F-B468-8C43-85FF-5CCF6CC43692}"/>
              </a:ext>
            </a:extLst>
          </p:cNvPr>
          <p:cNvSpPr>
            <a:spLocks noGrp="1"/>
          </p:cNvSpPr>
          <p:nvPr>
            <p:ph idx="1"/>
          </p:nvPr>
        </p:nvSpPr>
        <p:spPr>
          <a:xfrm>
            <a:off x="838200" y="1825624"/>
            <a:ext cx="10515600" cy="4758055"/>
          </a:xfrm>
        </p:spPr>
        <p:txBody>
          <a:bodyPr>
            <a:normAutofit/>
          </a:bodyPr>
          <a:lstStyle/>
          <a:p>
            <a:pPr marL="0" indent="0">
              <a:lnSpc>
                <a:spcPct val="150000"/>
              </a:lnSpc>
              <a:buNone/>
            </a:pPr>
            <a:r>
              <a:rPr lang="en-GB" sz="1600" b="1" u="sng" dirty="0"/>
              <a:t>Illustrative quote</a:t>
            </a:r>
            <a:r>
              <a:rPr lang="en-GB" sz="1600" dirty="0"/>
              <a:t>: “In their search for differentiating characteristics of the skull and of the face in human groups, anthropological studies focused on the Other—inferior races, women, idiots, criminals. In the process, they confirmed the latter as objects of difference and otherness.”. (p. 33)</a:t>
            </a:r>
          </a:p>
          <a:p>
            <a:pPr marL="342900" indent="-342900">
              <a:lnSpc>
                <a:spcPct val="150000"/>
              </a:lnSpc>
              <a:buFont typeface="+mj-lt"/>
              <a:buAutoNum type="arabicParenR"/>
            </a:pPr>
            <a:r>
              <a:rPr lang="en-GB" sz="1600" dirty="0"/>
              <a:t>Samuel George Morton and craniology.</a:t>
            </a:r>
          </a:p>
          <a:p>
            <a:pPr marL="342900" indent="-342900">
              <a:lnSpc>
                <a:spcPct val="150000"/>
              </a:lnSpc>
              <a:buFont typeface="+mj-lt"/>
              <a:buAutoNum type="arabicParenR"/>
            </a:pPr>
            <a:r>
              <a:rPr lang="en-GB" sz="1600" dirty="0"/>
              <a:t>Issue of objectivity and anthropology being challenged as it entered the public sphere. </a:t>
            </a:r>
          </a:p>
          <a:p>
            <a:pPr marL="342900" indent="-342900">
              <a:lnSpc>
                <a:spcPct val="150000"/>
              </a:lnSpc>
              <a:buFont typeface="+mj-lt"/>
              <a:buAutoNum type="arabicParenR"/>
            </a:pPr>
            <a:r>
              <a:rPr lang="en-GB" sz="1600" dirty="0"/>
              <a:t>The process of cleaning bones/skeletons and making them ‘natural objects’.</a:t>
            </a:r>
          </a:p>
          <a:p>
            <a:pPr marL="342900" indent="-342900">
              <a:lnSpc>
                <a:spcPct val="150000"/>
              </a:lnSpc>
              <a:buFont typeface="+mj-lt"/>
              <a:buAutoNum type="arabicParenR"/>
            </a:pPr>
            <a:r>
              <a:rPr lang="en-GB" sz="1600" dirty="0" err="1"/>
              <a:t>Topinard</a:t>
            </a:r>
            <a:r>
              <a:rPr lang="en-GB" sz="1600" dirty="0"/>
              <a:t> emphasising the visual displays. International exhibition of anthropological sciences in 1878.</a:t>
            </a:r>
          </a:p>
          <a:p>
            <a:pPr marL="342900" indent="-342900">
              <a:lnSpc>
                <a:spcPct val="150000"/>
              </a:lnSpc>
              <a:buFont typeface="+mj-lt"/>
              <a:buAutoNum type="arabicParenR"/>
            </a:pPr>
            <a:r>
              <a:rPr lang="en-GB" sz="1600" dirty="0"/>
              <a:t>Léonce </a:t>
            </a:r>
            <a:r>
              <a:rPr lang="en-GB" sz="1600" dirty="0" err="1"/>
              <a:t>Manouvrier</a:t>
            </a:r>
            <a:r>
              <a:rPr lang="en-GB" sz="1600" dirty="0"/>
              <a:t> challenging the reality of ‘facts’ shown by anthropologists using instruments and </a:t>
            </a:r>
          </a:p>
          <a:p>
            <a:pPr marL="0" indent="0">
              <a:lnSpc>
                <a:spcPct val="150000"/>
              </a:lnSpc>
              <a:buNone/>
            </a:pPr>
            <a:r>
              <a:rPr lang="en-GB" sz="1600" dirty="0"/>
              <a:t>proposing they are artefacts instead. Mathematics making it seem more objective.</a:t>
            </a:r>
          </a:p>
        </p:txBody>
      </p:sp>
      <p:pic>
        <p:nvPicPr>
          <p:cNvPr id="2050" name="Picture 2" descr="Fig01">
            <a:hlinkClick r:id="rId2"/>
            <a:extLst>
              <a:ext uri="{FF2B5EF4-FFF2-40B4-BE49-F238E27FC236}">
                <a16:creationId xmlns:a16="http://schemas.microsoft.com/office/drawing/2014/main" id="{15CE8176-A965-AD4E-9E6A-D60C0EB7D2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2640" y="3241834"/>
            <a:ext cx="2377440" cy="151892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fig03">
            <a:hlinkClick r:id="rId2"/>
            <a:extLst>
              <a:ext uri="{FF2B5EF4-FFF2-40B4-BE49-F238E27FC236}">
                <a16:creationId xmlns:a16="http://schemas.microsoft.com/office/drawing/2014/main" id="{188C7958-4005-AD44-9FF5-2B93ABA3E4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2640" y="4897681"/>
            <a:ext cx="2377440" cy="1856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219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D3B0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0424E-97B0-2C48-BC64-AEAFF8F39C42}"/>
              </a:ext>
            </a:extLst>
          </p:cNvPr>
          <p:cNvSpPr>
            <a:spLocks noGrp="1"/>
          </p:cNvSpPr>
          <p:nvPr>
            <p:ph type="title"/>
          </p:nvPr>
        </p:nvSpPr>
        <p:spPr>
          <a:xfrm>
            <a:off x="838200" y="150843"/>
            <a:ext cx="10515600" cy="1325563"/>
          </a:xfrm>
        </p:spPr>
        <p:txBody>
          <a:bodyPr>
            <a:normAutofit/>
          </a:bodyPr>
          <a:lstStyle/>
          <a:p>
            <a:pPr>
              <a:lnSpc>
                <a:spcPct val="150000"/>
              </a:lnSpc>
            </a:pPr>
            <a:r>
              <a:rPr lang="en-GB" sz="1800" dirty="0"/>
              <a:t>David van </a:t>
            </a:r>
            <a:r>
              <a:rPr lang="en-GB" sz="1800" dirty="0" err="1"/>
              <a:t>Keuren</a:t>
            </a:r>
            <a:r>
              <a:rPr lang="en-GB" sz="1800" dirty="0"/>
              <a:t>, 'Museums and Ideology: Augustus Pitt-Rivers and Social Change in Later Victorian Britain,' </a:t>
            </a:r>
            <a:r>
              <a:rPr lang="en-GB" sz="1800" i="1" dirty="0"/>
              <a:t>Victorian Studies</a:t>
            </a:r>
            <a:r>
              <a:rPr lang="en-GB" sz="1800" dirty="0"/>
              <a:t> 28 (1984), pp. 171-189. </a:t>
            </a:r>
          </a:p>
        </p:txBody>
      </p:sp>
      <p:sp>
        <p:nvSpPr>
          <p:cNvPr id="3" name="Content Placeholder 2">
            <a:extLst>
              <a:ext uri="{FF2B5EF4-FFF2-40B4-BE49-F238E27FC236}">
                <a16:creationId xmlns:a16="http://schemas.microsoft.com/office/drawing/2014/main" id="{B1DB8EB9-F234-2B4B-96C5-CBE452242FBA}"/>
              </a:ext>
            </a:extLst>
          </p:cNvPr>
          <p:cNvSpPr>
            <a:spLocks noGrp="1"/>
          </p:cNvSpPr>
          <p:nvPr>
            <p:ph idx="1"/>
          </p:nvPr>
        </p:nvSpPr>
        <p:spPr/>
        <p:txBody>
          <a:bodyPr/>
          <a:lstStyle/>
          <a:p>
            <a:pPr marL="0" indent="0">
              <a:lnSpc>
                <a:spcPct val="150000"/>
              </a:lnSpc>
              <a:buNone/>
            </a:pPr>
            <a:r>
              <a:rPr lang="en-GB" sz="1600" b="1" u="sng" dirty="0"/>
              <a:t>Illustrative quote</a:t>
            </a:r>
            <a:r>
              <a:rPr lang="en-GB" sz="1600" dirty="0"/>
              <a:t>: “Using criteria of comparative relative homogeneity and simplicity to chronologically order similar sets of artifacts, the researcher could establish a sequence of material objects which displayed the progress of culture from the more to less primitive...”. (p. 176)</a:t>
            </a:r>
          </a:p>
          <a:p>
            <a:pPr marL="514350" indent="-514350">
              <a:lnSpc>
                <a:spcPct val="150000"/>
              </a:lnSpc>
              <a:buFont typeface="+mj-lt"/>
              <a:buAutoNum type="arabicParenR"/>
            </a:pPr>
            <a:r>
              <a:rPr lang="en-GB" sz="1600" dirty="0"/>
              <a:t>The Museum Movement.</a:t>
            </a:r>
          </a:p>
          <a:p>
            <a:pPr marL="514350" indent="-514350">
              <a:lnSpc>
                <a:spcPct val="150000"/>
              </a:lnSpc>
              <a:buFont typeface="+mj-lt"/>
              <a:buAutoNum type="arabicParenR"/>
            </a:pPr>
            <a:r>
              <a:rPr lang="en-GB" sz="1600" dirty="0"/>
              <a:t>Idea of private and public.</a:t>
            </a:r>
          </a:p>
          <a:p>
            <a:pPr marL="514350" indent="-514350">
              <a:lnSpc>
                <a:spcPct val="150000"/>
              </a:lnSpc>
              <a:buFont typeface="+mj-lt"/>
              <a:buAutoNum type="arabicParenR"/>
            </a:pPr>
            <a:r>
              <a:rPr lang="en-GB" sz="1600" dirty="0"/>
              <a:t>J. Edward Gray and the two intentions that a museum serves.</a:t>
            </a:r>
          </a:p>
          <a:p>
            <a:pPr marL="514350" indent="-514350">
              <a:lnSpc>
                <a:spcPct val="150000"/>
              </a:lnSpc>
              <a:buFont typeface="+mj-lt"/>
              <a:buAutoNum type="arabicParenR"/>
            </a:pPr>
            <a:r>
              <a:rPr lang="en-GB" sz="1600" dirty="0"/>
              <a:t>Similar point to the Chapman reading about the typology of organisation in Pitt Rivers.</a:t>
            </a:r>
          </a:p>
          <a:p>
            <a:pPr marL="514350" indent="-514350">
              <a:lnSpc>
                <a:spcPct val="150000"/>
              </a:lnSpc>
              <a:buFont typeface="+mj-lt"/>
              <a:buAutoNum type="arabicParenR"/>
            </a:pPr>
            <a:r>
              <a:rPr lang="en-GB" sz="1600" dirty="0"/>
              <a:t>Audience!</a:t>
            </a:r>
          </a:p>
          <a:p>
            <a:endParaRPr lang="en-GB" dirty="0"/>
          </a:p>
        </p:txBody>
      </p:sp>
      <p:pic>
        <p:nvPicPr>
          <p:cNvPr id="3074" name="Picture 2">
            <a:extLst>
              <a:ext uri="{FF2B5EF4-FFF2-40B4-BE49-F238E27FC236}">
                <a16:creationId xmlns:a16="http://schemas.microsoft.com/office/drawing/2014/main" id="{52A49320-B64A-3347-B691-FA1D52DFB5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907" t="7068" r="17115" b="8893"/>
          <a:stretch/>
        </p:blipFill>
        <p:spPr bwMode="auto">
          <a:xfrm>
            <a:off x="10835640" y="4996814"/>
            <a:ext cx="1207008" cy="1710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1542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D3B0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2F6CE-C01C-624C-9E9C-2CE24FCDA573}"/>
              </a:ext>
            </a:extLst>
          </p:cNvPr>
          <p:cNvSpPr>
            <a:spLocks noGrp="1"/>
          </p:cNvSpPr>
          <p:nvPr>
            <p:ph type="title"/>
          </p:nvPr>
        </p:nvSpPr>
        <p:spPr>
          <a:xfrm>
            <a:off x="838200" y="170053"/>
            <a:ext cx="10515600" cy="1325563"/>
          </a:xfrm>
        </p:spPr>
        <p:txBody>
          <a:bodyPr>
            <a:normAutofit/>
          </a:bodyPr>
          <a:lstStyle/>
          <a:p>
            <a:r>
              <a:rPr lang="en-GB" sz="2400" b="1" u="sng" dirty="0"/>
              <a:t>Questions</a:t>
            </a:r>
            <a:endParaRPr lang="en-GB" sz="2400" u="sng" dirty="0"/>
          </a:p>
        </p:txBody>
      </p:sp>
      <p:sp>
        <p:nvSpPr>
          <p:cNvPr id="3" name="Content Placeholder 2">
            <a:extLst>
              <a:ext uri="{FF2B5EF4-FFF2-40B4-BE49-F238E27FC236}">
                <a16:creationId xmlns:a16="http://schemas.microsoft.com/office/drawing/2014/main" id="{3405C8A6-344E-5249-9541-DCFC244CC7DD}"/>
              </a:ext>
            </a:extLst>
          </p:cNvPr>
          <p:cNvSpPr>
            <a:spLocks noGrp="1"/>
          </p:cNvSpPr>
          <p:nvPr>
            <p:ph idx="1"/>
          </p:nvPr>
        </p:nvSpPr>
        <p:spPr>
          <a:xfrm>
            <a:off x="838200" y="1825625"/>
            <a:ext cx="10515600" cy="4667250"/>
          </a:xfrm>
        </p:spPr>
        <p:txBody>
          <a:bodyPr>
            <a:normAutofit/>
          </a:bodyPr>
          <a:lstStyle/>
          <a:p>
            <a:pPr marL="514350" indent="-514350">
              <a:lnSpc>
                <a:spcPct val="150000"/>
              </a:lnSpc>
              <a:buFont typeface="+mj-lt"/>
              <a:buAutoNum type="arabicParenR"/>
            </a:pPr>
            <a:r>
              <a:rPr lang="en-GB" sz="1600" dirty="0"/>
              <a:t>Do you think Edward J. Gray’s idea of education through the museum was genuinely possible when the objects were displayed to show hierarchies?</a:t>
            </a:r>
          </a:p>
          <a:p>
            <a:pPr marL="514350" indent="-514350">
              <a:lnSpc>
                <a:spcPct val="150000"/>
              </a:lnSpc>
              <a:buFont typeface="+mj-lt"/>
              <a:buAutoNum type="arabicParenR"/>
            </a:pPr>
            <a:r>
              <a:rPr lang="en-GB" sz="1600" dirty="0"/>
              <a:t>Considering audiences going to the Pitt Rivers, how accessible do you think the museum was/is?</a:t>
            </a:r>
          </a:p>
          <a:p>
            <a:pPr marL="514350" indent="-514350">
              <a:lnSpc>
                <a:spcPct val="150000"/>
              </a:lnSpc>
              <a:buFont typeface="+mj-lt"/>
              <a:buAutoNum type="arabicParenR"/>
            </a:pPr>
            <a:endParaRPr lang="en-GB" sz="1600" dirty="0"/>
          </a:p>
          <a:p>
            <a:pPr marL="0" indent="0">
              <a:lnSpc>
                <a:spcPct val="150000"/>
              </a:lnSpc>
              <a:buNone/>
            </a:pPr>
            <a:endParaRPr lang="en-GB" sz="1600" dirty="0"/>
          </a:p>
          <a:p>
            <a:pPr marL="0" indent="0">
              <a:lnSpc>
                <a:spcPct val="150000"/>
              </a:lnSpc>
              <a:buNone/>
            </a:pPr>
            <a:endParaRPr lang="en-GB" sz="1600" dirty="0"/>
          </a:p>
          <a:p>
            <a:pPr marL="0" indent="0">
              <a:lnSpc>
                <a:spcPct val="150000"/>
              </a:lnSpc>
              <a:buNone/>
            </a:pPr>
            <a:endParaRPr lang="en-GB" sz="1600" dirty="0"/>
          </a:p>
          <a:p>
            <a:pPr marL="0" indent="0">
              <a:lnSpc>
                <a:spcPct val="150000"/>
              </a:lnSpc>
              <a:buNone/>
            </a:pPr>
            <a:endParaRPr lang="en-GB" sz="1600" u="sng" dirty="0"/>
          </a:p>
          <a:p>
            <a:pPr marL="0" indent="0">
              <a:lnSpc>
                <a:spcPct val="150000"/>
              </a:lnSpc>
              <a:buNone/>
            </a:pPr>
            <a:r>
              <a:rPr lang="en-GB" sz="1600" u="sng" dirty="0"/>
              <a:t>Pitt Rivers Strategic Plan 2017-2022: </a:t>
            </a:r>
            <a:r>
              <a:rPr lang="en-GB" sz="1600" dirty="0">
                <a:solidFill>
                  <a:schemeClr val="bg1"/>
                </a:solidFill>
                <a:hlinkClick r:id="rId2">
                  <a:extLst>
                    <a:ext uri="{A12FA001-AC4F-418D-AE19-62706E023703}">
                      <ahyp:hlinkClr xmlns:ahyp="http://schemas.microsoft.com/office/drawing/2018/hyperlinkcolor" val="tx"/>
                    </a:ext>
                  </a:extLst>
                </a:hlinkClick>
              </a:rPr>
              <a:t>https://www.prm.ox.ac.uk/sites/default/files/prm_strategicplan2017-22-foronlineuse-singlepages-ilovepdf-compressed.pdf</a:t>
            </a:r>
            <a:endParaRPr lang="en-GB" sz="1600" dirty="0">
              <a:solidFill>
                <a:schemeClr val="bg1"/>
              </a:solidFill>
            </a:endParaRPr>
          </a:p>
          <a:p>
            <a:pPr marL="0" indent="0">
              <a:lnSpc>
                <a:spcPct val="150000"/>
              </a:lnSpc>
              <a:buNone/>
            </a:pPr>
            <a:endParaRPr lang="en-GB" sz="1600" dirty="0"/>
          </a:p>
        </p:txBody>
      </p:sp>
    </p:spTree>
    <p:extLst>
      <p:ext uri="{BB962C8B-B14F-4D97-AF65-F5344CB8AC3E}">
        <p14:creationId xmlns:p14="http://schemas.microsoft.com/office/powerpoint/2010/main" val="30971487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3164</TotalTime>
  <Words>588</Words>
  <Application>Microsoft Macintosh PowerPoint</Application>
  <PresentationFormat>Widescreen</PresentationFormat>
  <Paragraphs>33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‘Collecting Empire’ – Term 2, Week 8 ‘Medicine, Empire and the Body, c.1750-1914’- Rosa Kazaz </vt:lpstr>
      <vt:lpstr>William Ryan Chapman, 'Arranging Ethnology: AHLF Pitt Riers and the Typologial Tradition,' in George W. Stocking Jr (ed.), Objects and Others: Essays on Museums and Material Culture (University of Wisconsin, 1985), pp. 15-48.</vt:lpstr>
      <vt:lpstr>    Nelia Dias, 'The visibility of difference: nineteenth-century French anthropological collections’, in MacDonald, Sharon (ed.), The Politics of Display: Museums, Science, Culture (London, 1998)   </vt:lpstr>
      <vt:lpstr>David van Keuren, 'Museums and Ideology: Augustus Pitt-Rivers and Social Change in Later Victorian Britain,' Victorian Studies 28 (1984), pp. 171-189. </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Rosa Kazaz</dc:creator>
  <cp:lastModifiedBy>Rosa Kazaz</cp:lastModifiedBy>
  <cp:revision>18</cp:revision>
  <dcterms:created xsi:type="dcterms:W3CDTF">2022-02-11T00:35:20Z</dcterms:created>
  <dcterms:modified xsi:type="dcterms:W3CDTF">2022-03-02T16:11:46Z</dcterms:modified>
</cp:coreProperties>
</file>