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72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mith, Elise" initials="SE" lastIdx="1" clrIdx="0">
    <p:extLst>
      <p:ext uri="{19B8F6BF-5375-455C-9EA6-DF929625EA0E}">
        <p15:presenceInfo xmlns:p15="http://schemas.microsoft.com/office/powerpoint/2012/main" userId="S::u1473506@live.warwick.ac.uk::d969e56d-ad7b-4f1f-80b0-b90f9b31fe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58"/>
    <p:restoredTop sz="94689"/>
  </p:normalViewPr>
  <p:slideViewPr>
    <p:cSldViewPr snapToGrid="0" snapToObjects="1">
      <p:cViewPr>
        <p:scale>
          <a:sx n="95" d="100"/>
          <a:sy n="95" d="100"/>
        </p:scale>
        <p:origin x="-320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9054D-3C4E-B74A-81C8-A6C2230A5EA4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C8075-7F50-564E-88AB-D784F541A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3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C8075-7F50-564E-88AB-D784F541AA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2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C8075-7F50-564E-88AB-D784F541AA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19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C8075-7F50-564E-88AB-D784F541AA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15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79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7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7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59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5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9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1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0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E91E1-7E62-D843-961A-C7D4E95D3D4E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D4D6-CC5A-BC42-BF29-301D2516A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14" y="8792"/>
            <a:ext cx="10564331" cy="6849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1168" y="587105"/>
            <a:ext cx="6475891" cy="1077218"/>
          </a:xfrm>
          <a:prstGeom prst="rect">
            <a:avLst/>
          </a:prstGeom>
          <a:solidFill>
            <a:schemeClr val="bg2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HI34i: Medicine Empire and the Body</a:t>
            </a:r>
          </a:p>
          <a:p>
            <a:pPr algn="ctr"/>
            <a:r>
              <a:rPr lang="en-US" sz="3200" b="1" dirty="0"/>
              <a:t>Week 12: Collecting Empire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C8249C-42E3-EB4E-9098-1F97843CC840}"/>
              </a:ext>
            </a:extLst>
          </p:cNvPr>
          <p:cNvSpPr txBox="1"/>
          <p:nvPr/>
        </p:nvSpPr>
        <p:spPr>
          <a:xfrm>
            <a:off x="2232560" y="6117694"/>
            <a:ext cx="8122723" cy="461665"/>
          </a:xfrm>
          <a:prstGeom prst="rect">
            <a:avLst/>
          </a:prstGeom>
          <a:solidFill>
            <a:schemeClr val="bg2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N.B. This presentation contains images of human remains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6284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0" y="2158999"/>
            <a:ext cx="6381237" cy="4254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468267"/>
            <a:ext cx="4178644" cy="503957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" y="142704"/>
            <a:ext cx="12191999" cy="1117685"/>
          </a:xfrm>
          <a:solidFill>
            <a:schemeClr val="bg2">
              <a:alpha val="57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Human Remains, Natural History, and Comparative Anatomy: </a:t>
            </a:r>
            <a:r>
              <a:rPr lang="en-US" sz="3200" dirty="0" err="1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Hunterian</a:t>
            </a:r>
            <a:r>
              <a:rPr lang="en-US" sz="32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 Museum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054" y="6507838"/>
            <a:ext cx="163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Drawing c.1842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13968" y="6446054"/>
            <a:ext cx="1934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RCS Website, 2018</a:t>
            </a:r>
          </a:p>
        </p:txBody>
      </p:sp>
    </p:spTree>
    <p:extLst>
      <p:ext uri="{BB962C8B-B14F-4D97-AF65-F5344CB8AC3E}">
        <p14:creationId xmlns:p14="http://schemas.microsoft.com/office/powerpoint/2010/main" val="168008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464"/>
            <a:ext cx="12192000" cy="639439"/>
          </a:xfrm>
          <a:solidFill>
            <a:schemeClr val="bg2">
              <a:alpha val="5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Museums and Racial Anthropology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354" y="1061311"/>
            <a:ext cx="7303803" cy="5487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87857" y="5661596"/>
            <a:ext cx="2016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Manchester Anatomical Museum, c.1890</a:t>
            </a:r>
          </a:p>
        </p:txBody>
      </p:sp>
    </p:spTree>
    <p:extLst>
      <p:ext uri="{BB962C8B-B14F-4D97-AF65-F5344CB8AC3E}">
        <p14:creationId xmlns:p14="http://schemas.microsoft.com/office/powerpoint/2010/main" val="1401606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50" y="0"/>
            <a:ext cx="1046422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73837" y="648866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1879</a:t>
            </a:r>
          </a:p>
        </p:txBody>
      </p:sp>
    </p:spTree>
    <p:extLst>
      <p:ext uri="{BB962C8B-B14F-4D97-AF65-F5344CB8AC3E}">
        <p14:creationId xmlns:p14="http://schemas.microsoft.com/office/powerpoint/2010/main" val="1006209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Screen shot 2013-01-#92FFE5.png                                00084C94Macintosh HD                   7C26879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181" y="0"/>
            <a:ext cx="50464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49730" y="6067167"/>
            <a:ext cx="2792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Craniological Collection, </a:t>
            </a:r>
            <a:r>
              <a:rPr lang="en-US" dirty="0" err="1">
                <a:solidFill>
                  <a:schemeClr val="bg1"/>
                </a:solidFill>
              </a:rPr>
              <a:t>Hunterian</a:t>
            </a:r>
            <a:r>
              <a:rPr lang="en-US" dirty="0">
                <a:solidFill>
                  <a:schemeClr val="bg1"/>
                </a:solidFill>
              </a:rPr>
              <a:t> Museum, RCS</a:t>
            </a:r>
          </a:p>
        </p:txBody>
      </p:sp>
    </p:spTree>
    <p:extLst>
      <p:ext uri="{BB962C8B-B14F-4D97-AF65-F5344CB8AC3E}">
        <p14:creationId xmlns:p14="http://schemas.microsoft.com/office/powerpoint/2010/main" val="1953121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371" y="0"/>
            <a:ext cx="8887257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39168" y="5634681"/>
            <a:ext cx="1552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Oxford University Museum, c.1887</a:t>
            </a:r>
          </a:p>
        </p:txBody>
      </p:sp>
    </p:spTree>
    <p:extLst>
      <p:ext uri="{BB962C8B-B14F-4D97-AF65-F5344CB8AC3E}">
        <p14:creationId xmlns:p14="http://schemas.microsoft.com/office/powerpoint/2010/main" val="955634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0252" y="427385"/>
            <a:ext cx="7271943" cy="707886"/>
          </a:xfrm>
          <a:prstGeom prst="rect">
            <a:avLst/>
          </a:prstGeom>
          <a:solidFill>
            <a:schemeClr val="bg2">
              <a:alpha val="5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Evolution in the Museum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27" y="1897595"/>
            <a:ext cx="6042462" cy="30212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353" y="1897595"/>
            <a:ext cx="5528647" cy="30212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6854" y="5238517"/>
            <a:ext cx="477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American Museum of Natural History (New York)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17200" y="5238517"/>
            <a:ext cx="2542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Indian Museum (Kolkata)</a:t>
            </a:r>
          </a:p>
        </p:txBody>
      </p:sp>
    </p:spTree>
    <p:extLst>
      <p:ext uri="{BB962C8B-B14F-4D97-AF65-F5344CB8AC3E}">
        <p14:creationId xmlns:p14="http://schemas.microsoft.com/office/powerpoint/2010/main" val="3229193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7134"/>
            <a:ext cx="12192000" cy="1325563"/>
          </a:xfrm>
          <a:solidFill>
            <a:schemeClr val="bg2">
              <a:alpha val="54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Evolution as an </a:t>
            </a:r>
            <a:r>
              <a:rPr lang="en-US" dirty="0" err="1">
                <a:solidFill>
                  <a:srgbClr val="FFFFFF"/>
                </a:solidFill>
                <a:latin typeface="Copperplate Gothic Bold"/>
                <a:cs typeface="Copperplate Gothic Bold"/>
              </a:rPr>
              <a:t>organising</a:t>
            </a:r>
            <a: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7474"/>
            <a:ext cx="10515600" cy="290441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‘Museums functioned as the most widely accessible public forum to underscore a positivist, progressive and hierarchical view of the world, and they gave that view material form and scientific legitimacy.’</a:t>
            </a:r>
            <a:r>
              <a:rPr lang="en-GB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solidFill>
                  <a:srgbClr val="FFFFFF"/>
                </a:solidFill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-</a:t>
            </a:r>
            <a:r>
              <a:rPr lang="en-US" sz="1600" dirty="0">
                <a:solidFill>
                  <a:srgbClr val="FFFFFF"/>
                </a:solidFill>
              </a:rPr>
              <a:t>Steven Coon, </a:t>
            </a:r>
            <a:r>
              <a:rPr lang="en-US" sz="1600" i="1" dirty="0">
                <a:solidFill>
                  <a:srgbClr val="FFFFFF"/>
                </a:solidFill>
              </a:rPr>
              <a:t>Museums and American Intellectual Life, 1876-1926 </a:t>
            </a:r>
            <a:r>
              <a:rPr lang="en-US" sz="1600" dirty="0">
                <a:solidFill>
                  <a:srgbClr val="FFFFFF"/>
                </a:solidFill>
              </a:rPr>
              <a:t>(Chicago UP, 1996)</a:t>
            </a:r>
          </a:p>
        </p:txBody>
      </p:sp>
    </p:spTree>
    <p:extLst>
      <p:ext uri="{BB962C8B-B14F-4D97-AF65-F5344CB8AC3E}">
        <p14:creationId xmlns:p14="http://schemas.microsoft.com/office/powerpoint/2010/main" val="3023011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3920"/>
            <a:ext cx="12192000" cy="1125821"/>
          </a:xfrm>
          <a:solidFill>
            <a:schemeClr val="bg2">
              <a:alpha val="54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Anthropology and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9483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Spurred by archaeological discoveries revealing remains and tools of early hominids.</a:t>
            </a:r>
          </a:p>
          <a:p>
            <a:r>
              <a:rPr lang="en-US" dirty="0">
                <a:solidFill>
                  <a:srgbClr val="FFFFFF"/>
                </a:solidFill>
              </a:rPr>
              <a:t>Contemporaneous with diffusion of evolutionary theory throughout the natural sciences</a:t>
            </a:r>
          </a:p>
          <a:p>
            <a:r>
              <a:rPr lang="en-US" dirty="0">
                <a:solidFill>
                  <a:srgbClr val="FFFFFF"/>
                </a:solidFill>
              </a:rPr>
              <a:t>Allows anthropologists to see biological processes operating not only at the physical level, but at the societal one.  Both physical and socio-cultural anthropologists leverage this idea to promote the scientific status of their approach.</a:t>
            </a:r>
          </a:p>
          <a:p>
            <a:r>
              <a:rPr lang="en-US" dirty="0">
                <a:solidFill>
                  <a:srgbClr val="FFFFFF"/>
                </a:solidFill>
              </a:rPr>
              <a:t>Inspires Pitt-Rivers’ ‘typological’ approach, which explicitly sought to demonstrate evolution of technology. </a:t>
            </a:r>
          </a:p>
        </p:txBody>
      </p:sp>
    </p:spTree>
    <p:extLst>
      <p:ext uri="{BB962C8B-B14F-4D97-AF65-F5344CB8AC3E}">
        <p14:creationId xmlns:p14="http://schemas.microsoft.com/office/powerpoint/2010/main" val="1960175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rack, several&#10;&#10;Description automatically generated">
            <a:extLst>
              <a:ext uri="{FF2B5EF4-FFF2-40B4-BE49-F238E27FC236}">
                <a16:creationId xmlns:a16="http://schemas.microsoft.com/office/drawing/2014/main" id="{B006A5A5-9E7F-9844-B891-906918C9F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84474" y="857252"/>
            <a:ext cx="68580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466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all, indoor, toilet&#10;&#10;Description automatically generated">
            <a:extLst>
              <a:ext uri="{FF2B5EF4-FFF2-40B4-BE49-F238E27FC236}">
                <a16:creationId xmlns:a16="http://schemas.microsoft.com/office/drawing/2014/main" id="{A33F05A8-DFA5-814B-87BD-E02AF16A6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0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6254"/>
            <a:ext cx="12192000" cy="983029"/>
          </a:xfrm>
          <a:solidFill>
            <a:schemeClr val="bg2">
              <a:alpha val="56000"/>
            </a:schemeClr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‘Natural History’ and Cabinets of Curiosity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9673"/>
            <a:ext cx="6655777" cy="4991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66273" y="1350719"/>
            <a:ext cx="39975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-Collecting the ‘exotic’ (‘unicorn horns’)</a:t>
            </a:r>
          </a:p>
          <a:p>
            <a:r>
              <a:rPr lang="en-US" dirty="0">
                <a:solidFill>
                  <a:schemeClr val="bg1"/>
                </a:solidFill>
              </a:rPr>
              <a:t>-Rare plants and animals from around the world</a:t>
            </a:r>
          </a:p>
          <a:p>
            <a:r>
              <a:rPr lang="en-US" dirty="0">
                <a:solidFill>
                  <a:schemeClr val="bg1"/>
                </a:solidFill>
              </a:rPr>
              <a:t>-Aided by exploration and imperialism</a:t>
            </a:r>
          </a:p>
          <a:p>
            <a:r>
              <a:rPr lang="en-US" dirty="0">
                <a:solidFill>
                  <a:schemeClr val="bg1"/>
                </a:solidFill>
              </a:rPr>
              <a:t>-Interest in diversity and classification</a:t>
            </a:r>
          </a:p>
          <a:p>
            <a:r>
              <a:rPr lang="en-US" dirty="0">
                <a:solidFill>
                  <a:schemeClr val="bg1"/>
                </a:solidFill>
              </a:rPr>
              <a:t>-Keeping examples of extinct species (e.g. Worm’s Great Auk)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6471506"/>
            <a:ext cx="481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‘Museum </a:t>
            </a:r>
            <a:r>
              <a:rPr lang="en-US" dirty="0" err="1">
                <a:solidFill>
                  <a:schemeClr val="bg1"/>
                </a:solidFill>
              </a:rPr>
              <a:t>Wormianum</a:t>
            </a:r>
            <a:r>
              <a:rPr lang="en-US" dirty="0">
                <a:solidFill>
                  <a:schemeClr val="bg1"/>
                </a:solidFill>
              </a:rPr>
              <a:t>’ of Ole Worm (1588-1654)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920" y="3533480"/>
            <a:ext cx="1988277" cy="312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48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FED545B-C7D1-E941-BA2D-705B279903CC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38835" y="1147483"/>
            <a:ext cx="2778125" cy="4114800"/>
          </a:xfr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7E65F4AE-D51F-1444-8464-8F83C2D91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460" y="5341185"/>
            <a:ext cx="33788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0" dirty="0">
                <a:solidFill>
                  <a:schemeClr val="bg1"/>
                </a:solidFill>
              </a:rPr>
              <a:t>Joseph Barnard Davis (1801-1881)</a:t>
            </a:r>
            <a:endParaRPr lang="en-US" altLang="en-US" sz="2400" b="0" dirty="0">
              <a:solidFill>
                <a:schemeClr val="bg1"/>
              </a:solidFill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2F6CDD3-9275-2A46-AE1B-E5B761A51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9129" y="304800"/>
            <a:ext cx="3893297" cy="594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87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Concilliation 1840 by Benjamin Duterrau">
            <a:extLst>
              <a:ext uri="{FF2B5EF4-FFF2-40B4-BE49-F238E27FC236}">
                <a16:creationId xmlns:a16="http://schemas.microsoft.com/office/drawing/2014/main" id="{88096C2D-7882-404B-9B9B-09E70ED97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259" y="394255"/>
            <a:ext cx="8425890" cy="562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D58E6C-F566-8744-B69E-2A7D4C23DCC1}"/>
              </a:ext>
            </a:extLst>
          </p:cNvPr>
          <p:cNvSpPr txBox="1"/>
          <p:nvPr/>
        </p:nvSpPr>
        <p:spPr>
          <a:xfrm>
            <a:off x="5311588" y="6094413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‘The Conciliation’ by Benjamin </a:t>
            </a:r>
            <a:r>
              <a:rPr lang="en-US" dirty="0" err="1">
                <a:solidFill>
                  <a:schemeClr val="bg1"/>
                </a:solidFill>
              </a:rPr>
              <a:t>Duterrau</a:t>
            </a:r>
            <a:r>
              <a:rPr lang="en-US" dirty="0">
                <a:solidFill>
                  <a:schemeClr val="bg1"/>
                </a:solidFill>
              </a:rPr>
              <a:t> (1840)</a:t>
            </a:r>
          </a:p>
        </p:txBody>
      </p:sp>
    </p:spTree>
    <p:extLst>
      <p:ext uri="{BB962C8B-B14F-4D97-AF65-F5344CB8AC3E}">
        <p14:creationId xmlns:p14="http://schemas.microsoft.com/office/powerpoint/2010/main" val="3530839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44365091-56B7-0741-8D72-7791BC34C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96" y="0"/>
            <a:ext cx="5476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31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old, furniture&#10;&#10;Description automatically generated">
            <a:extLst>
              <a:ext uri="{FF2B5EF4-FFF2-40B4-BE49-F238E27FC236}">
                <a16:creationId xmlns:a16="http://schemas.microsoft.com/office/drawing/2014/main" id="{BA786D4B-9B15-804E-9306-1849810A0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014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CEFFC1-A357-E043-A1E2-E0FC6A5AE780}"/>
              </a:ext>
            </a:extLst>
          </p:cNvPr>
          <p:cNvSpPr txBox="1"/>
          <p:nvPr/>
        </p:nvSpPr>
        <p:spPr>
          <a:xfrm>
            <a:off x="9399494" y="6091518"/>
            <a:ext cx="2648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Royal College of Surgeons,</a:t>
            </a:r>
          </a:p>
          <a:p>
            <a:r>
              <a:rPr lang="en-US" dirty="0">
                <a:solidFill>
                  <a:schemeClr val="bg1"/>
                </a:solidFill>
              </a:rPr>
              <a:t>1941 </a:t>
            </a:r>
          </a:p>
        </p:txBody>
      </p:sp>
    </p:spTree>
    <p:extLst>
      <p:ext uri="{BB962C8B-B14F-4D97-AF65-F5344CB8AC3E}">
        <p14:creationId xmlns:p14="http://schemas.microsoft.com/office/powerpoint/2010/main" val="374732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11" y="281015"/>
            <a:ext cx="7803805" cy="1325563"/>
          </a:xfrm>
          <a:solidFill>
            <a:schemeClr val="bg2">
              <a:alpha val="55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Hans Sloane and </a:t>
            </a:r>
            <a:r>
              <a:rPr lang="en-US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the </a:t>
            </a:r>
            <a:br>
              <a:rPr lang="en-US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</a:br>
            <a:r>
              <a:rPr lang="en-US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British </a:t>
            </a:r>
            <a: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Museum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16" y="2220343"/>
            <a:ext cx="3251464" cy="3190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9860" y="1948494"/>
            <a:ext cx="41770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-Hans Sloane (1660-1753): Physician, Collector, President of Royal College of Physicians and Royal Academy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-Travels to Jamaica (1687) as personal physician to the Governor.  Collects 800 plants and other live specimens… Keeps collecting from contacts on his return to London.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-By the time of his death, he had acquired c.71,000 objects, including coins, books, herbarium, antiquities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-Leaves whole collection to the nation in return for £20,000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7187" y="330642"/>
            <a:ext cx="2010209" cy="28142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311" y="3486851"/>
            <a:ext cx="4480689" cy="298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92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558"/>
            <a:ext cx="12191999" cy="1325563"/>
          </a:xfrm>
          <a:solidFill>
            <a:schemeClr val="bg2">
              <a:alpha val="56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Enlightenment Taxonomies and </a:t>
            </a:r>
            <a:b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</a:br>
            <a: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‘the Order of Things’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399" y="1927654"/>
            <a:ext cx="5263076" cy="46607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617" y="2016367"/>
            <a:ext cx="277368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90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35" y="1414194"/>
            <a:ext cx="3155582" cy="4992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643" y="6466004"/>
            <a:ext cx="2373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Advertisement (Boston, 1887)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686" y="2057101"/>
            <a:ext cx="3175000" cy="3517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99686" y="5667660"/>
            <a:ext cx="2994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How We Went Birds'-Nesting: Field, Wood and Meadow Rambles,</a:t>
            </a:r>
            <a:r>
              <a:rPr lang="en-US" sz="1400" dirty="0">
                <a:solidFill>
                  <a:schemeClr val="bg1"/>
                </a:solidFill>
              </a:rPr>
              <a:t> by Amanda Bartlett Harris (1880)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2147" y="3396965"/>
            <a:ext cx="2476996" cy="32229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2147" y="172995"/>
            <a:ext cx="2476996" cy="3098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34752" y="172995"/>
            <a:ext cx="5853443" cy="954107"/>
          </a:xfrm>
          <a:prstGeom prst="rect">
            <a:avLst/>
          </a:prstGeom>
          <a:solidFill>
            <a:schemeClr val="bg2"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Popular Collecting in the Nineteenth Century</a:t>
            </a:r>
          </a:p>
        </p:txBody>
      </p:sp>
    </p:spTree>
    <p:extLst>
      <p:ext uri="{BB962C8B-B14F-4D97-AF65-F5344CB8AC3E}">
        <p14:creationId xmlns:p14="http://schemas.microsoft.com/office/powerpoint/2010/main" val="68388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49" y="358346"/>
            <a:ext cx="7834183" cy="1325563"/>
          </a:xfrm>
          <a:solidFill>
            <a:schemeClr val="bg2">
              <a:alpha val="54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Scientific Societies, Collections and Museums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902" y="2671245"/>
            <a:ext cx="5168024" cy="3445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311" y="358346"/>
            <a:ext cx="3137090" cy="1989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14" y="2100648"/>
            <a:ext cx="6023919" cy="40159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1849" y="6262855"/>
            <a:ext cx="1158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Scarborough Rotunda Museum (from 1829)—Collection of Scarborough Philosophical Society and geologist William Smith </a:t>
            </a:r>
          </a:p>
        </p:txBody>
      </p:sp>
    </p:spTree>
    <p:extLst>
      <p:ext uri="{BB962C8B-B14F-4D97-AF65-F5344CB8AC3E}">
        <p14:creationId xmlns:p14="http://schemas.microsoft.com/office/powerpoint/2010/main" val="195521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592"/>
            <a:ext cx="12192000" cy="963943"/>
          </a:xfrm>
          <a:solidFill>
            <a:schemeClr val="bg2">
              <a:alpha val="57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pperplate Gothic Bold" charset="0"/>
                <a:ea typeface="Copperplate Gothic Bold" charset="0"/>
                <a:cs typeface="Copperplate Gothic Bold" charset="0"/>
              </a:rPr>
              <a:t>Colonial Scientific Societies and Museums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85999"/>
            <a:ext cx="2595974" cy="3045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043" y="1385593"/>
            <a:ext cx="7064474" cy="50044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4189" y="6429472"/>
            <a:ext cx="539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Tasmanian Museum and Art Gallery—Zoological Gallery</a:t>
            </a:r>
          </a:p>
        </p:txBody>
      </p:sp>
    </p:spTree>
    <p:extLst>
      <p:ext uri="{BB962C8B-B14F-4D97-AF65-F5344CB8AC3E}">
        <p14:creationId xmlns:p14="http://schemas.microsoft.com/office/powerpoint/2010/main" val="1518067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1003"/>
            <a:ext cx="12192000" cy="784128"/>
          </a:xfrm>
          <a:solidFill>
            <a:schemeClr val="bg2">
              <a:alpha val="54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Copperplate Gothic Bold"/>
                <a:cs typeface="Copperplate Gothic Bold"/>
              </a:rPr>
              <a:t>Missionaries and Museums</a:t>
            </a:r>
          </a:p>
        </p:txBody>
      </p:sp>
      <p:pic>
        <p:nvPicPr>
          <p:cNvPr id="6" name="Picture 5" descr="Screen Shot 2018-01-16 at 22.3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82" y="1163874"/>
            <a:ext cx="8113244" cy="560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1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648"/>
            <a:ext cx="12192000" cy="1674111"/>
          </a:xfrm>
          <a:solidFill>
            <a:schemeClr val="bg2">
              <a:alpha val="5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Science, Culture and Imperialism at the Great Exhibition (1851) – </a:t>
            </a:r>
            <a:b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</a:br>
            <a:r>
              <a:rPr lang="en-US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The Victoria and Albert Museum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5" y="2856836"/>
            <a:ext cx="4547072" cy="29555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025" y="2856836"/>
            <a:ext cx="7538975" cy="3053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26049" y="2149134"/>
            <a:ext cx="3087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-An estimated 6 million visitors</a:t>
            </a:r>
          </a:p>
        </p:txBody>
      </p:sp>
    </p:spTree>
    <p:extLst>
      <p:ext uri="{BB962C8B-B14F-4D97-AF65-F5344CB8AC3E}">
        <p14:creationId xmlns:p14="http://schemas.microsoft.com/office/powerpoint/2010/main" val="107338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513</Words>
  <Application>Microsoft Macintosh PowerPoint</Application>
  <PresentationFormat>Widescreen</PresentationFormat>
  <Paragraphs>55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Copperplate Gothic Bold</vt:lpstr>
      <vt:lpstr>Office Theme</vt:lpstr>
      <vt:lpstr>PowerPoint Presentation</vt:lpstr>
      <vt:lpstr>‘Natural History’ and Cabinets of Curiosity</vt:lpstr>
      <vt:lpstr>Hans Sloane and the  British Museum</vt:lpstr>
      <vt:lpstr>Enlightenment Taxonomies and  ‘the Order of Things’</vt:lpstr>
      <vt:lpstr>PowerPoint Presentation</vt:lpstr>
      <vt:lpstr>Scientific Societies, Collections and Museums</vt:lpstr>
      <vt:lpstr>Colonial Scientific Societies and Museums</vt:lpstr>
      <vt:lpstr>Missionaries and Museums</vt:lpstr>
      <vt:lpstr>Science, Culture and Imperialism at the Great Exhibition (1851) –  The Victoria and Albert Museum</vt:lpstr>
      <vt:lpstr>Human Remains, Natural History, and Comparative Anatomy: Hunterian Museum</vt:lpstr>
      <vt:lpstr>Museums and Racial Anthropology</vt:lpstr>
      <vt:lpstr>PowerPoint Presentation</vt:lpstr>
      <vt:lpstr>PowerPoint Presentation</vt:lpstr>
      <vt:lpstr>PowerPoint Presentation</vt:lpstr>
      <vt:lpstr>PowerPoint Presentation</vt:lpstr>
      <vt:lpstr>Evolution as an organising principle</vt:lpstr>
      <vt:lpstr>Anthropology and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Elise</dc:creator>
  <cp:lastModifiedBy>Smith, Elise</cp:lastModifiedBy>
  <cp:revision>1</cp:revision>
  <dcterms:created xsi:type="dcterms:W3CDTF">2022-04-29T09:34:27Z</dcterms:created>
  <dcterms:modified xsi:type="dcterms:W3CDTF">2022-04-29T09:53:19Z</dcterms:modified>
</cp:coreProperties>
</file>