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59"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by Kinsella" userId="908cbf54441946b1" providerId="LiveId" clId="{E153256B-11CC-4A22-BA89-AF5911506E5C}"/>
    <pc:docChg chg="custSel addSld modSld">
      <pc:chgData name="Toby Kinsella" userId="908cbf54441946b1" providerId="LiveId" clId="{E153256B-11CC-4A22-BA89-AF5911506E5C}" dt="2025-01-26T15:11:14.664" v="123" actId="20577"/>
      <pc:docMkLst>
        <pc:docMk/>
      </pc:docMkLst>
      <pc:sldChg chg="modSp mod">
        <pc:chgData name="Toby Kinsella" userId="908cbf54441946b1" providerId="LiveId" clId="{E153256B-11CC-4A22-BA89-AF5911506E5C}" dt="2025-01-26T15:11:14.664" v="123" actId="20577"/>
        <pc:sldMkLst>
          <pc:docMk/>
          <pc:sldMk cId="2150363038" sldId="257"/>
        </pc:sldMkLst>
        <pc:spChg chg="mod">
          <ac:chgData name="Toby Kinsella" userId="908cbf54441946b1" providerId="LiveId" clId="{E153256B-11CC-4A22-BA89-AF5911506E5C}" dt="2025-01-26T14:57:32.152" v="93" actId="404"/>
          <ac:spMkLst>
            <pc:docMk/>
            <pc:sldMk cId="2150363038" sldId="257"/>
            <ac:spMk id="2" creationId="{5E3C4E6A-0A73-E4D9-572B-9FCA38F4C962}"/>
          </ac:spMkLst>
        </pc:spChg>
        <pc:spChg chg="mod">
          <ac:chgData name="Toby Kinsella" userId="908cbf54441946b1" providerId="LiveId" clId="{E153256B-11CC-4A22-BA89-AF5911506E5C}" dt="2025-01-26T15:11:14.664" v="123" actId="20577"/>
          <ac:spMkLst>
            <pc:docMk/>
            <pc:sldMk cId="2150363038" sldId="257"/>
            <ac:spMk id="3" creationId="{8D07D7E6-D0F9-34D9-E3E3-012133CB7B26}"/>
          </ac:spMkLst>
        </pc:spChg>
      </pc:sldChg>
      <pc:sldChg chg="modSp mod">
        <pc:chgData name="Toby Kinsella" userId="908cbf54441946b1" providerId="LiveId" clId="{E153256B-11CC-4A22-BA89-AF5911506E5C}" dt="2025-01-26T14:59:19.267" v="103" actId="20577"/>
        <pc:sldMkLst>
          <pc:docMk/>
          <pc:sldMk cId="1346980195" sldId="258"/>
        </pc:sldMkLst>
        <pc:spChg chg="mod">
          <ac:chgData name="Toby Kinsella" userId="908cbf54441946b1" providerId="LiveId" clId="{E153256B-11CC-4A22-BA89-AF5911506E5C}" dt="2025-01-26T14:59:19.267" v="103" actId="20577"/>
          <ac:spMkLst>
            <pc:docMk/>
            <pc:sldMk cId="1346980195" sldId="258"/>
            <ac:spMk id="3" creationId="{2CB0D2EB-7551-19AB-3483-2F30C1CE03AD}"/>
          </ac:spMkLst>
        </pc:spChg>
      </pc:sldChg>
      <pc:sldChg chg="modSp new mod">
        <pc:chgData name="Toby Kinsella" userId="908cbf54441946b1" providerId="LiveId" clId="{E153256B-11CC-4A22-BA89-AF5911506E5C}" dt="2025-01-26T14:58:46.387" v="101"/>
        <pc:sldMkLst>
          <pc:docMk/>
          <pc:sldMk cId="2936244954" sldId="259"/>
        </pc:sldMkLst>
        <pc:spChg chg="mod">
          <ac:chgData name="Toby Kinsella" userId="908cbf54441946b1" providerId="LiveId" clId="{E153256B-11CC-4A22-BA89-AF5911506E5C}" dt="2025-01-23T17:56:45.391" v="10" actId="20577"/>
          <ac:spMkLst>
            <pc:docMk/>
            <pc:sldMk cId="2936244954" sldId="259"/>
            <ac:spMk id="2" creationId="{6FE9D3D9-D700-1E7C-FDF7-9A547F58C6DB}"/>
          </ac:spMkLst>
        </pc:spChg>
        <pc:spChg chg="mod">
          <ac:chgData name="Toby Kinsella" userId="908cbf54441946b1" providerId="LiveId" clId="{E153256B-11CC-4A22-BA89-AF5911506E5C}" dt="2025-01-26T14:58:46.387" v="101"/>
          <ac:spMkLst>
            <pc:docMk/>
            <pc:sldMk cId="2936244954" sldId="259"/>
            <ac:spMk id="3" creationId="{1BDC83FC-5B8E-D195-D1FC-4985A4DD2ABC}"/>
          </ac:spMkLst>
        </pc:spChg>
      </pc:sldChg>
      <pc:sldChg chg="modSp new mod">
        <pc:chgData name="Toby Kinsella" userId="908cbf54441946b1" providerId="LiveId" clId="{E153256B-11CC-4A22-BA89-AF5911506E5C}" dt="2025-01-26T14:54:04.925" v="32"/>
        <pc:sldMkLst>
          <pc:docMk/>
          <pc:sldMk cId="1670490799" sldId="260"/>
        </pc:sldMkLst>
        <pc:spChg chg="mod">
          <ac:chgData name="Toby Kinsella" userId="908cbf54441946b1" providerId="LiveId" clId="{E153256B-11CC-4A22-BA89-AF5911506E5C}" dt="2025-01-26T14:53:47.220" v="28" actId="20577"/>
          <ac:spMkLst>
            <pc:docMk/>
            <pc:sldMk cId="1670490799" sldId="260"/>
            <ac:spMk id="2" creationId="{F07EE409-D68D-4BF6-EE0C-AB8EB861CABC}"/>
          </ac:spMkLst>
        </pc:spChg>
        <pc:spChg chg="mod">
          <ac:chgData name="Toby Kinsella" userId="908cbf54441946b1" providerId="LiveId" clId="{E153256B-11CC-4A22-BA89-AF5911506E5C}" dt="2025-01-26T14:54:04.925" v="32"/>
          <ac:spMkLst>
            <pc:docMk/>
            <pc:sldMk cId="1670490799" sldId="260"/>
            <ac:spMk id="3" creationId="{06809E7C-22AE-DF42-1C84-B7C1C79DDBF4}"/>
          </ac:spMkLst>
        </pc:spChg>
      </pc:sldChg>
      <pc:sldChg chg="modSp new mod">
        <pc:chgData name="Toby Kinsella" userId="908cbf54441946b1" providerId="LiveId" clId="{E153256B-11CC-4A22-BA89-AF5911506E5C}" dt="2025-01-26T14:56:33.359" v="76" actId="1076"/>
        <pc:sldMkLst>
          <pc:docMk/>
          <pc:sldMk cId="1563691301" sldId="261"/>
        </pc:sldMkLst>
        <pc:spChg chg="mod">
          <ac:chgData name="Toby Kinsella" userId="908cbf54441946b1" providerId="LiveId" clId="{E153256B-11CC-4A22-BA89-AF5911506E5C}" dt="2025-01-26T14:56:10.952" v="71" actId="20577"/>
          <ac:spMkLst>
            <pc:docMk/>
            <pc:sldMk cId="1563691301" sldId="261"/>
            <ac:spMk id="2" creationId="{DE371410-B370-EB28-D6A8-08C7FA6E3FA5}"/>
          </ac:spMkLst>
        </pc:spChg>
        <pc:spChg chg="mod">
          <ac:chgData name="Toby Kinsella" userId="908cbf54441946b1" providerId="LiveId" clId="{E153256B-11CC-4A22-BA89-AF5911506E5C}" dt="2025-01-26T14:56:33.359" v="76" actId="1076"/>
          <ac:spMkLst>
            <pc:docMk/>
            <pc:sldMk cId="1563691301" sldId="261"/>
            <ac:spMk id="3" creationId="{AEACCBC8-0063-B556-5EF0-2ECEDF48A38C}"/>
          </ac:spMkLst>
        </pc:spChg>
      </pc:sldChg>
      <pc:sldChg chg="modSp new mod">
        <pc:chgData name="Toby Kinsella" userId="908cbf54441946b1" providerId="LiveId" clId="{E153256B-11CC-4A22-BA89-AF5911506E5C}" dt="2025-01-26T14:57:17.443" v="92" actId="1076"/>
        <pc:sldMkLst>
          <pc:docMk/>
          <pc:sldMk cId="3986158725" sldId="262"/>
        </pc:sldMkLst>
        <pc:spChg chg="mod">
          <ac:chgData name="Toby Kinsella" userId="908cbf54441946b1" providerId="LiveId" clId="{E153256B-11CC-4A22-BA89-AF5911506E5C}" dt="2025-01-26T14:56:55.902" v="87" actId="27636"/>
          <ac:spMkLst>
            <pc:docMk/>
            <pc:sldMk cId="3986158725" sldId="262"/>
            <ac:spMk id="2" creationId="{931B558E-37E7-2368-E8F9-EB0395FBFD33}"/>
          </ac:spMkLst>
        </pc:spChg>
        <pc:spChg chg="mod">
          <ac:chgData name="Toby Kinsella" userId="908cbf54441946b1" providerId="LiveId" clId="{E153256B-11CC-4A22-BA89-AF5911506E5C}" dt="2025-01-26T14:57:17.443" v="92" actId="1076"/>
          <ac:spMkLst>
            <pc:docMk/>
            <pc:sldMk cId="3986158725" sldId="262"/>
            <ac:spMk id="3" creationId="{A3ECE0F1-DC1B-BEC9-AC5E-EEB4ED32EEA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0D7AB-A7FC-F915-1771-2F5BF1AFD69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EF0E991-71A0-62B4-DAF2-5FE9D48256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B48096C-5DC4-1A8D-7D51-23CC2DE71A0E}"/>
              </a:ext>
            </a:extLst>
          </p:cNvPr>
          <p:cNvSpPr>
            <a:spLocks noGrp="1"/>
          </p:cNvSpPr>
          <p:nvPr>
            <p:ph type="dt" sz="half" idx="10"/>
          </p:nvPr>
        </p:nvSpPr>
        <p:spPr/>
        <p:txBody>
          <a:bodyPr/>
          <a:lstStyle/>
          <a:p>
            <a:fld id="{0084E88B-1351-4151-B507-DC3481436937}" type="datetimeFigureOut">
              <a:rPr lang="en-GB" smtClean="0"/>
              <a:t>26/01/2025</a:t>
            </a:fld>
            <a:endParaRPr lang="en-GB"/>
          </a:p>
        </p:txBody>
      </p:sp>
      <p:sp>
        <p:nvSpPr>
          <p:cNvPr id="5" name="Footer Placeholder 4">
            <a:extLst>
              <a:ext uri="{FF2B5EF4-FFF2-40B4-BE49-F238E27FC236}">
                <a16:creationId xmlns:a16="http://schemas.microsoft.com/office/drawing/2014/main" id="{C5985F5E-67E5-759E-D299-9FFF69E5B40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6DDD3D-5FA0-E4A6-7358-A756761C4419}"/>
              </a:ext>
            </a:extLst>
          </p:cNvPr>
          <p:cNvSpPr>
            <a:spLocks noGrp="1"/>
          </p:cNvSpPr>
          <p:nvPr>
            <p:ph type="sldNum" sz="quarter" idx="12"/>
          </p:nvPr>
        </p:nvSpPr>
        <p:spPr/>
        <p:txBody>
          <a:bodyPr/>
          <a:lstStyle/>
          <a:p>
            <a:fld id="{F60932BB-E90C-423C-A5F8-835800EF6C42}" type="slidenum">
              <a:rPr lang="en-GB" smtClean="0"/>
              <a:t>‹#›</a:t>
            </a:fld>
            <a:endParaRPr lang="en-GB"/>
          </a:p>
        </p:txBody>
      </p:sp>
    </p:spTree>
    <p:extLst>
      <p:ext uri="{BB962C8B-B14F-4D97-AF65-F5344CB8AC3E}">
        <p14:creationId xmlns:p14="http://schemas.microsoft.com/office/powerpoint/2010/main" val="1131891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90DE9-806B-4FED-7B28-3720BBF4033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175F599-BE79-F792-6B3D-A2C1D18F55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1119F42-F1A2-B291-016E-692151A44B6F}"/>
              </a:ext>
            </a:extLst>
          </p:cNvPr>
          <p:cNvSpPr>
            <a:spLocks noGrp="1"/>
          </p:cNvSpPr>
          <p:nvPr>
            <p:ph type="dt" sz="half" idx="10"/>
          </p:nvPr>
        </p:nvSpPr>
        <p:spPr/>
        <p:txBody>
          <a:bodyPr/>
          <a:lstStyle/>
          <a:p>
            <a:fld id="{0084E88B-1351-4151-B507-DC3481436937}" type="datetimeFigureOut">
              <a:rPr lang="en-GB" smtClean="0"/>
              <a:t>26/01/2025</a:t>
            </a:fld>
            <a:endParaRPr lang="en-GB"/>
          </a:p>
        </p:txBody>
      </p:sp>
      <p:sp>
        <p:nvSpPr>
          <p:cNvPr id="5" name="Footer Placeholder 4">
            <a:extLst>
              <a:ext uri="{FF2B5EF4-FFF2-40B4-BE49-F238E27FC236}">
                <a16:creationId xmlns:a16="http://schemas.microsoft.com/office/drawing/2014/main" id="{F35C0817-38C7-0303-29E1-E6BF46D8C8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7DD168-441F-139A-F16B-03DE425AA7D2}"/>
              </a:ext>
            </a:extLst>
          </p:cNvPr>
          <p:cNvSpPr>
            <a:spLocks noGrp="1"/>
          </p:cNvSpPr>
          <p:nvPr>
            <p:ph type="sldNum" sz="quarter" idx="12"/>
          </p:nvPr>
        </p:nvSpPr>
        <p:spPr/>
        <p:txBody>
          <a:bodyPr/>
          <a:lstStyle/>
          <a:p>
            <a:fld id="{F60932BB-E90C-423C-A5F8-835800EF6C42}" type="slidenum">
              <a:rPr lang="en-GB" smtClean="0"/>
              <a:t>‹#›</a:t>
            </a:fld>
            <a:endParaRPr lang="en-GB"/>
          </a:p>
        </p:txBody>
      </p:sp>
    </p:spTree>
    <p:extLst>
      <p:ext uri="{BB962C8B-B14F-4D97-AF65-F5344CB8AC3E}">
        <p14:creationId xmlns:p14="http://schemas.microsoft.com/office/powerpoint/2010/main" val="2406203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E90520-549B-A62F-FBB3-7BA4B535ED2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2EFD906-0F61-C53B-932B-4B21C9C011D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1CBAD8-3D39-71AB-D579-D4F2CFB91840}"/>
              </a:ext>
            </a:extLst>
          </p:cNvPr>
          <p:cNvSpPr>
            <a:spLocks noGrp="1"/>
          </p:cNvSpPr>
          <p:nvPr>
            <p:ph type="dt" sz="half" idx="10"/>
          </p:nvPr>
        </p:nvSpPr>
        <p:spPr/>
        <p:txBody>
          <a:bodyPr/>
          <a:lstStyle/>
          <a:p>
            <a:fld id="{0084E88B-1351-4151-B507-DC3481436937}" type="datetimeFigureOut">
              <a:rPr lang="en-GB" smtClean="0"/>
              <a:t>26/01/2025</a:t>
            </a:fld>
            <a:endParaRPr lang="en-GB"/>
          </a:p>
        </p:txBody>
      </p:sp>
      <p:sp>
        <p:nvSpPr>
          <p:cNvPr id="5" name="Footer Placeholder 4">
            <a:extLst>
              <a:ext uri="{FF2B5EF4-FFF2-40B4-BE49-F238E27FC236}">
                <a16:creationId xmlns:a16="http://schemas.microsoft.com/office/drawing/2014/main" id="{AB013CAA-EE2C-7937-1218-553316F948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3A64457-9C75-2036-13C2-E481D04E762E}"/>
              </a:ext>
            </a:extLst>
          </p:cNvPr>
          <p:cNvSpPr>
            <a:spLocks noGrp="1"/>
          </p:cNvSpPr>
          <p:nvPr>
            <p:ph type="sldNum" sz="quarter" idx="12"/>
          </p:nvPr>
        </p:nvSpPr>
        <p:spPr/>
        <p:txBody>
          <a:bodyPr/>
          <a:lstStyle/>
          <a:p>
            <a:fld id="{F60932BB-E90C-423C-A5F8-835800EF6C42}" type="slidenum">
              <a:rPr lang="en-GB" smtClean="0"/>
              <a:t>‹#›</a:t>
            </a:fld>
            <a:endParaRPr lang="en-GB"/>
          </a:p>
        </p:txBody>
      </p:sp>
    </p:spTree>
    <p:extLst>
      <p:ext uri="{BB962C8B-B14F-4D97-AF65-F5344CB8AC3E}">
        <p14:creationId xmlns:p14="http://schemas.microsoft.com/office/powerpoint/2010/main" val="1134082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DFB30-5866-9702-960E-85ADF1ABAFB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A8089B-F203-2350-48A8-73FC11B26A9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5D93CC-5180-E91A-5DE9-5434ABA85F81}"/>
              </a:ext>
            </a:extLst>
          </p:cNvPr>
          <p:cNvSpPr>
            <a:spLocks noGrp="1"/>
          </p:cNvSpPr>
          <p:nvPr>
            <p:ph type="dt" sz="half" idx="10"/>
          </p:nvPr>
        </p:nvSpPr>
        <p:spPr/>
        <p:txBody>
          <a:bodyPr/>
          <a:lstStyle/>
          <a:p>
            <a:fld id="{0084E88B-1351-4151-B507-DC3481436937}" type="datetimeFigureOut">
              <a:rPr lang="en-GB" smtClean="0"/>
              <a:t>26/01/2025</a:t>
            </a:fld>
            <a:endParaRPr lang="en-GB"/>
          </a:p>
        </p:txBody>
      </p:sp>
      <p:sp>
        <p:nvSpPr>
          <p:cNvPr id="5" name="Footer Placeholder 4">
            <a:extLst>
              <a:ext uri="{FF2B5EF4-FFF2-40B4-BE49-F238E27FC236}">
                <a16:creationId xmlns:a16="http://schemas.microsoft.com/office/drawing/2014/main" id="{E0610BF8-A871-3886-4221-0710B7D40A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E57F5E-C884-ACB3-9E94-FC78A3814BAE}"/>
              </a:ext>
            </a:extLst>
          </p:cNvPr>
          <p:cNvSpPr>
            <a:spLocks noGrp="1"/>
          </p:cNvSpPr>
          <p:nvPr>
            <p:ph type="sldNum" sz="quarter" idx="12"/>
          </p:nvPr>
        </p:nvSpPr>
        <p:spPr/>
        <p:txBody>
          <a:bodyPr/>
          <a:lstStyle/>
          <a:p>
            <a:fld id="{F60932BB-E90C-423C-A5F8-835800EF6C42}" type="slidenum">
              <a:rPr lang="en-GB" smtClean="0"/>
              <a:t>‹#›</a:t>
            </a:fld>
            <a:endParaRPr lang="en-GB"/>
          </a:p>
        </p:txBody>
      </p:sp>
    </p:spTree>
    <p:extLst>
      <p:ext uri="{BB962C8B-B14F-4D97-AF65-F5344CB8AC3E}">
        <p14:creationId xmlns:p14="http://schemas.microsoft.com/office/powerpoint/2010/main" val="4259773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93672-0097-181A-5731-A84CCAF0F84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42D6A66-C07F-C29B-C620-63BAA52B37A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D547252-170E-EE6E-C7EE-CDD887DBC01B}"/>
              </a:ext>
            </a:extLst>
          </p:cNvPr>
          <p:cNvSpPr>
            <a:spLocks noGrp="1"/>
          </p:cNvSpPr>
          <p:nvPr>
            <p:ph type="dt" sz="half" idx="10"/>
          </p:nvPr>
        </p:nvSpPr>
        <p:spPr/>
        <p:txBody>
          <a:bodyPr/>
          <a:lstStyle/>
          <a:p>
            <a:fld id="{0084E88B-1351-4151-B507-DC3481436937}" type="datetimeFigureOut">
              <a:rPr lang="en-GB" smtClean="0"/>
              <a:t>26/01/2025</a:t>
            </a:fld>
            <a:endParaRPr lang="en-GB"/>
          </a:p>
        </p:txBody>
      </p:sp>
      <p:sp>
        <p:nvSpPr>
          <p:cNvPr id="5" name="Footer Placeholder 4">
            <a:extLst>
              <a:ext uri="{FF2B5EF4-FFF2-40B4-BE49-F238E27FC236}">
                <a16:creationId xmlns:a16="http://schemas.microsoft.com/office/drawing/2014/main" id="{123B525C-5A01-0D36-5434-DDC6EA26BA4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2D4BB3-874A-0FBB-980F-539030524BFD}"/>
              </a:ext>
            </a:extLst>
          </p:cNvPr>
          <p:cNvSpPr>
            <a:spLocks noGrp="1"/>
          </p:cNvSpPr>
          <p:nvPr>
            <p:ph type="sldNum" sz="quarter" idx="12"/>
          </p:nvPr>
        </p:nvSpPr>
        <p:spPr/>
        <p:txBody>
          <a:bodyPr/>
          <a:lstStyle/>
          <a:p>
            <a:fld id="{F60932BB-E90C-423C-A5F8-835800EF6C42}" type="slidenum">
              <a:rPr lang="en-GB" smtClean="0"/>
              <a:t>‹#›</a:t>
            </a:fld>
            <a:endParaRPr lang="en-GB"/>
          </a:p>
        </p:txBody>
      </p:sp>
    </p:spTree>
    <p:extLst>
      <p:ext uri="{BB962C8B-B14F-4D97-AF65-F5344CB8AC3E}">
        <p14:creationId xmlns:p14="http://schemas.microsoft.com/office/powerpoint/2010/main" val="1350376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2A4A5-5965-0925-2BD3-E6264439E4F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515B751-1B48-C77D-D4AF-976675C084B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9F2E383-9229-88B3-311C-9A91061303C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20989E9-9399-4647-75FC-882CE8FC96E7}"/>
              </a:ext>
            </a:extLst>
          </p:cNvPr>
          <p:cNvSpPr>
            <a:spLocks noGrp="1"/>
          </p:cNvSpPr>
          <p:nvPr>
            <p:ph type="dt" sz="half" idx="10"/>
          </p:nvPr>
        </p:nvSpPr>
        <p:spPr/>
        <p:txBody>
          <a:bodyPr/>
          <a:lstStyle/>
          <a:p>
            <a:fld id="{0084E88B-1351-4151-B507-DC3481436937}" type="datetimeFigureOut">
              <a:rPr lang="en-GB" smtClean="0"/>
              <a:t>26/01/2025</a:t>
            </a:fld>
            <a:endParaRPr lang="en-GB"/>
          </a:p>
        </p:txBody>
      </p:sp>
      <p:sp>
        <p:nvSpPr>
          <p:cNvPr id="6" name="Footer Placeholder 5">
            <a:extLst>
              <a:ext uri="{FF2B5EF4-FFF2-40B4-BE49-F238E27FC236}">
                <a16:creationId xmlns:a16="http://schemas.microsoft.com/office/drawing/2014/main" id="{68C1A823-BC67-B316-E1E2-72B7F5F0E09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2DEF18D-3829-859F-2F16-47725E34CDDD}"/>
              </a:ext>
            </a:extLst>
          </p:cNvPr>
          <p:cNvSpPr>
            <a:spLocks noGrp="1"/>
          </p:cNvSpPr>
          <p:nvPr>
            <p:ph type="sldNum" sz="quarter" idx="12"/>
          </p:nvPr>
        </p:nvSpPr>
        <p:spPr/>
        <p:txBody>
          <a:bodyPr/>
          <a:lstStyle/>
          <a:p>
            <a:fld id="{F60932BB-E90C-423C-A5F8-835800EF6C42}" type="slidenum">
              <a:rPr lang="en-GB" smtClean="0"/>
              <a:t>‹#›</a:t>
            </a:fld>
            <a:endParaRPr lang="en-GB"/>
          </a:p>
        </p:txBody>
      </p:sp>
    </p:spTree>
    <p:extLst>
      <p:ext uri="{BB962C8B-B14F-4D97-AF65-F5344CB8AC3E}">
        <p14:creationId xmlns:p14="http://schemas.microsoft.com/office/powerpoint/2010/main" val="1658897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AF8CF-5C7F-B21C-D396-CB219CD1A37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B93DB75-9A26-CA39-2BCD-757614A888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F2DA498-D5EF-CA8C-62E7-2898EED5C8C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E50C885-280C-DAE6-31A7-B543DEBAB8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45D6BED-7DF7-27E2-6C89-515B8151D7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F0FECD3-B19B-618C-0C1A-E109977EB2B4}"/>
              </a:ext>
            </a:extLst>
          </p:cNvPr>
          <p:cNvSpPr>
            <a:spLocks noGrp="1"/>
          </p:cNvSpPr>
          <p:nvPr>
            <p:ph type="dt" sz="half" idx="10"/>
          </p:nvPr>
        </p:nvSpPr>
        <p:spPr/>
        <p:txBody>
          <a:bodyPr/>
          <a:lstStyle/>
          <a:p>
            <a:fld id="{0084E88B-1351-4151-B507-DC3481436937}" type="datetimeFigureOut">
              <a:rPr lang="en-GB" smtClean="0"/>
              <a:t>26/01/2025</a:t>
            </a:fld>
            <a:endParaRPr lang="en-GB"/>
          </a:p>
        </p:txBody>
      </p:sp>
      <p:sp>
        <p:nvSpPr>
          <p:cNvPr id="8" name="Footer Placeholder 7">
            <a:extLst>
              <a:ext uri="{FF2B5EF4-FFF2-40B4-BE49-F238E27FC236}">
                <a16:creationId xmlns:a16="http://schemas.microsoft.com/office/drawing/2014/main" id="{4BEB5BAD-59F3-B5CC-B031-E46F5C2B378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5179FF5-C657-81D0-0B94-2C889666F9AB}"/>
              </a:ext>
            </a:extLst>
          </p:cNvPr>
          <p:cNvSpPr>
            <a:spLocks noGrp="1"/>
          </p:cNvSpPr>
          <p:nvPr>
            <p:ph type="sldNum" sz="quarter" idx="12"/>
          </p:nvPr>
        </p:nvSpPr>
        <p:spPr/>
        <p:txBody>
          <a:bodyPr/>
          <a:lstStyle/>
          <a:p>
            <a:fld id="{F60932BB-E90C-423C-A5F8-835800EF6C42}" type="slidenum">
              <a:rPr lang="en-GB" smtClean="0"/>
              <a:t>‹#›</a:t>
            </a:fld>
            <a:endParaRPr lang="en-GB"/>
          </a:p>
        </p:txBody>
      </p:sp>
    </p:spTree>
    <p:extLst>
      <p:ext uri="{BB962C8B-B14F-4D97-AF65-F5344CB8AC3E}">
        <p14:creationId xmlns:p14="http://schemas.microsoft.com/office/powerpoint/2010/main" val="943824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CBAFB-5192-2BBE-8F22-9C9E75C71AA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8211DD1-39F8-D7F2-6163-6AE18E139A80}"/>
              </a:ext>
            </a:extLst>
          </p:cNvPr>
          <p:cNvSpPr>
            <a:spLocks noGrp="1"/>
          </p:cNvSpPr>
          <p:nvPr>
            <p:ph type="dt" sz="half" idx="10"/>
          </p:nvPr>
        </p:nvSpPr>
        <p:spPr/>
        <p:txBody>
          <a:bodyPr/>
          <a:lstStyle/>
          <a:p>
            <a:fld id="{0084E88B-1351-4151-B507-DC3481436937}" type="datetimeFigureOut">
              <a:rPr lang="en-GB" smtClean="0"/>
              <a:t>26/01/2025</a:t>
            </a:fld>
            <a:endParaRPr lang="en-GB"/>
          </a:p>
        </p:txBody>
      </p:sp>
      <p:sp>
        <p:nvSpPr>
          <p:cNvPr id="4" name="Footer Placeholder 3">
            <a:extLst>
              <a:ext uri="{FF2B5EF4-FFF2-40B4-BE49-F238E27FC236}">
                <a16:creationId xmlns:a16="http://schemas.microsoft.com/office/drawing/2014/main" id="{9BB4E1A3-611A-CC45-BDC3-311B606C131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B834E8B-BFBE-B489-A446-AE47A511411D}"/>
              </a:ext>
            </a:extLst>
          </p:cNvPr>
          <p:cNvSpPr>
            <a:spLocks noGrp="1"/>
          </p:cNvSpPr>
          <p:nvPr>
            <p:ph type="sldNum" sz="quarter" idx="12"/>
          </p:nvPr>
        </p:nvSpPr>
        <p:spPr/>
        <p:txBody>
          <a:bodyPr/>
          <a:lstStyle/>
          <a:p>
            <a:fld id="{F60932BB-E90C-423C-A5F8-835800EF6C42}" type="slidenum">
              <a:rPr lang="en-GB" smtClean="0"/>
              <a:t>‹#›</a:t>
            </a:fld>
            <a:endParaRPr lang="en-GB"/>
          </a:p>
        </p:txBody>
      </p:sp>
    </p:spTree>
    <p:extLst>
      <p:ext uri="{BB962C8B-B14F-4D97-AF65-F5344CB8AC3E}">
        <p14:creationId xmlns:p14="http://schemas.microsoft.com/office/powerpoint/2010/main" val="913244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C695AEF-F64A-1E5D-5288-D027167B9FD1}"/>
              </a:ext>
            </a:extLst>
          </p:cNvPr>
          <p:cNvSpPr>
            <a:spLocks noGrp="1"/>
          </p:cNvSpPr>
          <p:nvPr>
            <p:ph type="dt" sz="half" idx="10"/>
          </p:nvPr>
        </p:nvSpPr>
        <p:spPr/>
        <p:txBody>
          <a:bodyPr/>
          <a:lstStyle/>
          <a:p>
            <a:fld id="{0084E88B-1351-4151-B507-DC3481436937}" type="datetimeFigureOut">
              <a:rPr lang="en-GB" smtClean="0"/>
              <a:t>26/01/2025</a:t>
            </a:fld>
            <a:endParaRPr lang="en-GB"/>
          </a:p>
        </p:txBody>
      </p:sp>
      <p:sp>
        <p:nvSpPr>
          <p:cNvPr id="3" name="Footer Placeholder 2">
            <a:extLst>
              <a:ext uri="{FF2B5EF4-FFF2-40B4-BE49-F238E27FC236}">
                <a16:creationId xmlns:a16="http://schemas.microsoft.com/office/drawing/2014/main" id="{EC7013F2-B297-17C5-D9F3-6C2BAB77A9C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D4246B6-DDFB-D0B5-0958-A66F803ABD45}"/>
              </a:ext>
            </a:extLst>
          </p:cNvPr>
          <p:cNvSpPr>
            <a:spLocks noGrp="1"/>
          </p:cNvSpPr>
          <p:nvPr>
            <p:ph type="sldNum" sz="quarter" idx="12"/>
          </p:nvPr>
        </p:nvSpPr>
        <p:spPr/>
        <p:txBody>
          <a:bodyPr/>
          <a:lstStyle/>
          <a:p>
            <a:fld id="{F60932BB-E90C-423C-A5F8-835800EF6C42}" type="slidenum">
              <a:rPr lang="en-GB" smtClean="0"/>
              <a:t>‹#›</a:t>
            </a:fld>
            <a:endParaRPr lang="en-GB"/>
          </a:p>
        </p:txBody>
      </p:sp>
    </p:spTree>
    <p:extLst>
      <p:ext uri="{BB962C8B-B14F-4D97-AF65-F5344CB8AC3E}">
        <p14:creationId xmlns:p14="http://schemas.microsoft.com/office/powerpoint/2010/main" val="549362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167DF-C13A-D084-85D4-F6FB4A30DC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9C008DA-D50F-AC7E-1689-076FB720B9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D8934CF-7277-4A8A-C3AE-8B6555F27F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EF21F4-2B3C-AD3F-0AEC-52AEB3F3140D}"/>
              </a:ext>
            </a:extLst>
          </p:cNvPr>
          <p:cNvSpPr>
            <a:spLocks noGrp="1"/>
          </p:cNvSpPr>
          <p:nvPr>
            <p:ph type="dt" sz="half" idx="10"/>
          </p:nvPr>
        </p:nvSpPr>
        <p:spPr/>
        <p:txBody>
          <a:bodyPr/>
          <a:lstStyle/>
          <a:p>
            <a:fld id="{0084E88B-1351-4151-B507-DC3481436937}" type="datetimeFigureOut">
              <a:rPr lang="en-GB" smtClean="0"/>
              <a:t>26/01/2025</a:t>
            </a:fld>
            <a:endParaRPr lang="en-GB"/>
          </a:p>
        </p:txBody>
      </p:sp>
      <p:sp>
        <p:nvSpPr>
          <p:cNvPr id="6" name="Footer Placeholder 5">
            <a:extLst>
              <a:ext uri="{FF2B5EF4-FFF2-40B4-BE49-F238E27FC236}">
                <a16:creationId xmlns:a16="http://schemas.microsoft.com/office/drawing/2014/main" id="{EFCBD80E-E9AE-73D4-F579-875B1076226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539ADB1-771D-DE1B-9D8F-66DB62385202}"/>
              </a:ext>
            </a:extLst>
          </p:cNvPr>
          <p:cNvSpPr>
            <a:spLocks noGrp="1"/>
          </p:cNvSpPr>
          <p:nvPr>
            <p:ph type="sldNum" sz="quarter" idx="12"/>
          </p:nvPr>
        </p:nvSpPr>
        <p:spPr/>
        <p:txBody>
          <a:bodyPr/>
          <a:lstStyle/>
          <a:p>
            <a:fld id="{F60932BB-E90C-423C-A5F8-835800EF6C42}" type="slidenum">
              <a:rPr lang="en-GB" smtClean="0"/>
              <a:t>‹#›</a:t>
            </a:fld>
            <a:endParaRPr lang="en-GB"/>
          </a:p>
        </p:txBody>
      </p:sp>
    </p:spTree>
    <p:extLst>
      <p:ext uri="{BB962C8B-B14F-4D97-AF65-F5344CB8AC3E}">
        <p14:creationId xmlns:p14="http://schemas.microsoft.com/office/powerpoint/2010/main" val="1111771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0CA36-9975-2C89-E2EA-D9F4F3D169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EFC51D5-9BD2-AC41-79FD-64F68383A9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0768E74-298C-A7EE-008C-15798ECFB7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51CD9E-153D-5900-C3E5-C1E90CBCC9BD}"/>
              </a:ext>
            </a:extLst>
          </p:cNvPr>
          <p:cNvSpPr>
            <a:spLocks noGrp="1"/>
          </p:cNvSpPr>
          <p:nvPr>
            <p:ph type="dt" sz="half" idx="10"/>
          </p:nvPr>
        </p:nvSpPr>
        <p:spPr/>
        <p:txBody>
          <a:bodyPr/>
          <a:lstStyle/>
          <a:p>
            <a:fld id="{0084E88B-1351-4151-B507-DC3481436937}" type="datetimeFigureOut">
              <a:rPr lang="en-GB" smtClean="0"/>
              <a:t>26/01/2025</a:t>
            </a:fld>
            <a:endParaRPr lang="en-GB"/>
          </a:p>
        </p:txBody>
      </p:sp>
      <p:sp>
        <p:nvSpPr>
          <p:cNvPr id="6" name="Footer Placeholder 5">
            <a:extLst>
              <a:ext uri="{FF2B5EF4-FFF2-40B4-BE49-F238E27FC236}">
                <a16:creationId xmlns:a16="http://schemas.microsoft.com/office/drawing/2014/main" id="{96EDACB3-8307-C49F-5D1F-A619A991B4E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B3B7C08-D200-C421-77DE-BD36B5146896}"/>
              </a:ext>
            </a:extLst>
          </p:cNvPr>
          <p:cNvSpPr>
            <a:spLocks noGrp="1"/>
          </p:cNvSpPr>
          <p:nvPr>
            <p:ph type="sldNum" sz="quarter" idx="12"/>
          </p:nvPr>
        </p:nvSpPr>
        <p:spPr/>
        <p:txBody>
          <a:bodyPr/>
          <a:lstStyle/>
          <a:p>
            <a:fld id="{F60932BB-E90C-423C-A5F8-835800EF6C42}" type="slidenum">
              <a:rPr lang="en-GB" smtClean="0"/>
              <a:t>‹#›</a:t>
            </a:fld>
            <a:endParaRPr lang="en-GB"/>
          </a:p>
        </p:txBody>
      </p:sp>
    </p:spTree>
    <p:extLst>
      <p:ext uri="{BB962C8B-B14F-4D97-AF65-F5344CB8AC3E}">
        <p14:creationId xmlns:p14="http://schemas.microsoft.com/office/powerpoint/2010/main" val="2581289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0FD7F9B-BEAF-1874-F6D1-A2399E6D33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87D1585-4704-DAD5-A61F-C8F00996C46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7852A3-2C16-389D-E220-01C89B9858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084E88B-1351-4151-B507-DC3481436937}" type="datetimeFigureOut">
              <a:rPr lang="en-GB" smtClean="0"/>
              <a:t>26/01/2025</a:t>
            </a:fld>
            <a:endParaRPr lang="en-GB"/>
          </a:p>
        </p:txBody>
      </p:sp>
      <p:sp>
        <p:nvSpPr>
          <p:cNvPr id="5" name="Footer Placeholder 4">
            <a:extLst>
              <a:ext uri="{FF2B5EF4-FFF2-40B4-BE49-F238E27FC236}">
                <a16:creationId xmlns:a16="http://schemas.microsoft.com/office/drawing/2014/main" id="{9E7D2C34-E480-D07D-A2D5-1C4AD97F5A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0888F694-439E-06AF-706E-592715C783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60932BB-E90C-423C-A5F8-835800EF6C42}" type="slidenum">
              <a:rPr lang="en-GB" smtClean="0"/>
              <a:t>‹#›</a:t>
            </a:fld>
            <a:endParaRPr lang="en-GB"/>
          </a:p>
        </p:txBody>
      </p:sp>
    </p:spTree>
    <p:extLst>
      <p:ext uri="{BB962C8B-B14F-4D97-AF65-F5344CB8AC3E}">
        <p14:creationId xmlns:p14="http://schemas.microsoft.com/office/powerpoint/2010/main" val="18642898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EA678-913A-5713-FF9D-C693778CF162}"/>
              </a:ext>
            </a:extLst>
          </p:cNvPr>
          <p:cNvSpPr>
            <a:spLocks noGrp="1"/>
          </p:cNvSpPr>
          <p:nvPr>
            <p:ph type="ctrTitle"/>
          </p:nvPr>
        </p:nvSpPr>
        <p:spPr/>
        <p:txBody>
          <a:bodyPr/>
          <a:lstStyle/>
          <a:p>
            <a:r>
              <a:rPr lang="en-GB" dirty="0"/>
              <a:t>Week 14 – Collecting Empire</a:t>
            </a:r>
          </a:p>
        </p:txBody>
      </p:sp>
      <p:sp>
        <p:nvSpPr>
          <p:cNvPr id="3" name="Subtitle 2">
            <a:extLst>
              <a:ext uri="{FF2B5EF4-FFF2-40B4-BE49-F238E27FC236}">
                <a16:creationId xmlns:a16="http://schemas.microsoft.com/office/drawing/2014/main" id="{CB93AE17-C1A5-4E6E-EC0D-D1E06B9EAEC5}"/>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1177519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C4E6A-0A73-E4D9-572B-9FCA38F4C962}"/>
              </a:ext>
            </a:extLst>
          </p:cNvPr>
          <p:cNvSpPr>
            <a:spLocks noGrp="1"/>
          </p:cNvSpPr>
          <p:nvPr>
            <p:ph type="title"/>
          </p:nvPr>
        </p:nvSpPr>
        <p:spPr>
          <a:xfrm>
            <a:off x="838200" y="373626"/>
            <a:ext cx="10515600" cy="1091380"/>
          </a:xfrm>
        </p:spPr>
        <p:txBody>
          <a:bodyPr>
            <a:noAutofit/>
          </a:bodyPr>
          <a:lstStyle/>
          <a:p>
            <a:r>
              <a:rPr lang="en-GB" sz="2400" dirty="0"/>
              <a:t>A.H.L.F. Pitt Rivers, 'Typological Museums, as Exemplified by the Pitt-Rivers Museum at Oxford,' </a:t>
            </a:r>
            <a:r>
              <a:rPr lang="en-GB" sz="2400" i="1" dirty="0"/>
              <a:t>Journal of the Society of Arts</a:t>
            </a:r>
            <a:r>
              <a:rPr lang="en-GB" sz="2400" dirty="0"/>
              <a:t>, 40 (1891), pp. 115-122.</a:t>
            </a:r>
          </a:p>
        </p:txBody>
      </p:sp>
      <p:sp>
        <p:nvSpPr>
          <p:cNvPr id="3" name="Content Placeholder 2">
            <a:extLst>
              <a:ext uri="{FF2B5EF4-FFF2-40B4-BE49-F238E27FC236}">
                <a16:creationId xmlns:a16="http://schemas.microsoft.com/office/drawing/2014/main" id="{8D07D7E6-D0F9-34D9-E3E3-012133CB7B26}"/>
              </a:ext>
            </a:extLst>
          </p:cNvPr>
          <p:cNvSpPr>
            <a:spLocks noGrp="1"/>
          </p:cNvSpPr>
          <p:nvPr>
            <p:ph idx="1"/>
          </p:nvPr>
        </p:nvSpPr>
        <p:spPr>
          <a:xfrm>
            <a:off x="838200" y="1465006"/>
            <a:ext cx="10515600" cy="5220929"/>
          </a:xfrm>
        </p:spPr>
        <p:txBody>
          <a:bodyPr>
            <a:normAutofit fontScale="92500" lnSpcReduction="10000"/>
          </a:bodyPr>
          <a:lstStyle/>
          <a:p>
            <a:r>
              <a:rPr lang="en-GB" sz="2200" dirty="0"/>
              <a:t>Advocates for museums to be established with a purpose rather than simply being collection of objects</a:t>
            </a:r>
          </a:p>
          <a:p>
            <a:r>
              <a:rPr lang="en-GB" sz="2200" dirty="0"/>
              <a:t>Due to lack of detailed historical knowledge amongst the public, this can mean that people are easily distorted by ‘demagogues and agitators’ who suggest they have the remedies for existing evils, or the means of future progress. So, he advocates for educational museums</a:t>
            </a:r>
          </a:p>
          <a:p>
            <a:r>
              <a:rPr lang="en-GB" sz="2200" dirty="0"/>
              <a:t>Pitt-Rivers argues educational museums do not need the original objects, as this is cheaper and avoids competition with other museums to hold certain objects (allowing them to select whatever objects best suit the purpose of the museum)</a:t>
            </a:r>
          </a:p>
          <a:p>
            <a:r>
              <a:rPr lang="en-GB" sz="2200" dirty="0"/>
              <a:t>These museums should also arrange objects chronologically to show historical progression, and advocates the use of typology when dates are not present (eg: door locks followed from common door bolts)</a:t>
            </a:r>
          </a:p>
          <a:p>
            <a:r>
              <a:rPr lang="en-GB" sz="2200" dirty="0"/>
              <a:t>Describes plan for layout of his museums (eg: concentric circles), but also highlights importance of the location of the museums as people often are more interested in subjects that they know a bit about (eg: he created museum about agriculture and peasant handicraft </a:t>
            </a:r>
            <a:r>
              <a:rPr lang="en-GB" sz="2200"/>
              <a:t>in rural </a:t>
            </a:r>
            <a:r>
              <a:rPr lang="en-GB" sz="2200" dirty="0"/>
              <a:t>area)</a:t>
            </a:r>
          </a:p>
          <a:p>
            <a:r>
              <a:rPr lang="en-GB" sz="2200" dirty="0"/>
              <a:t>Quote - ‘Museums may be established for different purposes, and the objects in them should be collected and arranged to further the particular purposes for which they are intended’ </a:t>
            </a:r>
          </a:p>
          <a:p>
            <a:endParaRPr lang="en-GB" sz="1400" dirty="0"/>
          </a:p>
        </p:txBody>
      </p:sp>
    </p:spTree>
    <p:extLst>
      <p:ext uri="{BB962C8B-B14F-4D97-AF65-F5344CB8AC3E}">
        <p14:creationId xmlns:p14="http://schemas.microsoft.com/office/powerpoint/2010/main" val="2150363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A8496-BB7F-AC9F-2451-EB41AB1DE10A}"/>
              </a:ext>
            </a:extLst>
          </p:cNvPr>
          <p:cNvSpPr>
            <a:spLocks noGrp="1"/>
          </p:cNvSpPr>
          <p:nvPr>
            <p:ph type="title"/>
          </p:nvPr>
        </p:nvSpPr>
        <p:spPr>
          <a:xfrm>
            <a:off x="610829" y="191729"/>
            <a:ext cx="10970342" cy="1031055"/>
          </a:xfrm>
        </p:spPr>
        <p:txBody>
          <a:bodyPr>
            <a:normAutofit fontScale="90000"/>
          </a:bodyPr>
          <a:lstStyle/>
          <a:p>
            <a:r>
              <a:rPr lang="en-GB" sz="2800" dirty="0"/>
              <a:t>William Ryan Chapman, 'Arranging Ethnology: AHLF Pitt </a:t>
            </a:r>
            <a:r>
              <a:rPr lang="en-GB" sz="2800" dirty="0" err="1"/>
              <a:t>Riers</a:t>
            </a:r>
            <a:r>
              <a:rPr lang="en-GB" sz="2800" dirty="0"/>
              <a:t> and the Typological Tradition,' in George W. Stocking Jr (ed.), </a:t>
            </a:r>
            <a:r>
              <a:rPr lang="en-GB" sz="2800" i="1" dirty="0"/>
              <a:t>Objects and Others: Essays on Museums and Material Culture,</a:t>
            </a:r>
            <a:r>
              <a:rPr lang="en-GB" sz="2800" dirty="0"/>
              <a:t> (University of Wisconsin, 1985), pp. 15-48.</a:t>
            </a:r>
          </a:p>
        </p:txBody>
      </p:sp>
      <p:sp>
        <p:nvSpPr>
          <p:cNvPr id="3" name="Content Placeholder 2">
            <a:extLst>
              <a:ext uri="{FF2B5EF4-FFF2-40B4-BE49-F238E27FC236}">
                <a16:creationId xmlns:a16="http://schemas.microsoft.com/office/drawing/2014/main" id="{2CB0D2EB-7551-19AB-3483-2F30C1CE03AD}"/>
              </a:ext>
            </a:extLst>
          </p:cNvPr>
          <p:cNvSpPr>
            <a:spLocks noGrp="1"/>
          </p:cNvSpPr>
          <p:nvPr>
            <p:ph idx="1"/>
          </p:nvPr>
        </p:nvSpPr>
        <p:spPr>
          <a:xfrm>
            <a:off x="838200" y="1386348"/>
            <a:ext cx="10515600" cy="5181600"/>
          </a:xfrm>
        </p:spPr>
        <p:txBody>
          <a:bodyPr>
            <a:normAutofit lnSpcReduction="10000"/>
          </a:bodyPr>
          <a:lstStyle/>
          <a:p>
            <a:r>
              <a:rPr lang="en-GB" sz="2000" dirty="0"/>
              <a:t>Pitt-Rivers’ was inspired by Darwin’s On the Origins of Species and archaeological work of Boucher de Perthes w/realization that man's life went beyond biblical record. Pitt Rivers then believed that the world was subject to nature beyond human intervention, and converted to an evolutionist</a:t>
            </a:r>
          </a:p>
          <a:p>
            <a:r>
              <a:rPr lang="en-GB" sz="2000" dirty="0"/>
              <a:t>His ideas about organisation came from Europe, eg: E.F </a:t>
            </a:r>
            <a:r>
              <a:rPr lang="en-GB" sz="2000" dirty="0" err="1"/>
              <a:t>Jomard</a:t>
            </a:r>
            <a:r>
              <a:rPr lang="en-GB" sz="2000" dirty="0"/>
              <a:t> favoured comparative system of "classes' "</a:t>
            </a:r>
            <a:r>
              <a:rPr lang="en-GB" sz="2000" dirty="0" err="1"/>
              <a:t>ordres</a:t>
            </a:r>
            <a:r>
              <a:rPr lang="en-GB" sz="2000" dirty="0"/>
              <a:t>:' "</a:t>
            </a:r>
            <a:r>
              <a:rPr lang="en-GB" sz="2000" dirty="0" err="1"/>
              <a:t>especes</a:t>
            </a:r>
            <a:r>
              <a:rPr lang="en-GB" sz="2000" dirty="0"/>
              <a:t>" and "varieties”. And German antiquarian Gustav Klemm, organised his collection with typologically </a:t>
            </a:r>
          </a:p>
          <a:p>
            <a:r>
              <a:rPr lang="en-GB" sz="2000" dirty="0"/>
              <a:t>Pitt-Rivers’ collection initially influenced by his military service, eg: as young military officer, he was assigned to testing the new rifles and was intrigued by how arms showed gradual development and began a collection of weapons. </a:t>
            </a:r>
          </a:p>
          <a:p>
            <a:r>
              <a:rPr lang="en-GB" sz="2000" dirty="0"/>
              <a:t>When his collection was on display in Bethnal Green, Pitt-Rivers wanted to retain control of his objects, and his position became more powerful after he inherited a fortune, meaning he had power to build his own museum to display the collection however he desired</a:t>
            </a:r>
          </a:p>
          <a:p>
            <a:r>
              <a:rPr lang="en-GB" sz="2000" dirty="0"/>
              <a:t>But eventually he offered his collection to University of Oxford, who accepted and agreed terms of Pitt-Rivers having a say in any changes made to the collection/display/arrangement as well as having to consult him if any pieces were sold/loaned.</a:t>
            </a:r>
          </a:p>
          <a:p>
            <a:r>
              <a:rPr lang="en-GB" sz="2000" dirty="0"/>
              <a:t>Quote – ‘That Pitt Rivers was an "evolutionist" and his collection arranged to illustrate the principles and the course of human cultural evolution is undeniable.’</a:t>
            </a:r>
            <a:endParaRPr lang="en-GB" sz="1800" dirty="0"/>
          </a:p>
        </p:txBody>
      </p:sp>
    </p:spTree>
    <p:extLst>
      <p:ext uri="{BB962C8B-B14F-4D97-AF65-F5344CB8AC3E}">
        <p14:creationId xmlns:p14="http://schemas.microsoft.com/office/powerpoint/2010/main" val="1346980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EE409-D68D-4BF6-EE0C-AB8EB861CABC}"/>
              </a:ext>
            </a:extLst>
          </p:cNvPr>
          <p:cNvSpPr>
            <a:spLocks noGrp="1"/>
          </p:cNvSpPr>
          <p:nvPr>
            <p:ph type="title"/>
          </p:nvPr>
        </p:nvSpPr>
        <p:spPr>
          <a:xfrm>
            <a:off x="838200" y="365126"/>
            <a:ext cx="10515600" cy="736088"/>
          </a:xfrm>
        </p:spPr>
        <p:txBody>
          <a:bodyPr>
            <a:normAutofit fontScale="90000"/>
          </a:bodyPr>
          <a:lstStyle/>
          <a:p>
            <a:r>
              <a:rPr lang="en-GB" sz="2400" dirty="0"/>
              <a:t>David van </a:t>
            </a:r>
            <a:r>
              <a:rPr lang="en-GB" sz="2400" dirty="0" err="1"/>
              <a:t>Keuren</a:t>
            </a:r>
            <a:r>
              <a:rPr lang="en-GB" sz="2400" dirty="0"/>
              <a:t>, 'Museums and Ideology: Augustus Pitt-Rivers and Social Change in Later Victorian Britain,' Victorian Studies 28 (1984), pp. 171-189.</a:t>
            </a:r>
          </a:p>
        </p:txBody>
      </p:sp>
      <p:sp>
        <p:nvSpPr>
          <p:cNvPr id="3" name="Content Placeholder 2">
            <a:extLst>
              <a:ext uri="{FF2B5EF4-FFF2-40B4-BE49-F238E27FC236}">
                <a16:creationId xmlns:a16="http://schemas.microsoft.com/office/drawing/2014/main" id="{06809E7C-22AE-DF42-1C84-B7C1C79DDBF4}"/>
              </a:ext>
            </a:extLst>
          </p:cNvPr>
          <p:cNvSpPr>
            <a:spLocks noGrp="1"/>
          </p:cNvSpPr>
          <p:nvPr>
            <p:ph idx="1"/>
          </p:nvPr>
        </p:nvSpPr>
        <p:spPr>
          <a:xfrm>
            <a:off x="838200" y="1317523"/>
            <a:ext cx="10515600" cy="4859440"/>
          </a:xfrm>
        </p:spPr>
        <p:txBody>
          <a:bodyPr>
            <a:normAutofit/>
          </a:bodyPr>
          <a:lstStyle/>
          <a:p>
            <a:r>
              <a:rPr lang="en-GB" sz="2000" dirty="0"/>
              <a:t>19th century was a century of museums: collections were divided into items of greatest interest for public display, and larger collections for scientific examination</a:t>
            </a:r>
          </a:p>
          <a:p>
            <a:r>
              <a:rPr lang="en-GB" sz="2000" dirty="0"/>
              <a:t>Pitt-Rivers believed the incremental change visible in material culture mirrored that present in other aspects of civilisation: state, language, religion, social organisation</a:t>
            </a:r>
          </a:p>
          <a:p>
            <a:r>
              <a:rPr lang="en-GB" sz="2000" dirty="0"/>
              <a:t>Items organised by type and lined up from most to least developed from left to right</a:t>
            </a:r>
          </a:p>
          <a:p>
            <a:r>
              <a:rPr lang="en-GB" sz="2000" dirty="0"/>
              <a:t>Pitt-Rivers’ collections included: skulls (supposedly showing racial characteristics), weapons, and groupings of other objects (musical instruments went together with ornaments and designs, utensils went together with houses and ships)</a:t>
            </a:r>
          </a:p>
          <a:p>
            <a:r>
              <a:rPr lang="en-GB" sz="2000" dirty="0"/>
              <a:t>Pitt-Rivers’ believed evolution was a widely applicable description of progress, thus he promoted political gradualism – pro gradual change, anti revolutionary change (he was a Conservative Party member) – and so his museums were also a means of social education</a:t>
            </a:r>
          </a:p>
          <a:p>
            <a:r>
              <a:rPr lang="en-GB" sz="2000" dirty="0"/>
              <a:t>Quotation: ‘Pitt Rivers defined his goal as following the succession of ideas by which the mind of Man “developed from the simple to complex, and from the homogenous to the heterogeneous”.’</a:t>
            </a:r>
          </a:p>
          <a:p>
            <a:endParaRPr lang="en-GB" sz="2000" dirty="0"/>
          </a:p>
        </p:txBody>
      </p:sp>
    </p:spTree>
    <p:extLst>
      <p:ext uri="{BB962C8B-B14F-4D97-AF65-F5344CB8AC3E}">
        <p14:creationId xmlns:p14="http://schemas.microsoft.com/office/powerpoint/2010/main" val="1670490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71410-B370-EB28-D6A8-08C7FA6E3FA5}"/>
              </a:ext>
            </a:extLst>
          </p:cNvPr>
          <p:cNvSpPr>
            <a:spLocks noGrp="1"/>
          </p:cNvSpPr>
          <p:nvPr>
            <p:ph type="title"/>
          </p:nvPr>
        </p:nvSpPr>
        <p:spPr>
          <a:xfrm>
            <a:off x="838200" y="365125"/>
            <a:ext cx="10515600" cy="1011391"/>
          </a:xfrm>
        </p:spPr>
        <p:txBody>
          <a:bodyPr>
            <a:normAutofit fontScale="90000"/>
          </a:bodyPr>
          <a:lstStyle/>
          <a:p>
            <a:r>
              <a:rPr lang="en-GB" sz="2400" dirty="0"/>
              <a:t>Nelia Dias, 'The visibility of difference: nineteenth-century French anthropological collections’, in MacDonald, Sharon (ed.), The Politics of Display: Museums, Science, Culture (London, 1998), pp. 36-53.</a:t>
            </a:r>
          </a:p>
        </p:txBody>
      </p:sp>
      <p:sp>
        <p:nvSpPr>
          <p:cNvPr id="3" name="Content Placeholder 2">
            <a:extLst>
              <a:ext uri="{FF2B5EF4-FFF2-40B4-BE49-F238E27FC236}">
                <a16:creationId xmlns:a16="http://schemas.microsoft.com/office/drawing/2014/main" id="{AEACCBC8-0063-B556-5EF0-2ECEDF48A38C}"/>
              </a:ext>
            </a:extLst>
          </p:cNvPr>
          <p:cNvSpPr>
            <a:spLocks noGrp="1"/>
          </p:cNvSpPr>
          <p:nvPr>
            <p:ph idx="1"/>
          </p:nvPr>
        </p:nvSpPr>
        <p:spPr>
          <a:xfrm>
            <a:off x="838200" y="1632155"/>
            <a:ext cx="10515600" cy="4692292"/>
          </a:xfrm>
        </p:spPr>
        <p:txBody>
          <a:bodyPr>
            <a:normAutofit/>
          </a:bodyPr>
          <a:lstStyle/>
          <a:p>
            <a:r>
              <a:rPr lang="en-GB" sz="2000" dirty="0"/>
              <a:t>French anthropology focused very heavily on biological traits (skulls especially) rather than cultural aspects – study of anthropology geared around finding racial differences</a:t>
            </a:r>
          </a:p>
          <a:p>
            <a:r>
              <a:rPr lang="en-GB" sz="2000" dirty="0"/>
              <a:t>Measurement of skulls allowed difference to be quantified, raising anthropology to a more scientific status – the use of numbers and the use of mechanical instruments took out the human element and created an objective language of description</a:t>
            </a:r>
          </a:p>
          <a:p>
            <a:r>
              <a:rPr lang="en-GB" sz="2000" dirty="0"/>
              <a:t>Although French anthropology placed so much emphasis on the use of facts, these facts were merely a means of verifying ready-made conclusions</a:t>
            </a:r>
          </a:p>
          <a:p>
            <a:r>
              <a:rPr lang="en-GB" sz="2000" dirty="0"/>
              <a:t>Displays lent legitimacy to anthropology, as they presented the facts to be scrutinized by wider audiences and the public – indeed, bones were meant to be presented in a visually pleasing manner to make them easier for the public to comprehend</a:t>
            </a:r>
          </a:p>
          <a:p>
            <a:r>
              <a:rPr lang="en-GB" sz="2000" dirty="0"/>
              <a:t>Inevitably, a social lesson was taught by the hierarchical ordering of the skulls</a:t>
            </a:r>
          </a:p>
          <a:p>
            <a:r>
              <a:rPr lang="en-GB" sz="2000" dirty="0"/>
              <a:t>Quotation: ‘The exhibition of material evidence was a visual confirmation and a demonstration which rendered words and text superfluous; moreover, their persuasive power derived from a conviction that to see is to believe.’</a:t>
            </a:r>
          </a:p>
          <a:p>
            <a:endParaRPr lang="en-GB" sz="2000" dirty="0"/>
          </a:p>
        </p:txBody>
      </p:sp>
    </p:spTree>
    <p:extLst>
      <p:ext uri="{BB962C8B-B14F-4D97-AF65-F5344CB8AC3E}">
        <p14:creationId xmlns:p14="http://schemas.microsoft.com/office/powerpoint/2010/main" val="1563691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B558E-37E7-2368-E8F9-EB0395FBFD33}"/>
              </a:ext>
            </a:extLst>
          </p:cNvPr>
          <p:cNvSpPr>
            <a:spLocks noGrp="1"/>
          </p:cNvSpPr>
          <p:nvPr>
            <p:ph type="title"/>
          </p:nvPr>
        </p:nvSpPr>
        <p:spPr>
          <a:xfrm>
            <a:off x="838200" y="365126"/>
            <a:ext cx="10515600" cy="1090048"/>
          </a:xfrm>
        </p:spPr>
        <p:txBody>
          <a:bodyPr>
            <a:normAutofit/>
          </a:bodyPr>
          <a:lstStyle/>
          <a:p>
            <a:r>
              <a:rPr lang="en-GB" sz="2400" dirty="0"/>
              <a:t>Adam Kuper, The Museum of Other People: From Colonial Acquisitions to Cosmopolitan Exhibitions (London, 2023), 'Ch. 15: The Cosmopolitan Museum,' pp. 342-356.</a:t>
            </a:r>
          </a:p>
        </p:txBody>
      </p:sp>
      <p:sp>
        <p:nvSpPr>
          <p:cNvPr id="3" name="Content Placeholder 2">
            <a:extLst>
              <a:ext uri="{FF2B5EF4-FFF2-40B4-BE49-F238E27FC236}">
                <a16:creationId xmlns:a16="http://schemas.microsoft.com/office/drawing/2014/main" id="{A3ECE0F1-DC1B-BEC9-AC5E-EEB4ED32EEAB}"/>
              </a:ext>
            </a:extLst>
          </p:cNvPr>
          <p:cNvSpPr>
            <a:spLocks noGrp="1"/>
          </p:cNvSpPr>
          <p:nvPr>
            <p:ph idx="1"/>
          </p:nvPr>
        </p:nvSpPr>
        <p:spPr>
          <a:xfrm>
            <a:off x="838200" y="1592825"/>
            <a:ext cx="10515600" cy="4721789"/>
          </a:xfrm>
        </p:spPr>
        <p:txBody>
          <a:bodyPr>
            <a:normAutofit/>
          </a:bodyPr>
          <a:lstStyle/>
          <a:p>
            <a:r>
              <a:rPr lang="en-GB" sz="2000" dirty="0"/>
              <a:t>Museums are widely seen as problematic in the post-colonial world - one of the big questions is whether only the people from the place of origin of an object ought to examine and display them</a:t>
            </a:r>
          </a:p>
          <a:p>
            <a:r>
              <a:rPr lang="en-GB" sz="2000" dirty="0"/>
              <a:t>In the field of post-colonial studies, it has been ‘widely accepted’ that ‘only the native can understand the native’</a:t>
            </a:r>
          </a:p>
          <a:p>
            <a:r>
              <a:rPr lang="en-GB" sz="2000" dirty="0"/>
              <a:t>Kuper criticises the Gothenburg World Culture Museum, which attempted to bring together world cultures under one roof, for taking for granted the superiority of western values</a:t>
            </a:r>
          </a:p>
          <a:p>
            <a:r>
              <a:rPr lang="en-GB" sz="2000" dirty="0"/>
              <a:t>However, Kuper ultimately concludes that scholars, wherever they come from, are very important to composing museum collections, as their expertise will be greater than locals who have done no research – ‘rigorous, critical, independent scholarship’ is required</a:t>
            </a:r>
          </a:p>
          <a:p>
            <a:r>
              <a:rPr lang="en-GB" sz="2000" dirty="0"/>
              <a:t>Another issue is the vast collections which museums store out of public sight – Kuper suggests they should loan items out to collaborate with foreign museums</a:t>
            </a:r>
          </a:p>
          <a:p>
            <a:r>
              <a:rPr lang="en-GB" sz="2000" dirty="0"/>
              <a:t>Quotation: ‘The great metropolitan and university museums should be out there, confident of their mission, playing to their strengths, offering a global perspective.’</a:t>
            </a:r>
          </a:p>
          <a:p>
            <a:endParaRPr lang="en-GB" sz="2000" dirty="0"/>
          </a:p>
        </p:txBody>
      </p:sp>
    </p:spTree>
    <p:extLst>
      <p:ext uri="{BB962C8B-B14F-4D97-AF65-F5344CB8AC3E}">
        <p14:creationId xmlns:p14="http://schemas.microsoft.com/office/powerpoint/2010/main" val="3986158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9D3D9-D700-1E7C-FDF7-9A547F58C6DB}"/>
              </a:ext>
            </a:extLst>
          </p:cNvPr>
          <p:cNvSpPr>
            <a:spLocks noGrp="1"/>
          </p:cNvSpPr>
          <p:nvPr>
            <p:ph type="title"/>
          </p:nvPr>
        </p:nvSpPr>
        <p:spPr>
          <a:xfrm>
            <a:off x="838200" y="365125"/>
            <a:ext cx="10515600" cy="913069"/>
          </a:xfrm>
        </p:spPr>
        <p:txBody>
          <a:bodyPr/>
          <a:lstStyle/>
          <a:p>
            <a:r>
              <a:rPr lang="en-GB" dirty="0"/>
              <a:t>Questions</a:t>
            </a:r>
          </a:p>
        </p:txBody>
      </p:sp>
      <p:sp>
        <p:nvSpPr>
          <p:cNvPr id="3" name="Content Placeholder 2">
            <a:extLst>
              <a:ext uri="{FF2B5EF4-FFF2-40B4-BE49-F238E27FC236}">
                <a16:creationId xmlns:a16="http://schemas.microsoft.com/office/drawing/2014/main" id="{1BDC83FC-5B8E-D195-D1FC-4985A4DD2ABC}"/>
              </a:ext>
            </a:extLst>
          </p:cNvPr>
          <p:cNvSpPr>
            <a:spLocks noGrp="1"/>
          </p:cNvSpPr>
          <p:nvPr>
            <p:ph idx="1"/>
          </p:nvPr>
        </p:nvSpPr>
        <p:spPr>
          <a:xfrm>
            <a:off x="838200" y="1769806"/>
            <a:ext cx="10515600" cy="4407157"/>
          </a:xfrm>
        </p:spPr>
        <p:txBody>
          <a:bodyPr/>
          <a:lstStyle/>
          <a:p>
            <a:r>
              <a:rPr lang="en-GB" dirty="0"/>
              <a:t>How can the arrangement of a museum or collection be influenced by its purpose, and why is this important?</a:t>
            </a:r>
          </a:p>
          <a:p>
            <a:r>
              <a:rPr lang="en-GB" dirty="0"/>
              <a:t>How did 19th century anthropological museums cater for both experts and the general public?</a:t>
            </a:r>
          </a:p>
        </p:txBody>
      </p:sp>
    </p:spTree>
    <p:extLst>
      <p:ext uri="{BB962C8B-B14F-4D97-AF65-F5344CB8AC3E}">
        <p14:creationId xmlns:p14="http://schemas.microsoft.com/office/powerpoint/2010/main" val="29362449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32</TotalTime>
  <Words>1258</Words>
  <Application>Microsoft Office PowerPoint</Application>
  <PresentationFormat>Widescreen</PresentationFormat>
  <Paragraphs>39</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Aptos</vt:lpstr>
      <vt:lpstr>Aptos Display</vt:lpstr>
      <vt:lpstr>Arial</vt:lpstr>
      <vt:lpstr>Office Theme</vt:lpstr>
      <vt:lpstr>Week 14 – Collecting Empire</vt:lpstr>
      <vt:lpstr>A.H.L.F. Pitt Rivers, 'Typological Museums, as Exemplified by the Pitt-Rivers Museum at Oxford,' Journal of the Society of Arts, 40 (1891), pp. 115-122.</vt:lpstr>
      <vt:lpstr>William Ryan Chapman, 'Arranging Ethnology: AHLF Pitt Riers and the Typological Tradition,' in George W. Stocking Jr (ed.), Objects and Others: Essays on Museums and Material Culture, (University of Wisconsin, 1985), pp. 15-48.</vt:lpstr>
      <vt:lpstr>David van Keuren, 'Museums and Ideology: Augustus Pitt-Rivers and Social Change in Later Victorian Britain,' Victorian Studies 28 (1984), pp. 171-189.</vt:lpstr>
      <vt:lpstr>Nelia Dias, 'The visibility of difference: nineteenth-century French anthropological collections’, in MacDonald, Sharon (ed.), The Politics of Display: Museums, Science, Culture (London, 1998), pp. 36-53.</vt:lpstr>
      <vt:lpstr>Adam Kuper, The Museum of Other People: From Colonial Acquisitions to Cosmopolitan Exhibitions (London, 2023), 'Ch. 15: The Cosmopolitan Museum,' pp. 342-356.</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Toby Kinsella</dc:creator>
  <cp:lastModifiedBy>Toby Kinsella</cp:lastModifiedBy>
  <cp:revision>3</cp:revision>
  <dcterms:created xsi:type="dcterms:W3CDTF">2025-01-23T17:43:47Z</dcterms:created>
  <dcterms:modified xsi:type="dcterms:W3CDTF">2025-01-26T17:26:48Z</dcterms:modified>
</cp:coreProperties>
</file>