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259" r:id="rId3"/>
    <p:sldId id="257" r:id="rId4"/>
    <p:sldId id="258" r:id="rId5"/>
    <p:sldId id="260" r:id="rId6"/>
    <p:sldId id="262"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733" autoAdjust="0"/>
    <p:restoredTop sz="94694"/>
  </p:normalViewPr>
  <p:slideViewPr>
    <p:cSldViewPr snapToGrid="0">
      <p:cViewPr varScale="1">
        <p:scale>
          <a:sx n="59" d="100"/>
          <a:sy n="59" d="100"/>
        </p:scale>
        <p:origin x="1128" y="6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3399D34-32E6-4905-85B8-A1CAEFBFD6EB}" type="datetimeFigureOut">
              <a:rPr lang="en-GB" smtClean="0"/>
              <a:t>01/12/2024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50F786E-4DE0-4491-B645-DD38FFBB5E5A}" type="slidenum">
              <a:rPr lang="en-GB" smtClean="0"/>
              <a:t>‹#›</a:t>
            </a:fld>
            <a:endParaRPr lang="en-GB"/>
          </a:p>
        </p:txBody>
      </p:sp>
    </p:spTree>
    <p:extLst>
      <p:ext uri="{BB962C8B-B14F-4D97-AF65-F5344CB8AC3E}">
        <p14:creationId xmlns:p14="http://schemas.microsoft.com/office/powerpoint/2010/main" val="21862066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50F786E-4DE0-4491-B645-DD38FFBB5E5A}" type="slidenum">
              <a:rPr lang="en-GB" smtClean="0"/>
              <a:t>3</a:t>
            </a:fld>
            <a:endParaRPr lang="en-GB"/>
          </a:p>
        </p:txBody>
      </p:sp>
    </p:spTree>
    <p:extLst>
      <p:ext uri="{BB962C8B-B14F-4D97-AF65-F5344CB8AC3E}">
        <p14:creationId xmlns:p14="http://schemas.microsoft.com/office/powerpoint/2010/main" val="23425820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271AF4-2738-4919-08B0-051F4FAF5468}"/>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a:extLst>
              <a:ext uri="{FF2B5EF4-FFF2-40B4-BE49-F238E27FC236}">
                <a16:creationId xmlns:a16="http://schemas.microsoft.com/office/drawing/2014/main" id="{B89C5363-CA87-00BF-240B-19AEAA4F390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a:extLst>
              <a:ext uri="{FF2B5EF4-FFF2-40B4-BE49-F238E27FC236}">
                <a16:creationId xmlns:a16="http://schemas.microsoft.com/office/drawing/2014/main" id="{95BFC148-B440-D619-2F74-8040992567EF}"/>
              </a:ext>
            </a:extLst>
          </p:cNvPr>
          <p:cNvSpPr>
            <a:spLocks noGrp="1"/>
          </p:cNvSpPr>
          <p:nvPr>
            <p:ph type="dt" sz="half" idx="10"/>
          </p:nvPr>
        </p:nvSpPr>
        <p:spPr/>
        <p:txBody>
          <a:bodyPr/>
          <a:lstStyle/>
          <a:p>
            <a:fld id="{77644C7D-4750-495A-9039-2E5C3E323DAA}" type="datetimeFigureOut">
              <a:rPr lang="en-GB" smtClean="0"/>
              <a:t>01/12/2024</a:t>
            </a:fld>
            <a:endParaRPr lang="en-GB"/>
          </a:p>
        </p:txBody>
      </p:sp>
      <p:sp>
        <p:nvSpPr>
          <p:cNvPr id="5" name="Footer Placeholder 4">
            <a:extLst>
              <a:ext uri="{FF2B5EF4-FFF2-40B4-BE49-F238E27FC236}">
                <a16:creationId xmlns:a16="http://schemas.microsoft.com/office/drawing/2014/main" id="{51C5D741-3F7D-5C5B-B1E3-2970ABB96D8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8E23190-59E2-46C0-3DB7-FD4CD6C8C960}"/>
              </a:ext>
            </a:extLst>
          </p:cNvPr>
          <p:cNvSpPr>
            <a:spLocks noGrp="1"/>
          </p:cNvSpPr>
          <p:nvPr>
            <p:ph type="sldNum" sz="quarter" idx="12"/>
          </p:nvPr>
        </p:nvSpPr>
        <p:spPr/>
        <p:txBody>
          <a:bodyPr/>
          <a:lstStyle/>
          <a:p>
            <a:fld id="{36D3F361-CEA3-4226-A458-B9328DD6BE22}" type="slidenum">
              <a:rPr lang="en-GB" smtClean="0"/>
              <a:t>‹#›</a:t>
            </a:fld>
            <a:endParaRPr lang="en-GB"/>
          </a:p>
        </p:txBody>
      </p:sp>
    </p:spTree>
    <p:extLst>
      <p:ext uri="{BB962C8B-B14F-4D97-AF65-F5344CB8AC3E}">
        <p14:creationId xmlns:p14="http://schemas.microsoft.com/office/powerpoint/2010/main" val="31110513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EBC786-3140-3693-B0EF-FA5516E60D2F}"/>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9DC2757F-3FDC-5CDE-3D63-1236C187B231}"/>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24426111-03AC-96FB-D5E4-D7A8FA3FA8FF}"/>
              </a:ext>
            </a:extLst>
          </p:cNvPr>
          <p:cNvSpPr>
            <a:spLocks noGrp="1"/>
          </p:cNvSpPr>
          <p:nvPr>
            <p:ph type="dt" sz="half" idx="10"/>
          </p:nvPr>
        </p:nvSpPr>
        <p:spPr/>
        <p:txBody>
          <a:bodyPr/>
          <a:lstStyle/>
          <a:p>
            <a:fld id="{77644C7D-4750-495A-9039-2E5C3E323DAA}" type="datetimeFigureOut">
              <a:rPr lang="en-GB" smtClean="0"/>
              <a:t>01/12/2024</a:t>
            </a:fld>
            <a:endParaRPr lang="en-GB"/>
          </a:p>
        </p:txBody>
      </p:sp>
      <p:sp>
        <p:nvSpPr>
          <p:cNvPr id="5" name="Footer Placeholder 4">
            <a:extLst>
              <a:ext uri="{FF2B5EF4-FFF2-40B4-BE49-F238E27FC236}">
                <a16:creationId xmlns:a16="http://schemas.microsoft.com/office/drawing/2014/main" id="{8B273739-10E1-AA54-E868-2BDB79B6092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0339D96-BCE3-6905-C6AD-5A9A260CCC43}"/>
              </a:ext>
            </a:extLst>
          </p:cNvPr>
          <p:cNvSpPr>
            <a:spLocks noGrp="1"/>
          </p:cNvSpPr>
          <p:nvPr>
            <p:ph type="sldNum" sz="quarter" idx="12"/>
          </p:nvPr>
        </p:nvSpPr>
        <p:spPr/>
        <p:txBody>
          <a:bodyPr/>
          <a:lstStyle/>
          <a:p>
            <a:fld id="{36D3F361-CEA3-4226-A458-B9328DD6BE22}" type="slidenum">
              <a:rPr lang="en-GB" smtClean="0"/>
              <a:t>‹#›</a:t>
            </a:fld>
            <a:endParaRPr lang="en-GB"/>
          </a:p>
        </p:txBody>
      </p:sp>
    </p:spTree>
    <p:extLst>
      <p:ext uri="{BB962C8B-B14F-4D97-AF65-F5344CB8AC3E}">
        <p14:creationId xmlns:p14="http://schemas.microsoft.com/office/powerpoint/2010/main" val="42469218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75D5C96-E286-B505-FE67-421C80FDDB99}"/>
              </a:ext>
            </a:extLst>
          </p:cNvPr>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BF119C34-2FF1-58F0-D56C-DA4BAED4E2E1}"/>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A2FC96A5-9035-9FA9-46C4-EEE19EAB6010}"/>
              </a:ext>
            </a:extLst>
          </p:cNvPr>
          <p:cNvSpPr>
            <a:spLocks noGrp="1"/>
          </p:cNvSpPr>
          <p:nvPr>
            <p:ph type="dt" sz="half" idx="10"/>
          </p:nvPr>
        </p:nvSpPr>
        <p:spPr/>
        <p:txBody>
          <a:bodyPr/>
          <a:lstStyle/>
          <a:p>
            <a:fld id="{77644C7D-4750-495A-9039-2E5C3E323DAA}" type="datetimeFigureOut">
              <a:rPr lang="en-GB" smtClean="0"/>
              <a:t>01/12/2024</a:t>
            </a:fld>
            <a:endParaRPr lang="en-GB"/>
          </a:p>
        </p:txBody>
      </p:sp>
      <p:sp>
        <p:nvSpPr>
          <p:cNvPr id="5" name="Footer Placeholder 4">
            <a:extLst>
              <a:ext uri="{FF2B5EF4-FFF2-40B4-BE49-F238E27FC236}">
                <a16:creationId xmlns:a16="http://schemas.microsoft.com/office/drawing/2014/main" id="{A360F8C0-362D-A8C1-FBCD-834E034CEC9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AB5EBAC-0BB2-D87E-6F33-EA78CD842567}"/>
              </a:ext>
            </a:extLst>
          </p:cNvPr>
          <p:cNvSpPr>
            <a:spLocks noGrp="1"/>
          </p:cNvSpPr>
          <p:nvPr>
            <p:ph type="sldNum" sz="quarter" idx="12"/>
          </p:nvPr>
        </p:nvSpPr>
        <p:spPr/>
        <p:txBody>
          <a:bodyPr/>
          <a:lstStyle/>
          <a:p>
            <a:fld id="{36D3F361-CEA3-4226-A458-B9328DD6BE22}" type="slidenum">
              <a:rPr lang="en-GB" smtClean="0"/>
              <a:t>‹#›</a:t>
            </a:fld>
            <a:endParaRPr lang="en-GB"/>
          </a:p>
        </p:txBody>
      </p:sp>
    </p:spTree>
    <p:extLst>
      <p:ext uri="{BB962C8B-B14F-4D97-AF65-F5344CB8AC3E}">
        <p14:creationId xmlns:p14="http://schemas.microsoft.com/office/powerpoint/2010/main" val="27122093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2A3006-B727-E00D-6238-A9A7190A8B2C}"/>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EBB166DD-D4D5-C536-7271-097C0E75E3E4}"/>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FA1DF218-2999-A262-1C45-C99963B6ABD5}"/>
              </a:ext>
            </a:extLst>
          </p:cNvPr>
          <p:cNvSpPr>
            <a:spLocks noGrp="1"/>
          </p:cNvSpPr>
          <p:nvPr>
            <p:ph type="dt" sz="half" idx="10"/>
          </p:nvPr>
        </p:nvSpPr>
        <p:spPr/>
        <p:txBody>
          <a:bodyPr/>
          <a:lstStyle/>
          <a:p>
            <a:fld id="{77644C7D-4750-495A-9039-2E5C3E323DAA}" type="datetimeFigureOut">
              <a:rPr lang="en-GB" smtClean="0"/>
              <a:t>01/12/2024</a:t>
            </a:fld>
            <a:endParaRPr lang="en-GB"/>
          </a:p>
        </p:txBody>
      </p:sp>
      <p:sp>
        <p:nvSpPr>
          <p:cNvPr id="5" name="Footer Placeholder 4">
            <a:extLst>
              <a:ext uri="{FF2B5EF4-FFF2-40B4-BE49-F238E27FC236}">
                <a16:creationId xmlns:a16="http://schemas.microsoft.com/office/drawing/2014/main" id="{788B9C2B-5DEE-DBF0-BE87-F7A2D3A9C47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3EB0DF4-1F11-D1EB-1467-FA9DA23FCA27}"/>
              </a:ext>
            </a:extLst>
          </p:cNvPr>
          <p:cNvSpPr>
            <a:spLocks noGrp="1"/>
          </p:cNvSpPr>
          <p:nvPr>
            <p:ph type="sldNum" sz="quarter" idx="12"/>
          </p:nvPr>
        </p:nvSpPr>
        <p:spPr/>
        <p:txBody>
          <a:bodyPr/>
          <a:lstStyle/>
          <a:p>
            <a:fld id="{36D3F361-CEA3-4226-A458-B9328DD6BE22}" type="slidenum">
              <a:rPr lang="en-GB" smtClean="0"/>
              <a:t>‹#›</a:t>
            </a:fld>
            <a:endParaRPr lang="en-GB"/>
          </a:p>
        </p:txBody>
      </p:sp>
    </p:spTree>
    <p:extLst>
      <p:ext uri="{BB962C8B-B14F-4D97-AF65-F5344CB8AC3E}">
        <p14:creationId xmlns:p14="http://schemas.microsoft.com/office/powerpoint/2010/main" val="4958718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766242-A1C3-497F-9CDE-55E5EB57ABBD}"/>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a:extLst>
              <a:ext uri="{FF2B5EF4-FFF2-40B4-BE49-F238E27FC236}">
                <a16:creationId xmlns:a16="http://schemas.microsoft.com/office/drawing/2014/main" id="{B1C4D00A-21C8-F294-EF23-4F40D5A53732}"/>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66D61AA3-278C-E36C-210C-DBDE91EB39FE}"/>
              </a:ext>
            </a:extLst>
          </p:cNvPr>
          <p:cNvSpPr>
            <a:spLocks noGrp="1"/>
          </p:cNvSpPr>
          <p:nvPr>
            <p:ph type="dt" sz="half" idx="10"/>
          </p:nvPr>
        </p:nvSpPr>
        <p:spPr/>
        <p:txBody>
          <a:bodyPr/>
          <a:lstStyle/>
          <a:p>
            <a:fld id="{77644C7D-4750-495A-9039-2E5C3E323DAA}" type="datetimeFigureOut">
              <a:rPr lang="en-GB" smtClean="0"/>
              <a:t>01/12/2024</a:t>
            </a:fld>
            <a:endParaRPr lang="en-GB"/>
          </a:p>
        </p:txBody>
      </p:sp>
      <p:sp>
        <p:nvSpPr>
          <p:cNvPr id="5" name="Footer Placeholder 4">
            <a:extLst>
              <a:ext uri="{FF2B5EF4-FFF2-40B4-BE49-F238E27FC236}">
                <a16:creationId xmlns:a16="http://schemas.microsoft.com/office/drawing/2014/main" id="{62C1E7AF-3C69-7E90-9773-5C892103705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1432479-1170-4FD7-813A-AA21231A8ABE}"/>
              </a:ext>
            </a:extLst>
          </p:cNvPr>
          <p:cNvSpPr>
            <a:spLocks noGrp="1"/>
          </p:cNvSpPr>
          <p:nvPr>
            <p:ph type="sldNum" sz="quarter" idx="12"/>
          </p:nvPr>
        </p:nvSpPr>
        <p:spPr/>
        <p:txBody>
          <a:bodyPr/>
          <a:lstStyle/>
          <a:p>
            <a:fld id="{36D3F361-CEA3-4226-A458-B9328DD6BE22}" type="slidenum">
              <a:rPr lang="en-GB" smtClean="0"/>
              <a:t>‹#›</a:t>
            </a:fld>
            <a:endParaRPr lang="en-GB"/>
          </a:p>
        </p:txBody>
      </p:sp>
    </p:spTree>
    <p:extLst>
      <p:ext uri="{BB962C8B-B14F-4D97-AF65-F5344CB8AC3E}">
        <p14:creationId xmlns:p14="http://schemas.microsoft.com/office/powerpoint/2010/main" val="18819788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4AF8D3-5F5B-250A-FB59-03925504D292}"/>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73F5DE32-D002-E2CB-562F-3D12BF2A345F}"/>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2C346652-09D7-6DDD-2C5E-F7011C0A81D6}"/>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4848E668-F946-0A6A-CAC8-AD563C90E39E}"/>
              </a:ext>
            </a:extLst>
          </p:cNvPr>
          <p:cNvSpPr>
            <a:spLocks noGrp="1"/>
          </p:cNvSpPr>
          <p:nvPr>
            <p:ph type="dt" sz="half" idx="10"/>
          </p:nvPr>
        </p:nvSpPr>
        <p:spPr/>
        <p:txBody>
          <a:bodyPr/>
          <a:lstStyle/>
          <a:p>
            <a:fld id="{77644C7D-4750-495A-9039-2E5C3E323DAA}" type="datetimeFigureOut">
              <a:rPr lang="en-GB" smtClean="0"/>
              <a:t>01/12/2024</a:t>
            </a:fld>
            <a:endParaRPr lang="en-GB"/>
          </a:p>
        </p:txBody>
      </p:sp>
      <p:sp>
        <p:nvSpPr>
          <p:cNvPr id="6" name="Footer Placeholder 5">
            <a:extLst>
              <a:ext uri="{FF2B5EF4-FFF2-40B4-BE49-F238E27FC236}">
                <a16:creationId xmlns:a16="http://schemas.microsoft.com/office/drawing/2014/main" id="{EFCD5AD4-B170-680A-DA2A-7FF5B6479C9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9F8A808-45FB-D4ED-7878-D050E9630BCF}"/>
              </a:ext>
            </a:extLst>
          </p:cNvPr>
          <p:cNvSpPr>
            <a:spLocks noGrp="1"/>
          </p:cNvSpPr>
          <p:nvPr>
            <p:ph type="sldNum" sz="quarter" idx="12"/>
          </p:nvPr>
        </p:nvSpPr>
        <p:spPr/>
        <p:txBody>
          <a:bodyPr/>
          <a:lstStyle/>
          <a:p>
            <a:fld id="{36D3F361-CEA3-4226-A458-B9328DD6BE22}" type="slidenum">
              <a:rPr lang="en-GB" smtClean="0"/>
              <a:t>‹#›</a:t>
            </a:fld>
            <a:endParaRPr lang="en-GB"/>
          </a:p>
        </p:txBody>
      </p:sp>
    </p:spTree>
    <p:extLst>
      <p:ext uri="{BB962C8B-B14F-4D97-AF65-F5344CB8AC3E}">
        <p14:creationId xmlns:p14="http://schemas.microsoft.com/office/powerpoint/2010/main" val="9414900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38605A-0A6B-48EC-A70D-2BEA4BF984A1}"/>
              </a:ext>
            </a:extLst>
          </p:cNvPr>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id="{9A77F0E6-130F-FB30-0DA0-C380B94839D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1432E517-F94F-530E-413B-1FE914771FD0}"/>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3FF45398-77E8-18F9-3BDC-C4313882FEE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C2BBCBDF-30A8-1507-0B2D-4EF65BF70FEC}"/>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039299BA-AAE0-C1A4-F9E4-5AC7CEF41753}"/>
              </a:ext>
            </a:extLst>
          </p:cNvPr>
          <p:cNvSpPr>
            <a:spLocks noGrp="1"/>
          </p:cNvSpPr>
          <p:nvPr>
            <p:ph type="dt" sz="half" idx="10"/>
          </p:nvPr>
        </p:nvSpPr>
        <p:spPr/>
        <p:txBody>
          <a:bodyPr/>
          <a:lstStyle/>
          <a:p>
            <a:fld id="{77644C7D-4750-495A-9039-2E5C3E323DAA}" type="datetimeFigureOut">
              <a:rPr lang="en-GB" smtClean="0"/>
              <a:t>01/12/2024</a:t>
            </a:fld>
            <a:endParaRPr lang="en-GB"/>
          </a:p>
        </p:txBody>
      </p:sp>
      <p:sp>
        <p:nvSpPr>
          <p:cNvPr id="8" name="Footer Placeholder 7">
            <a:extLst>
              <a:ext uri="{FF2B5EF4-FFF2-40B4-BE49-F238E27FC236}">
                <a16:creationId xmlns:a16="http://schemas.microsoft.com/office/drawing/2014/main" id="{E4F7DA0D-8CB6-29D1-85A3-DC7D73F1F5DD}"/>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B49F1ABD-E583-5AD9-098A-0DCBAC2F3517}"/>
              </a:ext>
            </a:extLst>
          </p:cNvPr>
          <p:cNvSpPr>
            <a:spLocks noGrp="1"/>
          </p:cNvSpPr>
          <p:nvPr>
            <p:ph type="sldNum" sz="quarter" idx="12"/>
          </p:nvPr>
        </p:nvSpPr>
        <p:spPr/>
        <p:txBody>
          <a:bodyPr/>
          <a:lstStyle/>
          <a:p>
            <a:fld id="{36D3F361-CEA3-4226-A458-B9328DD6BE22}" type="slidenum">
              <a:rPr lang="en-GB" smtClean="0"/>
              <a:t>‹#›</a:t>
            </a:fld>
            <a:endParaRPr lang="en-GB"/>
          </a:p>
        </p:txBody>
      </p:sp>
    </p:spTree>
    <p:extLst>
      <p:ext uri="{BB962C8B-B14F-4D97-AF65-F5344CB8AC3E}">
        <p14:creationId xmlns:p14="http://schemas.microsoft.com/office/powerpoint/2010/main" val="6081697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BD2260-9BF5-A06B-3835-1CA908BD549F}"/>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7ED8C1DD-69B0-BBB8-CA63-6B487C16EC4E}"/>
              </a:ext>
            </a:extLst>
          </p:cNvPr>
          <p:cNvSpPr>
            <a:spLocks noGrp="1"/>
          </p:cNvSpPr>
          <p:nvPr>
            <p:ph type="dt" sz="half" idx="10"/>
          </p:nvPr>
        </p:nvSpPr>
        <p:spPr/>
        <p:txBody>
          <a:bodyPr/>
          <a:lstStyle/>
          <a:p>
            <a:fld id="{77644C7D-4750-495A-9039-2E5C3E323DAA}" type="datetimeFigureOut">
              <a:rPr lang="en-GB" smtClean="0"/>
              <a:t>01/12/2024</a:t>
            </a:fld>
            <a:endParaRPr lang="en-GB"/>
          </a:p>
        </p:txBody>
      </p:sp>
      <p:sp>
        <p:nvSpPr>
          <p:cNvPr id="4" name="Footer Placeholder 3">
            <a:extLst>
              <a:ext uri="{FF2B5EF4-FFF2-40B4-BE49-F238E27FC236}">
                <a16:creationId xmlns:a16="http://schemas.microsoft.com/office/drawing/2014/main" id="{E89B72C9-061C-7764-B3F5-43EC3AD41EEC}"/>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1680F286-76A8-206B-30BE-C415104CE636}"/>
              </a:ext>
            </a:extLst>
          </p:cNvPr>
          <p:cNvSpPr>
            <a:spLocks noGrp="1"/>
          </p:cNvSpPr>
          <p:nvPr>
            <p:ph type="sldNum" sz="quarter" idx="12"/>
          </p:nvPr>
        </p:nvSpPr>
        <p:spPr/>
        <p:txBody>
          <a:bodyPr/>
          <a:lstStyle/>
          <a:p>
            <a:fld id="{36D3F361-CEA3-4226-A458-B9328DD6BE22}" type="slidenum">
              <a:rPr lang="en-GB" smtClean="0"/>
              <a:t>‹#›</a:t>
            </a:fld>
            <a:endParaRPr lang="en-GB"/>
          </a:p>
        </p:txBody>
      </p:sp>
    </p:spTree>
    <p:extLst>
      <p:ext uri="{BB962C8B-B14F-4D97-AF65-F5344CB8AC3E}">
        <p14:creationId xmlns:p14="http://schemas.microsoft.com/office/powerpoint/2010/main" val="22407788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5D5EDB6-FF50-0A93-D4C8-5F4B50697885}"/>
              </a:ext>
            </a:extLst>
          </p:cNvPr>
          <p:cNvSpPr>
            <a:spLocks noGrp="1"/>
          </p:cNvSpPr>
          <p:nvPr>
            <p:ph type="dt" sz="half" idx="10"/>
          </p:nvPr>
        </p:nvSpPr>
        <p:spPr/>
        <p:txBody>
          <a:bodyPr/>
          <a:lstStyle/>
          <a:p>
            <a:fld id="{77644C7D-4750-495A-9039-2E5C3E323DAA}" type="datetimeFigureOut">
              <a:rPr lang="en-GB" smtClean="0"/>
              <a:t>01/12/2024</a:t>
            </a:fld>
            <a:endParaRPr lang="en-GB"/>
          </a:p>
        </p:txBody>
      </p:sp>
      <p:sp>
        <p:nvSpPr>
          <p:cNvPr id="3" name="Footer Placeholder 2">
            <a:extLst>
              <a:ext uri="{FF2B5EF4-FFF2-40B4-BE49-F238E27FC236}">
                <a16:creationId xmlns:a16="http://schemas.microsoft.com/office/drawing/2014/main" id="{A0BFB7E1-F68F-96F3-264E-124E48C75EB5}"/>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1C6A7E73-3090-FD93-11AF-2E445BF83D20}"/>
              </a:ext>
            </a:extLst>
          </p:cNvPr>
          <p:cNvSpPr>
            <a:spLocks noGrp="1"/>
          </p:cNvSpPr>
          <p:nvPr>
            <p:ph type="sldNum" sz="quarter" idx="12"/>
          </p:nvPr>
        </p:nvSpPr>
        <p:spPr/>
        <p:txBody>
          <a:bodyPr/>
          <a:lstStyle/>
          <a:p>
            <a:fld id="{36D3F361-CEA3-4226-A458-B9328DD6BE22}" type="slidenum">
              <a:rPr lang="en-GB" smtClean="0"/>
              <a:t>‹#›</a:t>
            </a:fld>
            <a:endParaRPr lang="en-GB"/>
          </a:p>
        </p:txBody>
      </p:sp>
    </p:spTree>
    <p:extLst>
      <p:ext uri="{BB962C8B-B14F-4D97-AF65-F5344CB8AC3E}">
        <p14:creationId xmlns:p14="http://schemas.microsoft.com/office/powerpoint/2010/main" val="36730610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633A61-3C30-D2E4-F7D7-DA730066F68E}"/>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a:extLst>
              <a:ext uri="{FF2B5EF4-FFF2-40B4-BE49-F238E27FC236}">
                <a16:creationId xmlns:a16="http://schemas.microsoft.com/office/drawing/2014/main" id="{6A1337E0-BC88-CA8D-4D96-EB1297B2C2F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FBDA632C-0ABC-B928-C27C-050C1DDF882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A1CDE5BF-9B35-2457-A66D-BCCFA9E080F3}"/>
              </a:ext>
            </a:extLst>
          </p:cNvPr>
          <p:cNvSpPr>
            <a:spLocks noGrp="1"/>
          </p:cNvSpPr>
          <p:nvPr>
            <p:ph type="dt" sz="half" idx="10"/>
          </p:nvPr>
        </p:nvSpPr>
        <p:spPr/>
        <p:txBody>
          <a:bodyPr/>
          <a:lstStyle/>
          <a:p>
            <a:fld id="{77644C7D-4750-495A-9039-2E5C3E323DAA}" type="datetimeFigureOut">
              <a:rPr lang="en-GB" smtClean="0"/>
              <a:t>01/12/2024</a:t>
            </a:fld>
            <a:endParaRPr lang="en-GB"/>
          </a:p>
        </p:txBody>
      </p:sp>
      <p:sp>
        <p:nvSpPr>
          <p:cNvPr id="6" name="Footer Placeholder 5">
            <a:extLst>
              <a:ext uri="{FF2B5EF4-FFF2-40B4-BE49-F238E27FC236}">
                <a16:creationId xmlns:a16="http://schemas.microsoft.com/office/drawing/2014/main" id="{4EA70038-8585-86CE-82D0-27E7D65DE9F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3B0131E-440B-6ABF-931C-613F7524574D}"/>
              </a:ext>
            </a:extLst>
          </p:cNvPr>
          <p:cNvSpPr>
            <a:spLocks noGrp="1"/>
          </p:cNvSpPr>
          <p:nvPr>
            <p:ph type="sldNum" sz="quarter" idx="12"/>
          </p:nvPr>
        </p:nvSpPr>
        <p:spPr/>
        <p:txBody>
          <a:bodyPr/>
          <a:lstStyle/>
          <a:p>
            <a:fld id="{36D3F361-CEA3-4226-A458-B9328DD6BE22}" type="slidenum">
              <a:rPr lang="en-GB" smtClean="0"/>
              <a:t>‹#›</a:t>
            </a:fld>
            <a:endParaRPr lang="en-GB"/>
          </a:p>
        </p:txBody>
      </p:sp>
    </p:spTree>
    <p:extLst>
      <p:ext uri="{BB962C8B-B14F-4D97-AF65-F5344CB8AC3E}">
        <p14:creationId xmlns:p14="http://schemas.microsoft.com/office/powerpoint/2010/main" val="7846517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367606-8A42-C1DC-F148-4775F75039FF}"/>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a:extLst>
              <a:ext uri="{FF2B5EF4-FFF2-40B4-BE49-F238E27FC236}">
                <a16:creationId xmlns:a16="http://schemas.microsoft.com/office/drawing/2014/main" id="{9E798E8D-1483-6589-CADA-7C1918B422B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DA6B4244-5679-6BBE-6AB9-45E9D34AF9D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6CDEFBCD-BEC8-4C36-902B-FF3CF6D1A0B1}"/>
              </a:ext>
            </a:extLst>
          </p:cNvPr>
          <p:cNvSpPr>
            <a:spLocks noGrp="1"/>
          </p:cNvSpPr>
          <p:nvPr>
            <p:ph type="dt" sz="half" idx="10"/>
          </p:nvPr>
        </p:nvSpPr>
        <p:spPr/>
        <p:txBody>
          <a:bodyPr/>
          <a:lstStyle/>
          <a:p>
            <a:fld id="{77644C7D-4750-495A-9039-2E5C3E323DAA}" type="datetimeFigureOut">
              <a:rPr lang="en-GB" smtClean="0"/>
              <a:t>01/12/2024</a:t>
            </a:fld>
            <a:endParaRPr lang="en-GB"/>
          </a:p>
        </p:txBody>
      </p:sp>
      <p:sp>
        <p:nvSpPr>
          <p:cNvPr id="6" name="Footer Placeholder 5">
            <a:extLst>
              <a:ext uri="{FF2B5EF4-FFF2-40B4-BE49-F238E27FC236}">
                <a16:creationId xmlns:a16="http://schemas.microsoft.com/office/drawing/2014/main" id="{8C39056D-9C12-164D-08BC-DFE56E7A3A9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300255A-EDA9-7871-CFED-C59CD77502E7}"/>
              </a:ext>
            </a:extLst>
          </p:cNvPr>
          <p:cNvSpPr>
            <a:spLocks noGrp="1"/>
          </p:cNvSpPr>
          <p:nvPr>
            <p:ph type="sldNum" sz="quarter" idx="12"/>
          </p:nvPr>
        </p:nvSpPr>
        <p:spPr/>
        <p:txBody>
          <a:bodyPr/>
          <a:lstStyle/>
          <a:p>
            <a:fld id="{36D3F361-CEA3-4226-A458-B9328DD6BE22}" type="slidenum">
              <a:rPr lang="en-GB" smtClean="0"/>
              <a:t>‹#›</a:t>
            </a:fld>
            <a:endParaRPr lang="en-GB"/>
          </a:p>
        </p:txBody>
      </p:sp>
    </p:spTree>
    <p:extLst>
      <p:ext uri="{BB962C8B-B14F-4D97-AF65-F5344CB8AC3E}">
        <p14:creationId xmlns:p14="http://schemas.microsoft.com/office/powerpoint/2010/main" val="17734796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D8A5A36-A22A-D611-8DA6-D1CEEC20A5C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4D1578E4-9563-4C14-CA5D-5B4BFBD4168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F854C12E-2579-9A1C-98AD-1BF1EE8ADDF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77644C7D-4750-495A-9039-2E5C3E323DAA}" type="datetimeFigureOut">
              <a:rPr lang="en-GB" smtClean="0"/>
              <a:t>01/12/2024</a:t>
            </a:fld>
            <a:endParaRPr lang="en-GB"/>
          </a:p>
        </p:txBody>
      </p:sp>
      <p:sp>
        <p:nvSpPr>
          <p:cNvPr id="5" name="Footer Placeholder 4">
            <a:extLst>
              <a:ext uri="{FF2B5EF4-FFF2-40B4-BE49-F238E27FC236}">
                <a16:creationId xmlns:a16="http://schemas.microsoft.com/office/drawing/2014/main" id="{55892D7B-1686-26F0-4ADA-4057924CA03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88A08F9B-6264-8E9B-5F55-92CB9BC6F1A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6D3F361-CEA3-4226-A458-B9328DD6BE22}" type="slidenum">
              <a:rPr lang="en-GB" smtClean="0"/>
              <a:t>‹#›</a:t>
            </a:fld>
            <a:endParaRPr lang="en-GB"/>
          </a:p>
        </p:txBody>
      </p:sp>
    </p:spTree>
    <p:extLst>
      <p:ext uri="{BB962C8B-B14F-4D97-AF65-F5344CB8AC3E}">
        <p14:creationId xmlns:p14="http://schemas.microsoft.com/office/powerpoint/2010/main" val="23162511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D192A4-5CB5-2687-AA27-7930E1753253}"/>
              </a:ext>
            </a:extLst>
          </p:cNvPr>
          <p:cNvSpPr>
            <a:spLocks noGrp="1"/>
          </p:cNvSpPr>
          <p:nvPr>
            <p:ph type="ctrTitle"/>
          </p:nvPr>
        </p:nvSpPr>
        <p:spPr>
          <a:xfrm>
            <a:off x="275966" y="132088"/>
            <a:ext cx="11640065" cy="827903"/>
          </a:xfrm>
        </p:spPr>
        <p:txBody>
          <a:bodyPr>
            <a:noAutofit/>
          </a:bodyPr>
          <a:lstStyle/>
          <a:p>
            <a:r>
              <a:rPr lang="en-US" sz="2000" dirty="0"/>
              <a:t>The Origin of Human aces and the Antiquity of man Deduced rom the theory of Natural Selection by Alfred Russell Wallace 1864, pp. 37-54</a:t>
            </a:r>
          </a:p>
        </p:txBody>
      </p:sp>
      <p:sp>
        <p:nvSpPr>
          <p:cNvPr id="3" name="Subtitle 2">
            <a:extLst>
              <a:ext uri="{FF2B5EF4-FFF2-40B4-BE49-F238E27FC236}">
                <a16:creationId xmlns:a16="http://schemas.microsoft.com/office/drawing/2014/main" id="{C2F526D9-96C7-12C5-4F59-D8A73D2A7B12}"/>
              </a:ext>
            </a:extLst>
          </p:cNvPr>
          <p:cNvSpPr>
            <a:spLocks noGrp="1"/>
          </p:cNvSpPr>
          <p:nvPr>
            <p:ph type="subTitle" idx="1"/>
          </p:nvPr>
        </p:nvSpPr>
        <p:spPr>
          <a:xfrm>
            <a:off x="275965" y="1093787"/>
            <a:ext cx="11640065" cy="5632125"/>
          </a:xfrm>
        </p:spPr>
        <p:txBody>
          <a:bodyPr>
            <a:normAutofit fontScale="77500" lnSpcReduction="20000"/>
          </a:bodyPr>
          <a:lstStyle/>
          <a:p>
            <a:pPr marL="285750" indent="-285750" algn="l">
              <a:buFontTx/>
              <a:buChar char="-"/>
            </a:pPr>
            <a:r>
              <a:rPr lang="en-US" sz="2100" dirty="0"/>
              <a:t>An article published at a critical period in Victorian anatomical theory that shows polygenic alignment to Darwinian ideas surrounding natural selection. Wallace’s argument stems from a belief in separation of mans natural state and the later developed ‘mental and moral’ attributes or ‘higher faculties’. </a:t>
            </a:r>
          </a:p>
          <a:p>
            <a:pPr marL="285750" indent="-285750" algn="l">
              <a:buFontTx/>
              <a:buChar char="-"/>
            </a:pPr>
            <a:r>
              <a:rPr lang="en-US" sz="2100" dirty="0"/>
              <a:t>Wallace calls for the replacement of ’degraded races’ (non-European) to achieve one true race. He argues against physical </a:t>
            </a:r>
            <a:r>
              <a:rPr lang="en-GB" sz="2100" dirty="0"/>
              <a:t>acclimatisation</a:t>
            </a:r>
            <a:r>
              <a:rPr lang="en-US" sz="2100" dirty="0"/>
              <a:t> as racially determined features such as hair and form do not change when people emigrate. He claims health, strength, and long life are the results of harmony generations of emigration disrupt this harmony.</a:t>
            </a:r>
          </a:p>
          <a:p>
            <a:pPr marL="285750" indent="-285750" algn="l">
              <a:buFontTx/>
              <a:buChar char="-"/>
            </a:pPr>
            <a:r>
              <a:rPr lang="en-US" sz="2100" dirty="0"/>
              <a:t>Wallace demonstrates through animals that by adapting through generations they’re not that the same, and that fur, tail length, and ear form can change, ‘he will now be a different creature’ (p.43).  He mentions that these changes are slow but important when assessing the impact of inorganic change upon the organic and questions the parallel with humanity. </a:t>
            </a:r>
          </a:p>
          <a:p>
            <a:pPr marL="285750" indent="-285750" algn="l">
              <a:buFontTx/>
              <a:buChar char="-"/>
            </a:pPr>
            <a:r>
              <a:rPr lang="en-US" sz="2100" dirty="0"/>
              <a:t>Contrastingly, ‘weak’ or incapable people do not get the same harsh environmental struggles as animals do due to the social nature of man. Therefore, the impact of natural selection varies and tribes or communities with higher ‘moral qualities’ would have an advantage over others. Whilst animals adapt through sharper nails, longer fur, and dietary adaptability, man builds sharper weapons, makes larger fires, and plants the appropriate seeds, the capabilities of which are down to his ‘mental </a:t>
            </a:r>
            <a:r>
              <a:rPr lang="en-GB" sz="2100" dirty="0"/>
              <a:t>organisation</a:t>
            </a:r>
            <a:r>
              <a:rPr lang="en-US" sz="2100" dirty="0"/>
              <a:t> and social condition’ (p.45). </a:t>
            </a:r>
          </a:p>
          <a:p>
            <a:pPr marL="285750" indent="-285750" algn="l">
              <a:buFontTx/>
              <a:buChar char="-"/>
            </a:pPr>
            <a:r>
              <a:rPr lang="en-US" sz="2100" dirty="0"/>
              <a:t>Wallace also argues for a geographical superiority of colonialism, claiming that those who have invaded tropical lands have in every case been superior to those who inhabit the area, and that colonial migration is always North to South, never the reverse. Wallace puts this inferiority of those from tropical landscapes suffering down to ‘the inevitable effects of an unequal mental and physical struggle’ (p.48).</a:t>
            </a:r>
          </a:p>
          <a:p>
            <a:pPr marL="285750" indent="-285750" algn="l">
              <a:buFontTx/>
              <a:buChar char="-"/>
            </a:pPr>
            <a:r>
              <a:rPr lang="en-US" sz="2100" dirty="0"/>
              <a:t>Therefore, these distinctive mental differences must represent he original and undeveloped form of man. Those who appear physically different have let the challenges of the environment around them alter their appearance, leaving their intellectual development behind. </a:t>
            </a:r>
          </a:p>
          <a:p>
            <a:pPr marL="285750" indent="-285750" algn="l">
              <a:buFontTx/>
              <a:buChar char="-"/>
            </a:pPr>
            <a:r>
              <a:rPr lang="en-US" sz="2100" dirty="0"/>
              <a:t>Quote: ‘Individual variations can ever become accumulated and rendered permanent so as to form well-marked races, it follows that the differences we now behold in mankind must have been produced before he became possessed of a human intellect or human sympathies’ (p.53)</a:t>
            </a:r>
          </a:p>
          <a:p>
            <a:pPr marL="285750" indent="-285750" algn="l">
              <a:buFontTx/>
              <a:buChar char="-"/>
            </a:pPr>
            <a:r>
              <a:rPr lang="en-US" sz="2100" dirty="0"/>
              <a:t>Question: To what extent does this article reflect the influences of European racial superiority upon anthropological theorem and how did this serve the Victorian narrative?</a:t>
            </a:r>
          </a:p>
          <a:p>
            <a:pPr marL="285750" indent="-285750" algn="l">
              <a:buFontTx/>
              <a:buChar char="-"/>
            </a:pPr>
            <a:endParaRPr lang="en-US" sz="1400" dirty="0"/>
          </a:p>
        </p:txBody>
      </p:sp>
    </p:spTree>
    <p:extLst>
      <p:ext uri="{BB962C8B-B14F-4D97-AF65-F5344CB8AC3E}">
        <p14:creationId xmlns:p14="http://schemas.microsoft.com/office/powerpoint/2010/main" val="6012439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D192A4-5CB5-2687-AA27-7930E1753253}"/>
              </a:ext>
            </a:extLst>
          </p:cNvPr>
          <p:cNvSpPr>
            <a:spLocks noGrp="1"/>
          </p:cNvSpPr>
          <p:nvPr>
            <p:ph type="ctrTitle"/>
          </p:nvPr>
        </p:nvSpPr>
        <p:spPr>
          <a:xfrm>
            <a:off x="275963" y="-147144"/>
            <a:ext cx="11640065" cy="827903"/>
          </a:xfrm>
        </p:spPr>
        <p:txBody>
          <a:bodyPr>
            <a:noAutofit/>
          </a:bodyPr>
          <a:lstStyle/>
          <a:p>
            <a:r>
              <a:rPr lang="en-US" sz="2000" dirty="0"/>
              <a:t>Historicizing Race by Marius Turda and Maria Sophia Quine 2018, pp. 87-106</a:t>
            </a:r>
          </a:p>
        </p:txBody>
      </p:sp>
      <p:sp>
        <p:nvSpPr>
          <p:cNvPr id="3" name="Subtitle 2">
            <a:extLst>
              <a:ext uri="{FF2B5EF4-FFF2-40B4-BE49-F238E27FC236}">
                <a16:creationId xmlns:a16="http://schemas.microsoft.com/office/drawing/2014/main" id="{C2F526D9-96C7-12C5-4F59-D8A73D2A7B12}"/>
              </a:ext>
            </a:extLst>
          </p:cNvPr>
          <p:cNvSpPr>
            <a:spLocks noGrp="1"/>
          </p:cNvSpPr>
          <p:nvPr>
            <p:ph type="subTitle" idx="1"/>
          </p:nvPr>
        </p:nvSpPr>
        <p:spPr>
          <a:xfrm>
            <a:off x="275962" y="791117"/>
            <a:ext cx="11640065" cy="5940759"/>
          </a:xfrm>
        </p:spPr>
        <p:txBody>
          <a:bodyPr>
            <a:normAutofit fontScale="77500" lnSpcReduction="20000"/>
          </a:bodyPr>
          <a:lstStyle/>
          <a:p>
            <a:pPr marL="285750" indent="-285750" algn="l">
              <a:buFontTx/>
              <a:buChar char="-"/>
            </a:pPr>
            <a:r>
              <a:rPr lang="en-US" sz="1600" dirty="0"/>
              <a:t>‘</a:t>
            </a:r>
            <a:r>
              <a:rPr lang="en-US" sz="2100" dirty="0"/>
              <a:t>The shape of the head in question was believed to be an ‘ancient Etruscan type’ that showed visible signs of ‘elevated mental faculties’ p(90). The desire to discover about mental capabilities and origins of the dead sparked fascination in the study of skulls. Certain aspects of skulls were sought after and bragged about, such as crania size.</a:t>
            </a:r>
          </a:p>
          <a:p>
            <a:pPr marL="285750" indent="-285750" algn="l">
              <a:buFontTx/>
              <a:buChar char="-"/>
            </a:pPr>
            <a:r>
              <a:rPr lang="en-US" sz="2100" dirty="0"/>
              <a:t>Austrian Franz Joseph Gall studied the development of brain contours to provide insight into the functionality of the brain and how it influenced mental faculties, with cranial bumps attributing to a lack of mental ability and increased physical ability. He also theorized that certain attributes came from specific areas of the brain, ‘combativeness and destructiveness’ at the back and memory and language at the front. This determination allowed scientists to control human difference through political and religious persuasions.</a:t>
            </a:r>
          </a:p>
          <a:p>
            <a:pPr marL="285750" indent="-285750" algn="l">
              <a:buFontTx/>
              <a:buChar char="-"/>
            </a:pPr>
            <a:r>
              <a:rPr lang="en-US" sz="2100" dirty="0"/>
              <a:t>Blumenbach had produced works detailing the recognition of five primary races through skulls, the Caucasian, Mongolian, Aethiopian, American, and the Malayan, distinguished by features such as face width and lip structure, placing attributes of European intellect, beauty, and culture above other structures. These ideas were no longer seen as complex enough to determine racial differences and more quantitative measurements were introduced such as ratios of skull width to length.</a:t>
            </a:r>
          </a:p>
          <a:p>
            <a:pPr marL="285750" indent="-285750" algn="l">
              <a:buFontTx/>
              <a:buChar char="-"/>
            </a:pPr>
            <a:r>
              <a:rPr lang="en-US" sz="2100" dirty="0"/>
              <a:t>Many of these methods emerged from areas such as Hungary, Italy, and Germany and were being </a:t>
            </a:r>
            <a:r>
              <a:rPr lang="en-GB" sz="2100" dirty="0"/>
              <a:t>recognised</a:t>
            </a:r>
            <a:r>
              <a:rPr lang="en-US" sz="2100" dirty="0"/>
              <a:t> as potentially unreliable due to racial bias. During this period there were two main strands of anthropology within Europe, the ‘civilized’ and the ‘uncivilized’, preoccupied with racial differentiation, and ‘sub-races’ were spoken about fundamentally different to Europeans. Efforts to fight this thinking can be seen emerging during this period but most influential anthropologists relied upon the national cephalic index (the measurement of head length and width, </a:t>
            </a:r>
            <a:r>
              <a:rPr lang="en-US" sz="2100" dirty="0" err="1"/>
              <a:t>e.g</a:t>
            </a:r>
            <a:r>
              <a:rPr lang="en-US" sz="2100" dirty="0"/>
              <a:t> longheaded being Northern races and shortheaded Eastern or Western). </a:t>
            </a:r>
          </a:p>
          <a:p>
            <a:pPr marL="285750" indent="-285750" algn="l">
              <a:buFontTx/>
              <a:buChar char="-"/>
            </a:pPr>
            <a:r>
              <a:rPr lang="en-US" sz="2100" dirty="0"/>
              <a:t>Some clear efforts to fight racism during this period, </a:t>
            </a:r>
            <a:r>
              <a:rPr lang="en-US" sz="2100" dirty="0" err="1"/>
              <a:t>e.g</a:t>
            </a:r>
            <a:r>
              <a:rPr lang="en-US" sz="2100" dirty="0"/>
              <a:t> the Aborigines’ Protection Society which campaigned for indigenous rights in Africa and a Quaker leader who founded the first anti-racist journal in Britain, as well as academic rejection of different races. Attempts to abandon the concept of race entirely emerged 1930-40s, with the term ‘race’ becoming ostracized, but biology was still heavily taxonomical continuing through WWII. Political and communist influences began to impact racial theory, ‘state-sponsored evolutionism” (p99).</a:t>
            </a:r>
          </a:p>
          <a:p>
            <a:pPr marL="285750" indent="-285750" algn="l">
              <a:buFontTx/>
              <a:buChar char="-"/>
            </a:pPr>
            <a:r>
              <a:rPr lang="en-US" sz="2100" dirty="0"/>
              <a:t>Quote: ‘Physical anthropology was the scientific discipline to suffer most from its association with the idea of race and racial thinking’ (p.98)</a:t>
            </a:r>
          </a:p>
          <a:p>
            <a:pPr marL="285750" indent="-285750" algn="l">
              <a:buFontTx/>
              <a:buChar char="-"/>
            </a:pPr>
            <a:r>
              <a:rPr lang="en-US" sz="2100" dirty="0"/>
              <a:t>Question: How did evolving anthropologic ideology transform the motivation for the study of skulls from derogatory racial segregation to that of anti-racist biology ?</a:t>
            </a:r>
          </a:p>
        </p:txBody>
      </p:sp>
    </p:spTree>
    <p:extLst>
      <p:ext uri="{BB962C8B-B14F-4D97-AF65-F5344CB8AC3E}">
        <p14:creationId xmlns:p14="http://schemas.microsoft.com/office/powerpoint/2010/main" val="38772355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3BB7B5B-FB11-1703-2169-E2BC52A7DAF3}"/>
              </a:ext>
            </a:extLst>
          </p:cNvPr>
          <p:cNvSpPr>
            <a:spLocks noGrp="1"/>
          </p:cNvSpPr>
          <p:nvPr>
            <p:ph type="title"/>
          </p:nvPr>
        </p:nvSpPr>
        <p:spPr>
          <a:xfrm>
            <a:off x="240633" y="224590"/>
            <a:ext cx="11026918" cy="1103618"/>
          </a:xfrm>
        </p:spPr>
        <p:txBody>
          <a:bodyPr>
            <a:normAutofit fontScale="90000"/>
          </a:bodyPr>
          <a:lstStyle/>
          <a:p>
            <a:r>
              <a:rPr lang="en-GB" sz="4000" dirty="0">
                <a:solidFill>
                  <a:srgbClr val="FFFFFF"/>
                </a:solidFill>
              </a:rPr>
              <a:t>Stephen J. Gould, ‘Measuring Heads’, in </a:t>
            </a:r>
            <a:r>
              <a:rPr lang="en-GB" sz="4000" i="1" dirty="0">
                <a:solidFill>
                  <a:srgbClr val="FFFFFF"/>
                </a:solidFill>
              </a:rPr>
              <a:t>The Mismeasure of Man.</a:t>
            </a:r>
            <a:endParaRPr lang="en-GB" sz="4000" dirty="0">
              <a:solidFill>
                <a:srgbClr val="FFFFFF"/>
              </a:solidFill>
            </a:endParaRPr>
          </a:p>
        </p:txBody>
      </p:sp>
      <p:sp>
        <p:nvSpPr>
          <p:cNvPr id="3" name="Content Placeholder 2">
            <a:extLst>
              <a:ext uri="{FF2B5EF4-FFF2-40B4-BE49-F238E27FC236}">
                <a16:creationId xmlns:a16="http://schemas.microsoft.com/office/drawing/2014/main" id="{E1E028DA-F01E-E842-928B-D45F7E30B0E2}"/>
              </a:ext>
            </a:extLst>
          </p:cNvPr>
          <p:cNvSpPr>
            <a:spLocks noGrp="1"/>
          </p:cNvSpPr>
          <p:nvPr>
            <p:ph idx="1"/>
          </p:nvPr>
        </p:nvSpPr>
        <p:spPr>
          <a:xfrm>
            <a:off x="0" y="1822022"/>
            <a:ext cx="11973279" cy="5260568"/>
          </a:xfrm>
        </p:spPr>
        <p:txBody>
          <a:bodyPr anchor="ctr">
            <a:normAutofit fontScale="92500" lnSpcReduction="20000"/>
          </a:bodyPr>
          <a:lstStyle/>
          <a:p>
            <a:r>
              <a:rPr lang="en-GB" sz="2400" dirty="0"/>
              <a:t>The idea that ‘Science is rooted in creative interpretation’ and therefore it should be researched with the understanding that it was calculated with an intended result.</a:t>
            </a:r>
          </a:p>
          <a:p>
            <a:r>
              <a:rPr lang="en-GB" sz="2400" dirty="0"/>
              <a:t>Francis Galton (cousin of Darwin) began the measurement trend in the lab at the International Exposition of 1884 where people would pay to go through tests and measurements to understand their bodies and origin.</a:t>
            </a:r>
          </a:p>
          <a:p>
            <a:r>
              <a:rPr lang="en-GB" sz="2400" dirty="0"/>
              <a:t>There were a lot of discrepancies in the data collected such as the idea that the brain size did not actually differ person to person and that black men ranked higher than white men in categories such as bone size, however these were discarded as results as they did not fit the intended results.</a:t>
            </a:r>
          </a:p>
          <a:p>
            <a:r>
              <a:rPr lang="en-GB" sz="2400" dirty="0"/>
              <a:t>Linking to the above point, there were multiple variables including height weight and age which effected head shape and size however these were discarded if the results fitted into the preconception that Europeans had ‘superior’ heads.</a:t>
            </a:r>
          </a:p>
          <a:p>
            <a:r>
              <a:rPr lang="en-GB" sz="2400" dirty="0"/>
              <a:t>Not only was head size and shape used to rank different races but also rank women within these races concluding that women were always ‘inferior’ regardless of their race. (intersectionality)</a:t>
            </a:r>
          </a:p>
          <a:p>
            <a:r>
              <a:rPr lang="en-GB" sz="2400" dirty="0"/>
              <a:t>Quote- </a:t>
            </a:r>
            <a:r>
              <a:rPr lang="en-GB" sz="2000" kern="100" dirty="0">
                <a:effectLst/>
                <a:latin typeface="Calibri" panose="020F0502020204030204" pitchFamily="34" charset="0"/>
                <a:ea typeface="Calibri" panose="020F0502020204030204" pitchFamily="34" charset="0"/>
                <a:cs typeface="Times New Roman" panose="02020603050405020304" pitchFamily="18" charset="0"/>
              </a:rPr>
              <a:t>‘</a:t>
            </a:r>
            <a:r>
              <a:rPr lang="en-GB" sz="2400" kern="100" dirty="0">
                <a:effectLst/>
                <a:ea typeface="Calibri" panose="020F0502020204030204" pitchFamily="34" charset="0"/>
                <a:cs typeface="Times New Roman" panose="02020603050405020304" pitchFamily="18" charset="0"/>
              </a:rPr>
              <a:t>Evolution and quantification formed an unholy alliance’ p.106 </a:t>
            </a:r>
          </a:p>
          <a:p>
            <a:pPr lvl="1"/>
            <a:r>
              <a:rPr lang="en-GB" sz="2000" kern="100" dirty="0">
                <a:effectLst/>
                <a:ea typeface="Calibri" panose="020F0502020204030204" pitchFamily="34" charset="0"/>
                <a:cs typeface="Times New Roman" panose="02020603050405020304" pitchFamily="18" charset="0"/>
              </a:rPr>
              <a:t>I chose this quote to highlight the turning point of racism from cultural to scientific and how this gave racist beliefs more power as science was considered reliable. </a:t>
            </a:r>
          </a:p>
          <a:p>
            <a:endParaRPr lang="en-GB" sz="2000" dirty="0"/>
          </a:p>
        </p:txBody>
      </p:sp>
    </p:spTree>
    <p:extLst>
      <p:ext uri="{BB962C8B-B14F-4D97-AF65-F5344CB8AC3E}">
        <p14:creationId xmlns:p14="http://schemas.microsoft.com/office/powerpoint/2010/main" val="23386190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2F4879F-7CFE-FFD7-10F3-3020452D7E40}"/>
              </a:ext>
            </a:extLst>
          </p:cNvPr>
          <p:cNvSpPr>
            <a:spLocks noGrp="1"/>
          </p:cNvSpPr>
          <p:nvPr>
            <p:ph type="title"/>
          </p:nvPr>
        </p:nvSpPr>
        <p:spPr>
          <a:xfrm>
            <a:off x="1371599" y="294538"/>
            <a:ext cx="9895951" cy="1033669"/>
          </a:xfrm>
        </p:spPr>
        <p:txBody>
          <a:bodyPr>
            <a:normAutofit fontScale="90000"/>
          </a:bodyPr>
          <a:lstStyle/>
          <a:p>
            <a:r>
              <a:rPr lang="en-GB" sz="4000" dirty="0">
                <a:solidFill>
                  <a:srgbClr val="FFFFFF"/>
                </a:solidFill>
              </a:rPr>
              <a:t>Thomas F. Glick: ‘The Anthropology of Race Across the Darwinian Revolution’ </a:t>
            </a:r>
          </a:p>
        </p:txBody>
      </p:sp>
      <p:sp>
        <p:nvSpPr>
          <p:cNvPr id="3" name="Content Placeholder 2">
            <a:extLst>
              <a:ext uri="{FF2B5EF4-FFF2-40B4-BE49-F238E27FC236}">
                <a16:creationId xmlns:a16="http://schemas.microsoft.com/office/drawing/2014/main" id="{C620F227-64AC-CC4D-2315-AFFA7DC8348A}"/>
              </a:ext>
            </a:extLst>
          </p:cNvPr>
          <p:cNvSpPr>
            <a:spLocks noGrp="1"/>
          </p:cNvSpPr>
          <p:nvPr>
            <p:ph idx="1"/>
          </p:nvPr>
        </p:nvSpPr>
        <p:spPr>
          <a:xfrm>
            <a:off x="0" y="1622745"/>
            <a:ext cx="12047621" cy="5235255"/>
          </a:xfrm>
        </p:spPr>
        <p:txBody>
          <a:bodyPr anchor="ctr">
            <a:normAutofit fontScale="92500" lnSpcReduction="10000"/>
          </a:bodyPr>
          <a:lstStyle/>
          <a:p>
            <a:r>
              <a:rPr lang="en-GB" sz="2000" dirty="0"/>
              <a:t>Darwin did not believe that races were separate species and instead looked at the idea of intelligence as a marker of difference and evolution which led onto his theories of social Darwinism. He supported the abolition of slavery as he did not believe that people were born as this different species to be oppressed. </a:t>
            </a:r>
          </a:p>
          <a:p>
            <a:r>
              <a:rPr lang="en-GB" sz="2000" dirty="0"/>
              <a:t>Ideas of recapitulation then came about, the theory that the development of an individual foetus mirrors the evolutionary history of its entire species which to theorists, explained the idea that people were scientifically ‘inferior’ or ‘superior’ </a:t>
            </a:r>
          </a:p>
          <a:p>
            <a:r>
              <a:rPr lang="en-GB" sz="2000" dirty="0"/>
              <a:t>In the US, they combined Darwinist ideas with that of polygenist ideas by using the theory that intelligence was a marker of difference which was caused by evolution. This enabled scientific racism to take place pleasing both the Darwinist thinkers and the Polygenist thinkers.</a:t>
            </a:r>
          </a:p>
          <a:p>
            <a:r>
              <a:rPr lang="en-GB" sz="2000" dirty="0"/>
              <a:t>In Brazil, this racial debate between the two models was crucial after the abolition of slavery and the creation of a republic due to them being a home for many different races which in their view, needed to be constructed into a hierarchy. </a:t>
            </a:r>
          </a:p>
          <a:p>
            <a:r>
              <a:rPr lang="en-GB" sz="2000" dirty="0"/>
              <a:t>Miscegenation was a key tool encouraged in Brazil as they believed it would combat mortality by creating mixed-race individuals who would be ‘racially fit’ to survive in the tropics, however, other countries viewed this concept as a sign of degeneration.</a:t>
            </a:r>
          </a:p>
          <a:p>
            <a:r>
              <a:rPr lang="en-GB" sz="2000" dirty="0"/>
              <a:t>-Quote: ‘Social attitudes towards race have, on the whole, been more determining of racial science than any scientific hypothesis’ p.240.</a:t>
            </a:r>
          </a:p>
          <a:p>
            <a:pPr lvl="1"/>
            <a:r>
              <a:rPr lang="en-GB" sz="1600" dirty="0"/>
              <a:t>An important thing to recognise that despite all of these efforts to create ‘scientific race’ , all prejudice were still based off preexisting prejudice.</a:t>
            </a:r>
          </a:p>
        </p:txBody>
      </p:sp>
    </p:spTree>
    <p:extLst>
      <p:ext uri="{BB962C8B-B14F-4D97-AF65-F5344CB8AC3E}">
        <p14:creationId xmlns:p14="http://schemas.microsoft.com/office/powerpoint/2010/main" val="18241278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1854B7-3977-863C-7D3A-8469D2359701}"/>
              </a:ext>
            </a:extLst>
          </p:cNvPr>
          <p:cNvSpPr>
            <a:spLocks noGrp="1"/>
          </p:cNvSpPr>
          <p:nvPr>
            <p:ph type="title"/>
          </p:nvPr>
        </p:nvSpPr>
        <p:spPr>
          <a:xfrm>
            <a:off x="838197" y="-97971"/>
            <a:ext cx="10515600" cy="1325563"/>
          </a:xfrm>
        </p:spPr>
        <p:txBody>
          <a:bodyPr/>
          <a:lstStyle/>
          <a:p>
            <a:pPr algn="ctr"/>
            <a:r>
              <a:rPr lang="en-GB" sz="2400" b="0" i="0" dirty="0">
                <a:effectLst/>
                <a:latin typeface="+mn-lt"/>
              </a:rPr>
              <a:t>Scientific Racism and Mid-Victorian Racial Attitudes’ – Douglas Lorimer</a:t>
            </a:r>
            <a:endParaRPr lang="en-GB" sz="2400" dirty="0">
              <a:latin typeface="+mn-lt"/>
            </a:endParaRPr>
          </a:p>
        </p:txBody>
      </p:sp>
      <p:sp>
        <p:nvSpPr>
          <p:cNvPr id="3" name="Content Placeholder 2">
            <a:extLst>
              <a:ext uri="{FF2B5EF4-FFF2-40B4-BE49-F238E27FC236}">
                <a16:creationId xmlns:a16="http://schemas.microsoft.com/office/drawing/2014/main" id="{9B22F211-31FB-9436-2AE5-004A0413424D}"/>
              </a:ext>
            </a:extLst>
          </p:cNvPr>
          <p:cNvSpPr>
            <a:spLocks noGrp="1"/>
          </p:cNvSpPr>
          <p:nvPr>
            <p:ph idx="1"/>
          </p:nvPr>
        </p:nvSpPr>
        <p:spPr>
          <a:xfrm>
            <a:off x="185057" y="947056"/>
            <a:ext cx="11800113" cy="5660573"/>
          </a:xfrm>
        </p:spPr>
        <p:txBody>
          <a:bodyPr>
            <a:normAutofit lnSpcReduction="10000"/>
          </a:bodyPr>
          <a:lstStyle/>
          <a:p>
            <a:r>
              <a:rPr lang="en-GB" sz="1800" dirty="0"/>
              <a:t>Emphasises the importance of social and political context in shaping these ideas; Efforts to classify and rank human diversity were shaped by the colonial mission and the abolition of the slave trade, as well as conceptions of class</a:t>
            </a:r>
          </a:p>
          <a:p>
            <a:r>
              <a:rPr lang="en-GB" sz="1800" dirty="0"/>
              <a:t>Craniology was practiced and used to strengthen existing racial attitudes – it was popular belief that the shape and size of the skull indicated intelligence (also previously believed to indicate temperament)</a:t>
            </a:r>
            <a:endParaRPr lang="en-US" sz="1800" dirty="0"/>
          </a:p>
          <a:p>
            <a:r>
              <a:rPr lang="en-GB" sz="1800" dirty="0"/>
              <a:t>The role of polygenists Robert Knox and James Hunt in scientific racism: </a:t>
            </a:r>
            <a:r>
              <a:rPr lang="en-US" altLang="en-US" sz="1800" dirty="0"/>
              <a:t>In </a:t>
            </a:r>
            <a:r>
              <a:rPr lang="en-US" altLang="en-US" sz="1800" i="1" dirty="0"/>
              <a:t>The Races of Men</a:t>
            </a:r>
            <a:r>
              <a:rPr lang="en-US" altLang="en-US" sz="1800" dirty="0"/>
              <a:t> Knox argued that race was the primary determinant of human behavior and intellect, and claimed the "Anglo-Saxon" race was naturally superior and destined to dominate. </a:t>
            </a:r>
          </a:p>
          <a:p>
            <a:r>
              <a:rPr lang="en-US" altLang="en-US" sz="1800" dirty="0"/>
              <a:t>Hunt, who founded the Anthropological Society of London, was an admirer of Knox’s work and shared his racist views, using comparative anatomy to defend them. He believed that people of mixed race were less fertile and propagated the hypersexuality of black people.</a:t>
            </a:r>
          </a:p>
          <a:p>
            <a:r>
              <a:rPr lang="en-US" sz="1800" dirty="0"/>
              <a:t>Anthropologists struggled to create a definitive classification system. To prove their biases they ignored racial mixture, and the variation in African peoples, with Hunt claiming to focus on the “true negro” of the Congo.</a:t>
            </a:r>
          </a:p>
          <a:p>
            <a:r>
              <a:rPr lang="en-US" sz="1800" dirty="0"/>
              <a:t>Focus shifted to evolutionary explanations for racial differences. Anthropologists such as Russell Wallace applied Darwin’s theory of natural selection to ideas of racial classification, undermining polygenist theory.</a:t>
            </a:r>
          </a:p>
          <a:p>
            <a:r>
              <a:rPr lang="en-US" sz="1800" dirty="0"/>
              <a:t>Evolutionary theory </a:t>
            </a:r>
            <a:r>
              <a:rPr lang="en-GB" sz="1800" dirty="0"/>
              <a:t>however led to other racialised beliefs, for example that indigenous peoples and African peoples would be unable to adapt to civilization and become extinct, and that each race represented a different evolutionary and life stage.</a:t>
            </a:r>
          </a:p>
          <a:p>
            <a:pPr marL="0" indent="0">
              <a:buNone/>
            </a:pPr>
            <a:endParaRPr lang="en-GB" sz="1800" dirty="0"/>
          </a:p>
          <a:p>
            <a:pPr marL="0" indent="0">
              <a:buNone/>
            </a:pPr>
            <a:r>
              <a:rPr lang="en-GB" sz="1800" dirty="0"/>
              <a:t>“t</a:t>
            </a:r>
            <a:r>
              <a:rPr lang="en-GB" sz="1800" b="0" i="0" dirty="0">
                <a:effectLst/>
              </a:rPr>
              <a:t>he professional gentlemen of the scientific community found pride of race was one way in which to satisfy both their desire for status and their own self-esteem”</a:t>
            </a:r>
            <a:endParaRPr lang="en-GB" sz="1800" dirty="0"/>
          </a:p>
        </p:txBody>
      </p:sp>
    </p:spTree>
    <p:extLst>
      <p:ext uri="{BB962C8B-B14F-4D97-AF65-F5344CB8AC3E}">
        <p14:creationId xmlns:p14="http://schemas.microsoft.com/office/powerpoint/2010/main" val="25703674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65DCE0-23B4-FA22-2E60-6B91F552C99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6779297-A7BC-A695-06EC-81E310057950}"/>
              </a:ext>
            </a:extLst>
          </p:cNvPr>
          <p:cNvSpPr>
            <a:spLocks noGrp="1"/>
          </p:cNvSpPr>
          <p:nvPr>
            <p:ph type="title"/>
          </p:nvPr>
        </p:nvSpPr>
        <p:spPr>
          <a:xfrm>
            <a:off x="838197" y="-97971"/>
            <a:ext cx="10515600" cy="1325563"/>
          </a:xfrm>
        </p:spPr>
        <p:txBody>
          <a:bodyPr>
            <a:normAutofit/>
          </a:bodyPr>
          <a:lstStyle/>
          <a:p>
            <a:pPr algn="ctr"/>
            <a:r>
              <a:rPr lang="en-GB" sz="2400" i="0" dirty="0">
                <a:effectLst/>
                <a:latin typeface="+mn-lt"/>
              </a:rPr>
              <a:t>‘Constitutions selection’: Darwin, race and medicine – Seth Suman</a:t>
            </a:r>
          </a:p>
        </p:txBody>
      </p:sp>
      <p:sp>
        <p:nvSpPr>
          <p:cNvPr id="3" name="Content Placeholder 2">
            <a:extLst>
              <a:ext uri="{FF2B5EF4-FFF2-40B4-BE49-F238E27FC236}">
                <a16:creationId xmlns:a16="http://schemas.microsoft.com/office/drawing/2014/main" id="{4EA33B76-3DD3-503A-B36F-2347127C99C8}"/>
              </a:ext>
            </a:extLst>
          </p:cNvPr>
          <p:cNvSpPr>
            <a:spLocks noGrp="1"/>
          </p:cNvSpPr>
          <p:nvPr>
            <p:ph idx="1"/>
          </p:nvPr>
        </p:nvSpPr>
        <p:spPr>
          <a:xfrm>
            <a:off x="185057" y="947056"/>
            <a:ext cx="11800113" cy="5910944"/>
          </a:xfrm>
        </p:spPr>
        <p:txBody>
          <a:bodyPr>
            <a:normAutofit lnSpcReduction="10000"/>
          </a:bodyPr>
          <a:lstStyle/>
          <a:p>
            <a:r>
              <a:rPr lang="en-GB" sz="1800" dirty="0"/>
              <a:t>In the Descent of Man, Darwin connected hereditary traits, race, and disease susceptibility. For example, he correlated darker skin with immunity to certain diseases and used analogy to evidence this, through different levels of immunity to disease among both animals and plants. Most notable is that of the black and white pigs.</a:t>
            </a:r>
          </a:p>
          <a:p>
            <a:r>
              <a:rPr lang="en-GB" sz="1800" dirty="0"/>
              <a:t>Medicine and racial theory mutually influenced one another, with medicine not only adopting racial ideas but also reinforcing them both in Victorian society and outside of it. In colonies European doctors deployed racialised medical practices, treating native populations differently under these assumptions and consequently institutionalising race as a determinant of health and access to care.</a:t>
            </a:r>
          </a:p>
          <a:p>
            <a:r>
              <a:rPr lang="en-GB" sz="1800" dirty="0"/>
              <a:t>The physician William Ferguson theorised that African skin was responsible for immunity to endemic diseases, most commonly malaria and yellow fever; thick and oily skin was thought to inhibit the effects of the “marsh </a:t>
            </a:r>
            <a:r>
              <a:rPr lang="en-GB" sz="1800" dirty="0" err="1"/>
              <a:t>miasmata</a:t>
            </a:r>
            <a:r>
              <a:rPr lang="en-GB" sz="1800" dirty="0"/>
              <a:t>” believed to cause them. Though usually considered to be thin skinned, Europeans with thicker skin and darker hair were also thought to be more resistant to this.</a:t>
            </a:r>
          </a:p>
          <a:p>
            <a:r>
              <a:rPr lang="en-GB" sz="1800" dirty="0"/>
              <a:t>At this time disease susceptibility was thought to be just as important as physical and anatomical differences in determining racial classification. </a:t>
            </a:r>
          </a:p>
          <a:p>
            <a:r>
              <a:rPr lang="en-GB" sz="1800" dirty="0"/>
              <a:t>Immunity was acknowledged to be a hereditary characteristic, though there was concern that this would be wrongly utilised to argue for polygenism.</a:t>
            </a:r>
          </a:p>
          <a:p>
            <a:r>
              <a:rPr lang="en-GB" sz="1800" dirty="0"/>
              <a:t>Darwin attributed the formation of races to sexual selection, proposing that differing ideas of beauty would lead to the amplification of differences over time, as well as discouraging races from mixing. However this theory still did not answer questions of skin colour – the primary preoccupation in racial discussion for the Victorians.</a:t>
            </a:r>
          </a:p>
          <a:p>
            <a:pPr marL="0" indent="0">
              <a:buNone/>
            </a:pPr>
            <a:endParaRPr lang="en-GB" sz="1800" dirty="0"/>
          </a:p>
          <a:p>
            <a:pPr marL="0" indent="0">
              <a:buNone/>
            </a:pPr>
            <a:r>
              <a:rPr lang="en-GB" sz="1800" dirty="0"/>
              <a:t>“</a:t>
            </a:r>
            <a:r>
              <a:rPr lang="en-GB" sz="1800" b="0" i="0" dirty="0">
                <a:effectLst/>
              </a:rPr>
              <a:t>Race-medicine and race-science, racialized pathologies and racialized anatomies, were often understood as working together. It is our disciplinary and historiographical quirks that keep them apart, not our actors”</a:t>
            </a:r>
            <a:endParaRPr lang="en-GB" sz="1800" dirty="0"/>
          </a:p>
        </p:txBody>
      </p:sp>
    </p:spTree>
    <p:extLst>
      <p:ext uri="{BB962C8B-B14F-4D97-AF65-F5344CB8AC3E}">
        <p14:creationId xmlns:p14="http://schemas.microsoft.com/office/powerpoint/2010/main" val="18794439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0</TotalTime>
  <Words>2214</Words>
  <Application>Microsoft Office PowerPoint</Application>
  <PresentationFormat>Widescreen</PresentationFormat>
  <Paragraphs>53</Paragraphs>
  <Slides>6</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Aptos</vt:lpstr>
      <vt:lpstr>Aptos Display</vt:lpstr>
      <vt:lpstr>Arial</vt:lpstr>
      <vt:lpstr>Calibri</vt:lpstr>
      <vt:lpstr>Office Theme</vt:lpstr>
      <vt:lpstr>The Origin of Human aces and the Antiquity of man Deduced rom the theory of Natural Selection by Alfred Russell Wallace 1864, pp. 37-54</vt:lpstr>
      <vt:lpstr>Historicizing Race by Marius Turda and Maria Sophia Quine 2018, pp. 87-106</vt:lpstr>
      <vt:lpstr>Stephen J. Gould, ‘Measuring Heads’, in The Mismeasure of Man.</vt:lpstr>
      <vt:lpstr>Thomas F. Glick: ‘The Anthropology of Race Across the Darwinian Revolution’ </vt:lpstr>
      <vt:lpstr>Scientific Racism and Mid-Victorian Racial Attitudes’ – Douglas Lorimer</vt:lpstr>
      <vt:lpstr>‘Constitutions selection’: Darwin, race and medicine – Seth Suman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Abi Firmin</dc:creator>
  <cp:lastModifiedBy>ROBERTS, ALICE (UG)</cp:lastModifiedBy>
  <cp:revision>11</cp:revision>
  <dcterms:created xsi:type="dcterms:W3CDTF">2024-11-19T12:41:33Z</dcterms:created>
  <dcterms:modified xsi:type="dcterms:W3CDTF">2024-12-01T21:46:28Z</dcterms:modified>
</cp:coreProperties>
</file>