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985EF7-DA2F-46AC-AE02-954B01D2E8AD}" v="5" dt="2021-12-08T17:37:50.1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p:scale>
          <a:sx n="40" d="100"/>
          <a:sy n="40" d="100"/>
        </p:scale>
        <p:origin x="44" y="5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mlah Qureshi" userId="fcbb55780651c36e" providerId="LiveId" clId="{87985EF7-DA2F-46AC-AE02-954B01D2E8AD}"/>
    <pc:docChg chg="undo custSel addSld modSld">
      <pc:chgData name="Ramlah Qureshi" userId="fcbb55780651c36e" providerId="LiveId" clId="{87985EF7-DA2F-46AC-AE02-954B01D2E8AD}" dt="2021-12-08T18:14:31.917" v="5346" actId="1076"/>
      <pc:docMkLst>
        <pc:docMk/>
      </pc:docMkLst>
      <pc:sldChg chg="addSp modSp mod">
        <pc:chgData name="Ramlah Qureshi" userId="fcbb55780651c36e" providerId="LiveId" clId="{87985EF7-DA2F-46AC-AE02-954B01D2E8AD}" dt="2021-12-08T17:31:36.253" v="5134" actId="5793"/>
        <pc:sldMkLst>
          <pc:docMk/>
          <pc:sldMk cId="3892551833" sldId="257"/>
        </pc:sldMkLst>
        <pc:spChg chg="add mod">
          <ac:chgData name="Ramlah Qureshi" userId="fcbb55780651c36e" providerId="LiveId" clId="{87985EF7-DA2F-46AC-AE02-954B01D2E8AD}" dt="2021-12-08T17:31:36.253" v="5134" actId="5793"/>
          <ac:spMkLst>
            <pc:docMk/>
            <pc:sldMk cId="3892551833" sldId="257"/>
            <ac:spMk id="4" creationId="{71231DB4-6AEA-4CB6-A619-5604E7ADDE77}"/>
          </ac:spMkLst>
        </pc:spChg>
        <pc:spChg chg="mod">
          <ac:chgData name="Ramlah Qureshi" userId="fcbb55780651c36e" providerId="LiveId" clId="{87985EF7-DA2F-46AC-AE02-954B01D2E8AD}" dt="2021-12-08T16:02:50.713" v="1468" actId="1035"/>
          <ac:spMkLst>
            <pc:docMk/>
            <pc:sldMk cId="3892551833" sldId="257"/>
            <ac:spMk id="5" creationId="{19FB1584-C038-40FA-B194-5E4C57A41D07}"/>
          </ac:spMkLst>
        </pc:spChg>
        <pc:spChg chg="add mod">
          <ac:chgData name="Ramlah Qureshi" userId="fcbb55780651c36e" providerId="LiveId" clId="{87985EF7-DA2F-46AC-AE02-954B01D2E8AD}" dt="2021-12-08T16:27:22.678" v="3278" actId="2711"/>
          <ac:spMkLst>
            <pc:docMk/>
            <pc:sldMk cId="3892551833" sldId="257"/>
            <ac:spMk id="7" creationId="{0F7B8963-2F21-4C39-A936-50B466EA26DE}"/>
          </ac:spMkLst>
        </pc:spChg>
      </pc:sldChg>
      <pc:sldChg chg="addSp modSp mod">
        <pc:chgData name="Ramlah Qureshi" userId="fcbb55780651c36e" providerId="LiveId" clId="{87985EF7-DA2F-46AC-AE02-954B01D2E8AD}" dt="2021-12-08T18:14:31.917" v="5346" actId="1076"/>
        <pc:sldMkLst>
          <pc:docMk/>
          <pc:sldMk cId="3519306251" sldId="258"/>
        </pc:sldMkLst>
        <pc:spChg chg="add mod">
          <ac:chgData name="Ramlah Qureshi" userId="fcbb55780651c36e" providerId="LiveId" clId="{87985EF7-DA2F-46AC-AE02-954B01D2E8AD}" dt="2021-12-08T18:14:31.917" v="5346" actId="1076"/>
          <ac:spMkLst>
            <pc:docMk/>
            <pc:sldMk cId="3519306251" sldId="258"/>
            <ac:spMk id="5" creationId="{BBCD2A67-4391-49BD-8F6F-AA9F60246667}"/>
          </ac:spMkLst>
        </pc:spChg>
      </pc:sldChg>
      <pc:sldChg chg="addSp modSp mod">
        <pc:chgData name="Ramlah Qureshi" userId="fcbb55780651c36e" providerId="LiveId" clId="{87985EF7-DA2F-46AC-AE02-954B01D2E8AD}" dt="2021-12-08T17:41:19.234" v="5188" actId="1076"/>
        <pc:sldMkLst>
          <pc:docMk/>
          <pc:sldMk cId="1934232209" sldId="259"/>
        </pc:sldMkLst>
        <pc:spChg chg="add mod">
          <ac:chgData name="Ramlah Qureshi" userId="fcbb55780651c36e" providerId="LiveId" clId="{87985EF7-DA2F-46AC-AE02-954B01D2E8AD}" dt="2021-12-08T17:41:19.234" v="5188" actId="1076"/>
          <ac:spMkLst>
            <pc:docMk/>
            <pc:sldMk cId="1934232209" sldId="259"/>
            <ac:spMk id="4" creationId="{802878DF-7651-4F9C-86F7-1B4D3DBDB14B}"/>
          </ac:spMkLst>
        </pc:spChg>
        <pc:spChg chg="mod">
          <ac:chgData name="Ramlah Qureshi" userId="fcbb55780651c36e" providerId="LiveId" clId="{87985EF7-DA2F-46AC-AE02-954B01D2E8AD}" dt="2021-12-08T12:44:11.849" v="3" actId="313"/>
          <ac:spMkLst>
            <pc:docMk/>
            <pc:sldMk cId="1934232209" sldId="259"/>
            <ac:spMk id="5" creationId="{CAC0B673-DF4E-4B87-8AF9-1AF546BEFE38}"/>
          </ac:spMkLst>
        </pc:spChg>
        <pc:spChg chg="add mod">
          <ac:chgData name="Ramlah Qureshi" userId="fcbb55780651c36e" providerId="LiveId" clId="{87985EF7-DA2F-46AC-AE02-954B01D2E8AD}" dt="2021-12-08T17:11:42.864" v="4632" actId="1076"/>
          <ac:spMkLst>
            <pc:docMk/>
            <pc:sldMk cId="1934232209" sldId="259"/>
            <ac:spMk id="6" creationId="{93C9B619-8D09-4CD7-B054-2BC12BD29B2B}"/>
          </ac:spMkLst>
        </pc:spChg>
        <pc:picChg chg="mod">
          <ac:chgData name="Ramlah Qureshi" userId="fcbb55780651c36e" providerId="LiveId" clId="{87985EF7-DA2F-46AC-AE02-954B01D2E8AD}" dt="2021-12-08T16:27:29.400" v="3279" actId="1076"/>
          <ac:picMkLst>
            <pc:docMk/>
            <pc:sldMk cId="1934232209" sldId="259"/>
            <ac:picMk id="2" creationId="{FE966B50-EE22-4BEE-B587-9FFEE618E2AD}"/>
          </ac:picMkLst>
        </pc:picChg>
      </pc:sldChg>
      <pc:sldChg chg="addSp modSp new mod">
        <pc:chgData name="Ramlah Qureshi" userId="fcbb55780651c36e" providerId="LiveId" clId="{87985EF7-DA2F-46AC-AE02-954B01D2E8AD}" dt="2021-12-08T18:13:09.033" v="5308" actId="1076"/>
        <pc:sldMkLst>
          <pc:docMk/>
          <pc:sldMk cId="513286196" sldId="260"/>
        </pc:sldMkLst>
        <pc:spChg chg="add mod">
          <ac:chgData name="Ramlah Qureshi" userId="fcbb55780651c36e" providerId="LiveId" clId="{87985EF7-DA2F-46AC-AE02-954B01D2E8AD}" dt="2021-12-08T18:13:09.033" v="5308" actId="1076"/>
          <ac:spMkLst>
            <pc:docMk/>
            <pc:sldMk cId="513286196" sldId="260"/>
            <ac:spMk id="3" creationId="{B81902EB-2B8C-4E05-8F60-3514CC371389}"/>
          </ac:spMkLst>
        </pc:spChg>
        <pc:picChg chg="add mod">
          <ac:chgData name="Ramlah Qureshi" userId="fcbb55780651c36e" providerId="LiveId" clId="{87985EF7-DA2F-46AC-AE02-954B01D2E8AD}" dt="2021-12-08T17:37:33.494" v="5179"/>
          <ac:picMkLst>
            <pc:docMk/>
            <pc:sldMk cId="513286196" sldId="260"/>
            <ac:picMk id="2" creationId="{274C289D-D7AD-4319-BD45-8C0DB566D23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012B7-3CAD-4AA3-AE23-075F10DC87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45731F0C-A89D-40B1-BC4F-0B9F56F9A5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5AD91CE3-A138-4A08-BBF8-241228385919}"/>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5" name="Footer Placeholder 4">
            <a:extLst>
              <a:ext uri="{FF2B5EF4-FFF2-40B4-BE49-F238E27FC236}">
                <a16:creationId xmlns:a16="http://schemas.microsoft.com/office/drawing/2014/main" id="{6BA90B6D-94F9-4FE4-A580-ADD46801EF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0C5A7B-3FE6-4F6B-964D-CA791F1B956F}"/>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4202552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549B6-A69F-4A82-BC78-740029D7B9EC}"/>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BBDB7DA-0541-42D5-8B6C-57AECE820EE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05C50B9-B172-45C2-8222-1BA7EAFCB111}"/>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5" name="Footer Placeholder 4">
            <a:extLst>
              <a:ext uri="{FF2B5EF4-FFF2-40B4-BE49-F238E27FC236}">
                <a16:creationId xmlns:a16="http://schemas.microsoft.com/office/drawing/2014/main" id="{95A71178-FA9C-4E84-9C47-4C5F8FC2EA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98FE8C-1253-4CB4-82BE-3B8059B2522D}"/>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16809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F16649-39FE-4325-B31D-7ABDAFB2E45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3FDEC921-97AE-4AC2-B192-CD44AB1770B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2EB8E14-DC34-4681-9CEE-9E5556B8F03D}"/>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5" name="Footer Placeholder 4">
            <a:extLst>
              <a:ext uri="{FF2B5EF4-FFF2-40B4-BE49-F238E27FC236}">
                <a16:creationId xmlns:a16="http://schemas.microsoft.com/office/drawing/2014/main" id="{2B0A964A-CBA0-4951-AB13-196F261AA5C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71F519-05F1-480C-ACE3-EB3B09FEACEE}"/>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350419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F4420-EA16-4CC7-8AA4-9F830FE534E7}"/>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D7F9F46-6DF2-4781-8EBB-F5AA88B20F7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9A9AF7F-B003-4754-8C8F-DC4241B270AA}"/>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5" name="Footer Placeholder 4">
            <a:extLst>
              <a:ext uri="{FF2B5EF4-FFF2-40B4-BE49-F238E27FC236}">
                <a16:creationId xmlns:a16="http://schemas.microsoft.com/office/drawing/2014/main" id="{65ADA11F-B80B-4F40-A434-13FCC5ACB4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C1AD2E8-F984-4EE4-8256-D0E0A7A2C20D}"/>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3640227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12611-FF2E-4F89-AC41-27F6328510B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3CE8895F-14D4-4F84-A3E2-6A30152290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52F3219-9F15-496C-8D04-1759CC0C4D71}"/>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5" name="Footer Placeholder 4">
            <a:extLst>
              <a:ext uri="{FF2B5EF4-FFF2-40B4-BE49-F238E27FC236}">
                <a16:creationId xmlns:a16="http://schemas.microsoft.com/office/drawing/2014/main" id="{70CFBB14-6FF5-445B-870C-53EC308642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0CE902-0D2F-4E87-A3A1-8582696D9B1E}"/>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1822582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42AAA-8432-4A2F-AE62-FCC3C57A899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B45FC8B-856C-42F1-B094-911B30CD1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735D84E-6165-4E64-BABE-1AE26361F5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150D7F7C-5971-4C18-AFB4-7EE226C70C53}"/>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6" name="Footer Placeholder 5">
            <a:extLst>
              <a:ext uri="{FF2B5EF4-FFF2-40B4-BE49-F238E27FC236}">
                <a16:creationId xmlns:a16="http://schemas.microsoft.com/office/drawing/2014/main" id="{CA083BC5-1E0D-4570-A2F8-1EFC047290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D83ECE-F38F-47B6-85A1-96C7A33769DD}"/>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765483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A613D-1FF8-4FAC-B265-2328146325E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34DB771-12B3-445C-832A-87FC68DD54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F41E9D3-B160-4DA1-A299-565DCE66C2A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768D2A9-9DD0-4A5C-BE4A-E67131A2CE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55D3EFF-EC53-4FA9-B402-71571565939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9637FBC5-7083-418D-9648-90535C6E466D}"/>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8" name="Footer Placeholder 7">
            <a:extLst>
              <a:ext uri="{FF2B5EF4-FFF2-40B4-BE49-F238E27FC236}">
                <a16:creationId xmlns:a16="http://schemas.microsoft.com/office/drawing/2014/main" id="{CFDB1FE6-606E-4F11-89CA-046018C8361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15340FF-356F-485C-AD93-C6610FD38DDF}"/>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4160373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246A0-738F-42BB-A66F-09F6987DA658}"/>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2DB119AA-00F2-4B04-96B4-6147126FCD4E}"/>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4" name="Footer Placeholder 3">
            <a:extLst>
              <a:ext uri="{FF2B5EF4-FFF2-40B4-BE49-F238E27FC236}">
                <a16:creationId xmlns:a16="http://schemas.microsoft.com/office/drawing/2014/main" id="{7D65C787-ED43-489A-9D1D-439F016976F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2317CF9-9037-4BC0-883B-9301D493ED37}"/>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3591059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03897C-05DD-4D80-B3CA-6F8C9B5148C9}"/>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3" name="Footer Placeholder 2">
            <a:extLst>
              <a:ext uri="{FF2B5EF4-FFF2-40B4-BE49-F238E27FC236}">
                <a16:creationId xmlns:a16="http://schemas.microsoft.com/office/drawing/2014/main" id="{B3F349C2-905A-4669-84F1-84CC32ED043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CBC7E01-4B24-4FF9-AA9A-0A4F1CD04CE0}"/>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2685129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A1AE0-51C4-4854-9228-774BC82CA86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6889623B-9FF4-413F-992D-5E6A53E10F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BD8E4ADB-0E12-403E-AAAA-88847617B3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436ABD6-4667-4D11-87CB-3381D53D184D}"/>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6" name="Footer Placeholder 5">
            <a:extLst>
              <a:ext uri="{FF2B5EF4-FFF2-40B4-BE49-F238E27FC236}">
                <a16:creationId xmlns:a16="http://schemas.microsoft.com/office/drawing/2014/main" id="{0B0EA4EB-3B1B-40A9-ABC2-6EACF8B3404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2AD4538-C772-45F2-94BB-92E3BDBC7337}"/>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211948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FB553-515C-4108-955F-F780F067C38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BD6315E-3F03-42F4-9775-68F2C7B270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08BE30C-34D4-4A71-930A-CA68AD6A6A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F2EFF9-D3C6-4E7A-8EB5-61FD4E51A2CF}"/>
              </a:ext>
            </a:extLst>
          </p:cNvPr>
          <p:cNvSpPr>
            <a:spLocks noGrp="1"/>
          </p:cNvSpPr>
          <p:nvPr>
            <p:ph type="dt" sz="half" idx="10"/>
          </p:nvPr>
        </p:nvSpPr>
        <p:spPr/>
        <p:txBody>
          <a:bodyPr/>
          <a:lstStyle/>
          <a:p>
            <a:fld id="{01688B99-643B-4A77-B1DD-A9691819AB97}" type="datetimeFigureOut">
              <a:rPr lang="en-GB" smtClean="0"/>
              <a:t>08/12/2021</a:t>
            </a:fld>
            <a:endParaRPr lang="en-GB"/>
          </a:p>
        </p:txBody>
      </p:sp>
      <p:sp>
        <p:nvSpPr>
          <p:cNvPr id="6" name="Footer Placeholder 5">
            <a:extLst>
              <a:ext uri="{FF2B5EF4-FFF2-40B4-BE49-F238E27FC236}">
                <a16:creationId xmlns:a16="http://schemas.microsoft.com/office/drawing/2014/main" id="{369D9C68-AE5C-405D-BB6C-275E2D999E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2ABF82-61A5-4684-A9A5-8D916987BCF3}"/>
              </a:ext>
            </a:extLst>
          </p:cNvPr>
          <p:cNvSpPr>
            <a:spLocks noGrp="1"/>
          </p:cNvSpPr>
          <p:nvPr>
            <p:ph type="sldNum" sz="quarter" idx="12"/>
          </p:nvPr>
        </p:nvSpPr>
        <p:spPr/>
        <p:txBody>
          <a:bodyPr/>
          <a:lstStyle/>
          <a:p>
            <a:fld id="{2CC729C7-D6D8-443F-A748-D51232C48B1F}" type="slidenum">
              <a:rPr lang="en-GB" smtClean="0"/>
              <a:t>‹#›</a:t>
            </a:fld>
            <a:endParaRPr lang="en-GB"/>
          </a:p>
        </p:txBody>
      </p:sp>
    </p:spTree>
    <p:extLst>
      <p:ext uri="{BB962C8B-B14F-4D97-AF65-F5344CB8AC3E}">
        <p14:creationId xmlns:p14="http://schemas.microsoft.com/office/powerpoint/2010/main" val="2066471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905653-7E07-42A3-83E5-789C04ACA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E2E2E9D-ED5C-4C38-9E0B-1273F9B830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84DAD3A-49AA-4DAA-AA9C-6340369333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688B99-643B-4A77-B1DD-A9691819AB97}" type="datetimeFigureOut">
              <a:rPr lang="en-GB" smtClean="0"/>
              <a:t>08/12/2021</a:t>
            </a:fld>
            <a:endParaRPr lang="en-GB"/>
          </a:p>
        </p:txBody>
      </p:sp>
      <p:sp>
        <p:nvSpPr>
          <p:cNvPr id="5" name="Footer Placeholder 4">
            <a:extLst>
              <a:ext uri="{FF2B5EF4-FFF2-40B4-BE49-F238E27FC236}">
                <a16:creationId xmlns:a16="http://schemas.microsoft.com/office/drawing/2014/main" id="{76FBD554-13C7-4DF7-966B-9A8FD4B088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E8C5F78-D95A-4B8E-8C2F-19473D1524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729C7-D6D8-443F-A748-D51232C48B1F}" type="slidenum">
              <a:rPr lang="en-GB" smtClean="0"/>
              <a:t>‹#›</a:t>
            </a:fld>
            <a:endParaRPr lang="en-GB"/>
          </a:p>
        </p:txBody>
      </p:sp>
    </p:spTree>
    <p:extLst>
      <p:ext uri="{BB962C8B-B14F-4D97-AF65-F5344CB8AC3E}">
        <p14:creationId xmlns:p14="http://schemas.microsoft.com/office/powerpoint/2010/main" val="2176596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A09775C-FF21-46FD-800D-602F338CA24C}"/>
              </a:ext>
            </a:extLst>
          </p:cNvPr>
          <p:cNvPicPr>
            <a:picLocks noChangeAspect="1"/>
          </p:cNvPicPr>
          <p:nvPr/>
        </p:nvPicPr>
        <p:blipFill>
          <a:blip r:embed="rId2"/>
          <a:stretch>
            <a:fillRect/>
          </a:stretch>
        </p:blipFill>
        <p:spPr>
          <a:xfrm>
            <a:off x="921378" y="519803"/>
            <a:ext cx="10349243" cy="5818393"/>
          </a:xfrm>
          <a:prstGeom prst="rect">
            <a:avLst/>
          </a:prstGeom>
        </p:spPr>
      </p:pic>
      <p:sp>
        <p:nvSpPr>
          <p:cNvPr id="5" name="Rectangle 4">
            <a:extLst>
              <a:ext uri="{FF2B5EF4-FFF2-40B4-BE49-F238E27FC236}">
                <a16:creationId xmlns:a16="http://schemas.microsoft.com/office/drawing/2014/main" id="{443F4569-9AE8-4C7A-8491-9908F6AAC0C8}"/>
              </a:ext>
            </a:extLst>
          </p:cNvPr>
          <p:cNvSpPr/>
          <p:nvPr/>
        </p:nvSpPr>
        <p:spPr>
          <a:xfrm>
            <a:off x="286673" y="2467708"/>
            <a:ext cx="11618654" cy="1569660"/>
          </a:xfrm>
          <a:prstGeom prst="rect">
            <a:avLst/>
          </a:prstGeom>
          <a:solidFill>
            <a:schemeClr val="accent6">
              <a:lumMod val="60000"/>
              <a:lumOff val="40000"/>
            </a:schemeClr>
          </a:solidFill>
        </p:spPr>
        <p:txBody>
          <a:bodyPr wrap="square" lIns="91440" tIns="45720" rIns="91440" bIns="45720">
            <a:spAutoFit/>
          </a:bodyPr>
          <a:lstStyle/>
          <a:p>
            <a:pPr algn="ctr"/>
            <a:r>
              <a:rPr lang="en-GB" sz="4800" b="0" cap="none" spc="0" dirty="0">
                <a:ln w="0"/>
                <a:solidFill>
                  <a:schemeClr val="tx1"/>
                </a:solidFill>
                <a:effectLst>
                  <a:outerShdw blurRad="38100" dist="19050" dir="2700000" algn="tl" rotWithShape="0">
                    <a:schemeClr val="dk1">
                      <a:alpha val="40000"/>
                    </a:schemeClr>
                  </a:outerShdw>
                </a:effectLst>
                <a:latin typeface="Yu Mincho Demibold" panose="020B0400000000000000" pitchFamily="18" charset="-128"/>
                <a:ea typeface="Yu Mincho Demibold" panose="020B0400000000000000" pitchFamily="18" charset="-128"/>
              </a:rPr>
              <a:t>HI341 – Medi</a:t>
            </a:r>
            <a:r>
              <a:rPr lang="en-GB" sz="4800" dirty="0">
                <a:ln w="0"/>
                <a:effectLst>
                  <a:outerShdw blurRad="38100" dist="19050" dir="2700000" algn="tl" rotWithShape="0">
                    <a:schemeClr val="dk1">
                      <a:alpha val="40000"/>
                    </a:schemeClr>
                  </a:outerShdw>
                </a:effectLst>
                <a:latin typeface="Yu Mincho Demibold" panose="020B0400000000000000" pitchFamily="18" charset="-128"/>
                <a:ea typeface="Yu Mincho Demibold" panose="020B0400000000000000" pitchFamily="18" charset="-128"/>
              </a:rPr>
              <a:t>cine, Empire and the Body</a:t>
            </a:r>
          </a:p>
          <a:p>
            <a:pPr algn="ctr"/>
            <a:r>
              <a:rPr lang="en-GB" sz="4800" b="0" cap="none" spc="0" dirty="0">
                <a:ln w="0"/>
                <a:solidFill>
                  <a:schemeClr val="tx1"/>
                </a:solidFill>
                <a:effectLst>
                  <a:outerShdw blurRad="38100" dist="19050" dir="2700000" algn="tl" rotWithShape="0">
                    <a:schemeClr val="dk1">
                      <a:alpha val="40000"/>
                    </a:schemeClr>
                  </a:outerShdw>
                </a:effectLst>
                <a:latin typeface="Yu Mincho Demibold" panose="020B0400000000000000" pitchFamily="18" charset="-128"/>
                <a:ea typeface="Yu Mincho Demibold" panose="020B0400000000000000" pitchFamily="18" charset="-128"/>
              </a:rPr>
              <a:t>Week 10 – Theories of ‘Racial Extinction’</a:t>
            </a:r>
          </a:p>
        </p:txBody>
      </p:sp>
      <p:sp>
        <p:nvSpPr>
          <p:cNvPr id="7" name="TextBox 6">
            <a:extLst>
              <a:ext uri="{FF2B5EF4-FFF2-40B4-BE49-F238E27FC236}">
                <a16:creationId xmlns:a16="http://schemas.microsoft.com/office/drawing/2014/main" id="{405AB5C9-51F6-4997-9E78-14BFC67F890A}"/>
              </a:ext>
            </a:extLst>
          </p:cNvPr>
          <p:cNvSpPr txBox="1"/>
          <p:nvPr/>
        </p:nvSpPr>
        <p:spPr>
          <a:xfrm>
            <a:off x="5237746" y="4633784"/>
            <a:ext cx="1716505" cy="461665"/>
          </a:xfrm>
          <a:prstGeom prst="rect">
            <a:avLst/>
          </a:prstGeom>
          <a:solidFill>
            <a:schemeClr val="accent6">
              <a:lumMod val="60000"/>
              <a:lumOff val="40000"/>
            </a:schemeClr>
          </a:solidFill>
        </p:spPr>
        <p:txBody>
          <a:bodyPr wrap="square" rtlCol="0">
            <a:spAutoFit/>
          </a:bodyPr>
          <a:lstStyle/>
          <a:p>
            <a:r>
              <a:rPr lang="en-GB" sz="2400" dirty="0">
                <a:latin typeface="Yu Mincho Demibold" panose="02020600000000000000" pitchFamily="18" charset="-128"/>
                <a:ea typeface="Yu Mincho Demibold" panose="02020600000000000000" pitchFamily="18" charset="-128"/>
              </a:rPr>
              <a:t>By Ramlah </a:t>
            </a:r>
          </a:p>
        </p:txBody>
      </p:sp>
    </p:spTree>
    <p:extLst>
      <p:ext uri="{BB962C8B-B14F-4D97-AF65-F5344CB8AC3E}">
        <p14:creationId xmlns:p14="http://schemas.microsoft.com/office/powerpoint/2010/main" val="2459331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71CCE7-C673-435A-8B6E-28A096AF4E8C}"/>
              </a:ext>
            </a:extLst>
          </p:cNvPr>
          <p:cNvPicPr>
            <a:picLocks noChangeAspect="1"/>
          </p:cNvPicPr>
          <p:nvPr/>
        </p:nvPicPr>
        <p:blipFill>
          <a:blip r:embed="rId2"/>
          <a:stretch>
            <a:fillRect/>
          </a:stretch>
        </p:blipFill>
        <p:spPr>
          <a:xfrm>
            <a:off x="921378" y="519803"/>
            <a:ext cx="10349243" cy="5818393"/>
          </a:xfrm>
          <a:prstGeom prst="rect">
            <a:avLst/>
          </a:prstGeom>
        </p:spPr>
      </p:pic>
      <p:sp>
        <p:nvSpPr>
          <p:cNvPr id="3" name="Rectangle 2">
            <a:extLst>
              <a:ext uri="{FF2B5EF4-FFF2-40B4-BE49-F238E27FC236}">
                <a16:creationId xmlns:a16="http://schemas.microsoft.com/office/drawing/2014/main" id="{59F37540-C4DB-478E-B9A1-A7CA93BAA22A}"/>
              </a:ext>
            </a:extLst>
          </p:cNvPr>
          <p:cNvSpPr/>
          <p:nvPr/>
        </p:nvSpPr>
        <p:spPr>
          <a:xfrm>
            <a:off x="6003634" y="2967335"/>
            <a:ext cx="184730" cy="923330"/>
          </a:xfrm>
          <a:prstGeom prst="rect">
            <a:avLst/>
          </a:prstGeom>
          <a:noFill/>
        </p:spPr>
        <p:txBody>
          <a:bodyPr wrap="none" lIns="91440" tIns="45720" rIns="91440" bIns="45720">
            <a:spAutoFit/>
          </a:bodyPr>
          <a:lstStyle/>
          <a:p>
            <a:pPr algn="ctr"/>
            <a:endParaRPr lang="en-GB" sz="5400" b="0" cap="none" spc="0" dirty="0">
              <a:ln w="0"/>
              <a:solidFill>
                <a:schemeClr val="tx1"/>
              </a:solidFill>
              <a:effectLst>
                <a:outerShdw blurRad="38100" dist="19050" dir="2700000" algn="tl" rotWithShape="0">
                  <a:schemeClr val="dk1">
                    <a:alpha val="40000"/>
                  </a:schemeClr>
                </a:outerShdw>
              </a:effectLst>
            </a:endParaRPr>
          </a:p>
        </p:txBody>
      </p:sp>
      <p:sp>
        <p:nvSpPr>
          <p:cNvPr id="5" name="TextBox 4">
            <a:extLst>
              <a:ext uri="{FF2B5EF4-FFF2-40B4-BE49-F238E27FC236}">
                <a16:creationId xmlns:a16="http://schemas.microsoft.com/office/drawing/2014/main" id="{19FB1584-C038-40FA-B194-5E4C57A41D07}"/>
              </a:ext>
            </a:extLst>
          </p:cNvPr>
          <p:cNvSpPr txBox="1"/>
          <p:nvPr/>
        </p:nvSpPr>
        <p:spPr>
          <a:xfrm>
            <a:off x="320842" y="295238"/>
            <a:ext cx="11550316" cy="962314"/>
          </a:xfrm>
          <a:prstGeom prst="rect">
            <a:avLst/>
          </a:prstGeom>
          <a:solidFill>
            <a:schemeClr val="accent6">
              <a:lumMod val="60000"/>
              <a:lumOff val="40000"/>
            </a:schemeClr>
          </a:solidFill>
          <a:ln>
            <a:solidFill>
              <a:schemeClr val="accent6">
                <a:lumMod val="50000"/>
              </a:schemeClr>
            </a:solidFill>
          </a:ln>
        </p:spPr>
        <p:txBody>
          <a:bodyPr wrap="square">
            <a:spAutoFit/>
          </a:bodyPr>
          <a:lstStyle/>
          <a:p>
            <a:pPr algn="ctr"/>
            <a:r>
              <a:rPr lang="en-US" sz="2800" dirty="0" err="1">
                <a:latin typeface="Yu Mincho Demibold" panose="02020600000000000000" pitchFamily="18" charset="-128"/>
                <a:ea typeface="Yu Mincho Demibold" panose="02020600000000000000" pitchFamily="18" charset="-128"/>
              </a:rPr>
              <a:t>Sadiah</a:t>
            </a:r>
            <a:r>
              <a:rPr lang="en-US" sz="2800" dirty="0">
                <a:latin typeface="Yu Mincho Demibold" panose="02020600000000000000" pitchFamily="18" charset="-128"/>
                <a:ea typeface="Yu Mincho Demibold" panose="02020600000000000000" pitchFamily="18" charset="-128"/>
              </a:rPr>
              <a:t> Qureshi, ‘Dying Americans: Race, Extinction, and Conservation in the New World,’</a:t>
            </a:r>
            <a:endParaRPr lang="en-GB" sz="2800" dirty="0">
              <a:latin typeface="Yu Mincho Demibold" panose="02020600000000000000" pitchFamily="18" charset="-128"/>
              <a:ea typeface="Yu Mincho Demibold" panose="02020600000000000000" pitchFamily="18" charset="-128"/>
            </a:endParaRPr>
          </a:p>
        </p:txBody>
      </p:sp>
      <p:sp>
        <p:nvSpPr>
          <p:cNvPr id="4" name="TextBox 3">
            <a:extLst>
              <a:ext uri="{FF2B5EF4-FFF2-40B4-BE49-F238E27FC236}">
                <a16:creationId xmlns:a16="http://schemas.microsoft.com/office/drawing/2014/main" id="{71231DB4-6AEA-4CB6-A619-5604E7ADDE77}"/>
              </a:ext>
            </a:extLst>
          </p:cNvPr>
          <p:cNvSpPr txBox="1"/>
          <p:nvPr/>
        </p:nvSpPr>
        <p:spPr>
          <a:xfrm>
            <a:off x="985697" y="1334914"/>
            <a:ext cx="10163566" cy="4801314"/>
          </a:xfrm>
          <a:prstGeom prst="rect">
            <a:avLst/>
          </a:prstGeom>
          <a:solidFill>
            <a:schemeClr val="accent6">
              <a:lumMod val="20000"/>
              <a:lumOff val="80000"/>
            </a:schemeClr>
          </a:solidFill>
        </p:spPr>
        <p:txBody>
          <a:bodyPr wrap="square" rtlCol="0">
            <a:spAutoFit/>
          </a:bodyPr>
          <a:lstStyle/>
          <a:p>
            <a:r>
              <a:rPr lang="en-GB" dirty="0">
                <a:latin typeface="Yu Mincho" panose="02020400000000000000" pitchFamily="18" charset="-128"/>
                <a:ea typeface="Yu Mincho" panose="02020400000000000000" pitchFamily="18" charset="-128"/>
              </a:rPr>
              <a:t>This reading focuses on the notion of ‘dying races’ in histories of colonial contact, modern land rights , specifically in The Americas</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It was well established that flora and fauna, as well as colonized societies, were ‘dying out’ in the face of contact with white settlers. From this, arose the possibilities of extinction, migration, and evolution, to explain the depletion of natural and social populations. </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Extinction was the justification that most people took, in the explanation of depleting indigenous populations, rather than the outcome of policies that we would now see as genocidal </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Social Darwinist Theories was also rooted in this, as it was claimed that extinction was an inevitable feature of global human contact. These intercultural encounters were a form of natural selection that functioned on the level of race, and when different races came into contact, they would compete for resources. Cultural development would determine who would outlive their rivals.</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These ideas informed policy-making in ‘preserving’ the remaining population</a:t>
            </a:r>
          </a:p>
          <a:p>
            <a:pPr marL="742950" lvl="1"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1) Relocation/Removal </a:t>
            </a:r>
          </a:p>
          <a:p>
            <a:pPr marL="742950" lvl="1"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2) Confinement on Reservations  </a:t>
            </a:r>
          </a:p>
          <a:p>
            <a:pPr marL="742950" lvl="1"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3) Assimilation </a:t>
            </a:r>
          </a:p>
          <a:p>
            <a:pPr marL="742950" lvl="1"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4) National Parks </a:t>
            </a:r>
          </a:p>
        </p:txBody>
      </p:sp>
      <p:sp>
        <p:nvSpPr>
          <p:cNvPr id="7" name="TextBox 6">
            <a:extLst>
              <a:ext uri="{FF2B5EF4-FFF2-40B4-BE49-F238E27FC236}">
                <a16:creationId xmlns:a16="http://schemas.microsoft.com/office/drawing/2014/main" id="{0F7B8963-2F21-4C39-A936-50B466EA26DE}"/>
              </a:ext>
            </a:extLst>
          </p:cNvPr>
          <p:cNvSpPr txBox="1"/>
          <p:nvPr/>
        </p:nvSpPr>
        <p:spPr>
          <a:xfrm>
            <a:off x="320842" y="6192376"/>
            <a:ext cx="11550316" cy="646331"/>
          </a:xfrm>
          <a:prstGeom prst="rect">
            <a:avLst/>
          </a:prstGeom>
          <a:solidFill>
            <a:schemeClr val="accent6">
              <a:lumMod val="60000"/>
              <a:lumOff val="40000"/>
            </a:schemeClr>
          </a:solidFill>
          <a:ln>
            <a:solidFill>
              <a:schemeClr val="tx1"/>
            </a:solidFill>
          </a:ln>
        </p:spPr>
        <p:txBody>
          <a:bodyPr wrap="square">
            <a:spAutoFit/>
          </a:bodyPr>
          <a:lstStyle/>
          <a:p>
            <a:r>
              <a:rPr lang="en-US" dirty="0">
                <a:latin typeface="Yu Mincho" panose="02020400000000000000" pitchFamily="18" charset="-128"/>
                <a:ea typeface="Yu Mincho" panose="02020400000000000000" pitchFamily="18" charset="-128"/>
              </a:rPr>
              <a:t>“The remedial measures proposed ranged from ‘there is none’ to ‘the only practical remedy to prevent the total extinction of the Indian tribes, is to separate them entirely from the white race’”</a:t>
            </a:r>
            <a:endParaRPr lang="en-GB" dirty="0">
              <a:latin typeface="Yu Mincho" panose="02020400000000000000" pitchFamily="18" charset="-128"/>
              <a:ea typeface="Yu Mincho" panose="02020400000000000000" pitchFamily="18" charset="-128"/>
            </a:endParaRPr>
          </a:p>
        </p:txBody>
      </p:sp>
    </p:spTree>
    <p:extLst>
      <p:ext uri="{BB962C8B-B14F-4D97-AF65-F5344CB8AC3E}">
        <p14:creationId xmlns:p14="http://schemas.microsoft.com/office/powerpoint/2010/main" val="3892551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3DC66FF-DEA0-49F5-AD25-91795CD8F150}"/>
              </a:ext>
            </a:extLst>
          </p:cNvPr>
          <p:cNvPicPr>
            <a:picLocks noChangeAspect="1"/>
          </p:cNvPicPr>
          <p:nvPr/>
        </p:nvPicPr>
        <p:blipFill>
          <a:blip r:embed="rId2"/>
          <a:stretch>
            <a:fillRect/>
          </a:stretch>
        </p:blipFill>
        <p:spPr>
          <a:xfrm>
            <a:off x="921378" y="519803"/>
            <a:ext cx="10349243" cy="5818393"/>
          </a:xfrm>
          <a:prstGeom prst="rect">
            <a:avLst/>
          </a:prstGeom>
        </p:spPr>
      </p:pic>
      <p:sp>
        <p:nvSpPr>
          <p:cNvPr id="4" name="TextBox 3">
            <a:extLst>
              <a:ext uri="{FF2B5EF4-FFF2-40B4-BE49-F238E27FC236}">
                <a16:creationId xmlns:a16="http://schemas.microsoft.com/office/drawing/2014/main" id="{4C9D4F78-F48B-4C20-A10A-EBF411C547BB}"/>
              </a:ext>
            </a:extLst>
          </p:cNvPr>
          <p:cNvSpPr txBox="1"/>
          <p:nvPr/>
        </p:nvSpPr>
        <p:spPr>
          <a:xfrm>
            <a:off x="921377" y="262371"/>
            <a:ext cx="10349244" cy="830997"/>
          </a:xfrm>
          <a:prstGeom prst="rect">
            <a:avLst/>
          </a:prstGeom>
          <a:solidFill>
            <a:schemeClr val="accent6">
              <a:lumMod val="60000"/>
              <a:lumOff val="40000"/>
            </a:schemeClr>
          </a:solidFill>
          <a:ln>
            <a:solidFill>
              <a:schemeClr val="accent6">
                <a:lumMod val="50000"/>
              </a:schemeClr>
            </a:solidFill>
          </a:ln>
        </p:spPr>
        <p:txBody>
          <a:bodyPr wrap="square">
            <a:spAutoFit/>
          </a:bodyPr>
          <a:lstStyle/>
          <a:p>
            <a:pPr algn="ctr"/>
            <a:r>
              <a:rPr lang="en-US" sz="2400" dirty="0">
                <a:latin typeface="Yu Mincho Demibold" panose="02020600000000000000" pitchFamily="18" charset="-128"/>
                <a:ea typeface="Yu Mincho Demibold" panose="02020600000000000000" pitchFamily="18" charset="-128"/>
              </a:rPr>
              <a:t>Richard Weikart, 'Progress through Racial Extermination: Social Darwinism, Eugenics, and Pacifism in Germany, 1860-1918</a:t>
            </a:r>
            <a:endParaRPr lang="en-GB" sz="2400" dirty="0">
              <a:latin typeface="Yu Mincho Demibold" panose="02020600000000000000" pitchFamily="18" charset="-128"/>
              <a:ea typeface="Yu Mincho Demibold" panose="02020600000000000000" pitchFamily="18" charset="-128"/>
            </a:endParaRPr>
          </a:p>
        </p:txBody>
      </p:sp>
      <p:sp>
        <p:nvSpPr>
          <p:cNvPr id="5" name="TextBox 4">
            <a:extLst>
              <a:ext uri="{FF2B5EF4-FFF2-40B4-BE49-F238E27FC236}">
                <a16:creationId xmlns:a16="http://schemas.microsoft.com/office/drawing/2014/main" id="{BBCD2A67-4391-49BD-8F6F-AA9F60246667}"/>
              </a:ext>
            </a:extLst>
          </p:cNvPr>
          <p:cNvSpPr txBox="1"/>
          <p:nvPr/>
        </p:nvSpPr>
        <p:spPr>
          <a:xfrm>
            <a:off x="1186854" y="1592123"/>
            <a:ext cx="9818289" cy="4247317"/>
          </a:xfrm>
          <a:prstGeom prst="rect">
            <a:avLst/>
          </a:prstGeom>
          <a:solidFill>
            <a:schemeClr val="accent6">
              <a:lumMod val="20000"/>
              <a:lumOff val="80000"/>
            </a:schemeClr>
          </a:solidFill>
        </p:spPr>
        <p:txBody>
          <a:bodyPr wrap="square" rtlCol="0">
            <a:spAutoFit/>
          </a:bodyPr>
          <a:lstStyle/>
          <a:p>
            <a:r>
              <a:rPr lang="en-GB" dirty="0">
                <a:latin typeface="Yu Mincho" panose="020B0400000000000000" pitchFamily="18" charset="-128"/>
                <a:ea typeface="Yu Mincho" panose="020B0400000000000000" pitchFamily="18" charset="-128"/>
              </a:rPr>
              <a:t>This reading focuses on ideas of ‘racial extinction’ in the context of Germany :</a:t>
            </a:r>
          </a:p>
          <a:p>
            <a:pPr marL="285750" indent="-285750">
              <a:buFont typeface="Arial" panose="020B0604020202020204" pitchFamily="34" charset="0"/>
              <a:buChar char="•"/>
            </a:pPr>
            <a:r>
              <a:rPr lang="en-GB" dirty="0">
                <a:latin typeface="Yu Mincho" panose="020B0400000000000000" pitchFamily="18" charset="-128"/>
                <a:ea typeface="Yu Mincho" panose="020B0400000000000000" pitchFamily="18" charset="-128"/>
              </a:rPr>
              <a:t>Scientists and social thinkers begun to use social Darwinist arguments (and therefore Eugenics) to dismiss the idea that ‘lower races’ could be elevated. As mentioned, this belief was premised on the idea that these people stood in the way of advanced culture and civilization. This came from the Darwinist idea that this was part of a human struggle for existence.</a:t>
            </a:r>
          </a:p>
          <a:p>
            <a:pPr marL="285750" indent="-285750">
              <a:buFont typeface="Arial" panose="020B0604020202020204" pitchFamily="34" charset="0"/>
              <a:buChar char="•"/>
            </a:pPr>
            <a:r>
              <a:rPr lang="en-GB" dirty="0">
                <a:latin typeface="Yu Mincho" panose="020B0400000000000000" pitchFamily="18" charset="-128"/>
                <a:ea typeface="Yu Mincho" panose="020B0400000000000000" pitchFamily="18" charset="-128"/>
              </a:rPr>
              <a:t>A basis for ‘racial annihilation’ came from this , whether it be from peaceful competition, or through warfare. </a:t>
            </a:r>
          </a:p>
          <a:p>
            <a:pPr marL="285750" indent="-285750">
              <a:buFont typeface="Arial" panose="020B0604020202020204" pitchFamily="34" charset="0"/>
              <a:buChar char="•"/>
            </a:pPr>
            <a:r>
              <a:rPr lang="en-GB" dirty="0">
                <a:latin typeface="Yu Mincho" panose="020B0400000000000000" pitchFamily="18" charset="-128"/>
                <a:ea typeface="Yu Mincho" panose="020B0400000000000000" pitchFamily="18" charset="-128"/>
              </a:rPr>
              <a:t>This served theories of </a:t>
            </a:r>
            <a:r>
              <a:rPr lang="en-GB" i="1" dirty="0">
                <a:latin typeface="Yu Mincho" panose="020B0400000000000000" pitchFamily="18" charset="-128"/>
                <a:ea typeface="Yu Mincho" panose="020B0400000000000000" pitchFamily="18" charset="-128"/>
              </a:rPr>
              <a:t>Lebensraum </a:t>
            </a:r>
            <a:r>
              <a:rPr lang="en-GB" dirty="0">
                <a:latin typeface="Yu Mincho" panose="020B0400000000000000" pitchFamily="18" charset="-128"/>
                <a:ea typeface="Yu Mincho" panose="020B0400000000000000" pitchFamily="18" charset="-128"/>
              </a:rPr>
              <a:t>(which means ‘</a:t>
            </a:r>
            <a:r>
              <a:rPr lang="en-GB" i="1" dirty="0">
                <a:latin typeface="Yu Mincho" panose="020B0400000000000000" pitchFamily="18" charset="-128"/>
                <a:ea typeface="Yu Mincho" panose="020B0400000000000000" pitchFamily="18" charset="-128"/>
              </a:rPr>
              <a:t>Living Space). </a:t>
            </a:r>
            <a:r>
              <a:rPr lang="en-GB" dirty="0">
                <a:latin typeface="Yu Mincho" panose="020B0400000000000000" pitchFamily="18" charset="-128"/>
                <a:ea typeface="Yu Mincho" panose="020B0400000000000000" pitchFamily="18" charset="-128"/>
              </a:rPr>
              <a:t>This was rooted in Darwinism, as it was claimed that land was one of the resources that caused races to compete. </a:t>
            </a:r>
          </a:p>
          <a:p>
            <a:pPr marL="285750" indent="-285750">
              <a:buFont typeface="Arial" panose="020B0604020202020204" pitchFamily="34" charset="0"/>
              <a:buChar char="•"/>
            </a:pPr>
            <a:r>
              <a:rPr lang="en-GB" dirty="0">
                <a:latin typeface="Yu Mincho" panose="020B0400000000000000" pitchFamily="18" charset="-128"/>
                <a:ea typeface="Yu Mincho" panose="020B0400000000000000" pitchFamily="18" charset="-128"/>
              </a:rPr>
              <a:t>Presenting this ethnic hostility as inevitable and ‘scientific’, helped in the justification of the expansion of imperialism, and this biological racism was reflected directly into colonial policy</a:t>
            </a:r>
          </a:p>
          <a:p>
            <a:pPr marL="285750" indent="-285750">
              <a:buFont typeface="Arial" panose="020B0604020202020204" pitchFamily="34" charset="0"/>
              <a:buChar char="•"/>
            </a:pPr>
            <a:r>
              <a:rPr lang="en-GB" dirty="0">
                <a:latin typeface="Yu Mincho" panose="020B0400000000000000" pitchFamily="18" charset="-128"/>
                <a:ea typeface="Yu Mincho" panose="020B0400000000000000" pitchFamily="18" charset="-128"/>
              </a:rPr>
              <a:t>What was ironic about all this was that many Eugenicists were also simultaneously pacifists, not because of modern warfare being high casualty, but because the </a:t>
            </a:r>
            <a:r>
              <a:rPr lang="en-GB" i="1" dirty="0">
                <a:latin typeface="Yu Mincho" panose="020B0400000000000000" pitchFamily="18" charset="-128"/>
                <a:ea typeface="Yu Mincho" panose="020B0400000000000000" pitchFamily="18" charset="-128"/>
              </a:rPr>
              <a:t>wrong people died</a:t>
            </a:r>
            <a:r>
              <a:rPr lang="en-GB" dirty="0">
                <a:latin typeface="Yu Mincho" panose="020B0400000000000000" pitchFamily="18" charset="-128"/>
                <a:ea typeface="Yu Mincho" panose="020B0400000000000000" pitchFamily="18" charset="-128"/>
              </a:rPr>
              <a:t>. The strong and fit died, and the weak and ill stayed home and fathered children. </a:t>
            </a:r>
          </a:p>
        </p:txBody>
      </p:sp>
    </p:spTree>
    <p:extLst>
      <p:ext uri="{BB962C8B-B14F-4D97-AF65-F5344CB8AC3E}">
        <p14:creationId xmlns:p14="http://schemas.microsoft.com/office/powerpoint/2010/main" val="3519306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966B50-EE22-4BEE-B587-9FFEE618E2AD}"/>
              </a:ext>
            </a:extLst>
          </p:cNvPr>
          <p:cNvPicPr>
            <a:picLocks noChangeAspect="1"/>
          </p:cNvPicPr>
          <p:nvPr/>
        </p:nvPicPr>
        <p:blipFill>
          <a:blip r:embed="rId2"/>
          <a:stretch>
            <a:fillRect/>
          </a:stretch>
        </p:blipFill>
        <p:spPr>
          <a:xfrm>
            <a:off x="921378" y="382687"/>
            <a:ext cx="10349243" cy="5818393"/>
          </a:xfrm>
          <a:prstGeom prst="rect">
            <a:avLst/>
          </a:prstGeom>
        </p:spPr>
      </p:pic>
      <p:sp>
        <p:nvSpPr>
          <p:cNvPr id="5" name="TextBox 4">
            <a:extLst>
              <a:ext uri="{FF2B5EF4-FFF2-40B4-BE49-F238E27FC236}">
                <a16:creationId xmlns:a16="http://schemas.microsoft.com/office/drawing/2014/main" id="{CAC0B673-DF4E-4B87-8AF9-1AF546BEFE38}"/>
              </a:ext>
            </a:extLst>
          </p:cNvPr>
          <p:cNvSpPr txBox="1"/>
          <p:nvPr/>
        </p:nvSpPr>
        <p:spPr>
          <a:xfrm>
            <a:off x="921378" y="382687"/>
            <a:ext cx="10349242" cy="830997"/>
          </a:xfrm>
          <a:prstGeom prst="rect">
            <a:avLst/>
          </a:prstGeom>
          <a:solidFill>
            <a:schemeClr val="accent6">
              <a:lumMod val="60000"/>
              <a:lumOff val="40000"/>
            </a:schemeClr>
          </a:solidFill>
          <a:ln>
            <a:solidFill>
              <a:schemeClr val="accent6">
                <a:lumMod val="50000"/>
              </a:schemeClr>
            </a:solidFill>
          </a:ln>
        </p:spPr>
        <p:txBody>
          <a:bodyPr wrap="square">
            <a:spAutoFit/>
          </a:bodyPr>
          <a:lstStyle/>
          <a:p>
            <a:pPr algn="ctr"/>
            <a:r>
              <a:rPr lang="en-US" sz="2400" dirty="0">
                <a:latin typeface="Yu Mincho Demibold" panose="02020600000000000000" pitchFamily="18" charset="-128"/>
                <a:ea typeface="Yu Mincho Demibold" panose="02020600000000000000" pitchFamily="18" charset="-128"/>
              </a:rPr>
              <a:t>Raeburn Lange, May the People Live: A History of Māori Health Development, 1900-1920</a:t>
            </a:r>
            <a:endParaRPr lang="en-GB" sz="2400" dirty="0">
              <a:latin typeface="Yu Mincho Demibold" panose="02020600000000000000" pitchFamily="18" charset="-128"/>
              <a:ea typeface="Yu Mincho Demibold" panose="02020600000000000000" pitchFamily="18" charset="-128"/>
            </a:endParaRPr>
          </a:p>
        </p:txBody>
      </p:sp>
      <p:sp>
        <p:nvSpPr>
          <p:cNvPr id="4" name="TextBox 3">
            <a:extLst>
              <a:ext uri="{FF2B5EF4-FFF2-40B4-BE49-F238E27FC236}">
                <a16:creationId xmlns:a16="http://schemas.microsoft.com/office/drawing/2014/main" id="{802878DF-7651-4F9C-86F7-1B4D3DBDB14B}"/>
              </a:ext>
            </a:extLst>
          </p:cNvPr>
          <p:cNvSpPr txBox="1"/>
          <p:nvPr/>
        </p:nvSpPr>
        <p:spPr>
          <a:xfrm>
            <a:off x="1194980" y="1445224"/>
            <a:ext cx="9802037" cy="4524315"/>
          </a:xfrm>
          <a:prstGeom prst="rect">
            <a:avLst/>
          </a:prstGeom>
          <a:solidFill>
            <a:schemeClr val="accent6">
              <a:lumMod val="20000"/>
              <a:lumOff val="80000"/>
            </a:schemeClr>
          </a:solidFill>
        </p:spPr>
        <p:txBody>
          <a:bodyPr wrap="square" rtlCol="0">
            <a:spAutoFit/>
          </a:bodyPr>
          <a:lstStyle/>
          <a:p>
            <a:r>
              <a:rPr lang="en-GB" dirty="0">
                <a:latin typeface="Yu Mincho" panose="02020400000000000000" pitchFamily="18" charset="-128"/>
                <a:ea typeface="Yu Mincho" panose="02020400000000000000" pitchFamily="18" charset="-128"/>
              </a:rPr>
              <a:t>This reading focuses on the histories of Māori, the indigenous people of New Zealand:</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It was recognised amongst the </a:t>
            </a:r>
            <a:r>
              <a:rPr lang="en-GB" dirty="0" err="1">
                <a:latin typeface="Yu Mincho" panose="02020400000000000000" pitchFamily="18" charset="-128"/>
                <a:ea typeface="Yu Mincho" panose="02020400000000000000" pitchFamily="18" charset="-128"/>
              </a:rPr>
              <a:t>Parekha</a:t>
            </a:r>
            <a:r>
              <a:rPr lang="en-GB" dirty="0">
                <a:latin typeface="Yu Mincho" panose="02020400000000000000" pitchFamily="18" charset="-128"/>
                <a:ea typeface="Yu Mincho" panose="02020400000000000000" pitchFamily="18" charset="-128"/>
              </a:rPr>
              <a:t> (non-</a:t>
            </a:r>
            <a:r>
              <a:rPr lang="en-GB" dirty="0" err="1">
                <a:latin typeface="Yu Mincho" panose="02020400000000000000" pitchFamily="18" charset="-128"/>
                <a:ea typeface="Yu Mincho" panose="02020400000000000000" pitchFamily="18" charset="-128"/>
              </a:rPr>
              <a:t>Maori</a:t>
            </a:r>
            <a:r>
              <a:rPr lang="en-GB" dirty="0">
                <a:latin typeface="Yu Mincho" panose="02020400000000000000" pitchFamily="18" charset="-128"/>
                <a:ea typeface="Yu Mincho" panose="02020400000000000000" pitchFamily="18" charset="-128"/>
              </a:rPr>
              <a:t> people)  that indigenous populations were decreasing since European imperial expansion </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Darwinian social sciences were also at play here too. The reason for population depletion was part of the ‘universal struggle for existence’ and that the Māori were ‘weaker and inferior’, and their extinction was justified as part of the ‘laws of nature’.  </a:t>
            </a:r>
          </a:p>
          <a:p>
            <a:pPr marL="285750"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Calls for preserving the remaining population emerged and this all was reflected in responses by government and education policy</a:t>
            </a:r>
          </a:p>
          <a:p>
            <a:pPr marL="742950" lvl="1"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  Ethnocentric and Paternalist </a:t>
            </a:r>
          </a:p>
          <a:p>
            <a:pPr marL="742950" lvl="1" indent="-285750">
              <a:buFont typeface="Arial" panose="020B0604020202020204" pitchFamily="34" charset="0"/>
              <a:buChar char="•"/>
            </a:pPr>
            <a:r>
              <a:rPr lang="en-GB" dirty="0">
                <a:latin typeface="Yu Mincho" panose="02020400000000000000" pitchFamily="18" charset="-128"/>
                <a:ea typeface="Yu Mincho" panose="02020400000000000000" pitchFamily="18" charset="-128"/>
              </a:rPr>
              <a:t>Assimilationist </a:t>
            </a:r>
          </a:p>
          <a:p>
            <a:pPr marL="285750" indent="-285750">
              <a:buFont typeface="Arial" panose="020B0604020202020204" pitchFamily="34" charset="0"/>
              <a:buChar char="•"/>
            </a:pPr>
            <a:r>
              <a:rPr lang="en-US" dirty="0">
                <a:latin typeface="Yu Mincho" panose="02020400000000000000" pitchFamily="18" charset="-128"/>
                <a:ea typeface="Yu Mincho" panose="02020400000000000000" pitchFamily="18" charset="-128"/>
              </a:rPr>
              <a:t>Problem of Māori poor health , pleas for medical work and sanitary reforms as a means of halting population decline </a:t>
            </a:r>
          </a:p>
          <a:p>
            <a:pPr marL="285750" indent="-285750">
              <a:buFont typeface="Arial" panose="020B0604020202020204" pitchFamily="34" charset="0"/>
              <a:buChar char="•"/>
            </a:pPr>
            <a:r>
              <a:rPr lang="en-US" dirty="0">
                <a:latin typeface="Yu Mincho" panose="02020400000000000000" pitchFamily="18" charset="-128"/>
                <a:ea typeface="Yu Mincho" panose="02020400000000000000" pitchFamily="18" charset="-128"/>
              </a:rPr>
              <a:t> However, Government believed the solution was in : individualization, detribalization and education , and purchasing Māori land on a large scale, for the purpose of Pakeha settlement</a:t>
            </a:r>
          </a:p>
          <a:p>
            <a:pPr marL="285750" indent="-285750">
              <a:buFont typeface="Arial" panose="020B0604020202020204" pitchFamily="34" charset="0"/>
              <a:buChar char="•"/>
            </a:pPr>
            <a:r>
              <a:rPr lang="en-US" dirty="0">
                <a:latin typeface="Yu Mincho" panose="02020400000000000000" pitchFamily="18" charset="-128"/>
                <a:ea typeface="Yu Mincho" panose="02020400000000000000" pitchFamily="18" charset="-128"/>
              </a:rPr>
              <a:t>What they required was a practical welfare system, but instead, they were left with a poor welfare system and simultaneous displacement from indigenous homelands </a:t>
            </a:r>
          </a:p>
        </p:txBody>
      </p:sp>
      <p:sp>
        <p:nvSpPr>
          <p:cNvPr id="6" name="TextBox 5">
            <a:extLst>
              <a:ext uri="{FF2B5EF4-FFF2-40B4-BE49-F238E27FC236}">
                <a16:creationId xmlns:a16="http://schemas.microsoft.com/office/drawing/2014/main" id="{93C9B619-8D09-4CD7-B054-2BC12BD29B2B}"/>
              </a:ext>
            </a:extLst>
          </p:cNvPr>
          <p:cNvSpPr txBox="1"/>
          <p:nvPr/>
        </p:nvSpPr>
        <p:spPr>
          <a:xfrm>
            <a:off x="1101408" y="6290647"/>
            <a:ext cx="9955167" cy="369332"/>
          </a:xfrm>
          <a:prstGeom prst="rect">
            <a:avLst/>
          </a:prstGeom>
          <a:solidFill>
            <a:schemeClr val="accent6">
              <a:lumMod val="60000"/>
              <a:lumOff val="40000"/>
            </a:schemeClr>
          </a:solidFill>
          <a:ln>
            <a:solidFill>
              <a:schemeClr val="tx1"/>
            </a:solidFill>
          </a:ln>
        </p:spPr>
        <p:txBody>
          <a:bodyPr wrap="square">
            <a:spAutoFit/>
          </a:bodyPr>
          <a:lstStyle/>
          <a:p>
            <a:r>
              <a:rPr lang="en-US" dirty="0">
                <a:latin typeface="Yu Mincho" panose="02020400000000000000" pitchFamily="18" charset="-128"/>
                <a:ea typeface="Yu Mincho" panose="02020400000000000000" pitchFamily="18" charset="-128"/>
              </a:rPr>
              <a:t>‘In this sense colonial science could indeed be, as historians have now realized a ‘tool of empire’ </a:t>
            </a:r>
            <a:endParaRPr lang="en-GB" dirty="0">
              <a:latin typeface="Yu Mincho" panose="02020400000000000000" pitchFamily="18" charset="-128"/>
              <a:ea typeface="Yu Mincho" panose="02020400000000000000" pitchFamily="18" charset="-128"/>
            </a:endParaRPr>
          </a:p>
        </p:txBody>
      </p:sp>
    </p:spTree>
    <p:extLst>
      <p:ext uri="{BB962C8B-B14F-4D97-AF65-F5344CB8AC3E}">
        <p14:creationId xmlns:p14="http://schemas.microsoft.com/office/powerpoint/2010/main" val="1934232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74C289D-D7AD-4319-BD45-8C0DB566D236}"/>
              </a:ext>
            </a:extLst>
          </p:cNvPr>
          <p:cNvPicPr>
            <a:picLocks noChangeAspect="1"/>
          </p:cNvPicPr>
          <p:nvPr/>
        </p:nvPicPr>
        <p:blipFill>
          <a:blip r:embed="rId2"/>
          <a:stretch>
            <a:fillRect/>
          </a:stretch>
        </p:blipFill>
        <p:spPr>
          <a:xfrm>
            <a:off x="921378" y="519803"/>
            <a:ext cx="10349243" cy="5818393"/>
          </a:xfrm>
          <a:prstGeom prst="rect">
            <a:avLst/>
          </a:prstGeom>
        </p:spPr>
      </p:pic>
      <p:sp>
        <p:nvSpPr>
          <p:cNvPr id="3" name="TextBox 2">
            <a:extLst>
              <a:ext uri="{FF2B5EF4-FFF2-40B4-BE49-F238E27FC236}">
                <a16:creationId xmlns:a16="http://schemas.microsoft.com/office/drawing/2014/main" id="{B81902EB-2B8C-4E05-8F60-3514CC371389}"/>
              </a:ext>
            </a:extLst>
          </p:cNvPr>
          <p:cNvSpPr txBox="1"/>
          <p:nvPr/>
        </p:nvSpPr>
        <p:spPr>
          <a:xfrm>
            <a:off x="1780672" y="2598002"/>
            <a:ext cx="8630654" cy="1661993"/>
          </a:xfrm>
          <a:prstGeom prst="rect">
            <a:avLst/>
          </a:prstGeom>
          <a:solidFill>
            <a:schemeClr val="accent6">
              <a:lumMod val="60000"/>
              <a:lumOff val="40000"/>
            </a:schemeClr>
          </a:solidFill>
        </p:spPr>
        <p:txBody>
          <a:bodyPr wrap="square" rtlCol="0">
            <a:spAutoFit/>
          </a:bodyPr>
          <a:lstStyle/>
          <a:p>
            <a:r>
              <a:rPr lang="en-GB" sz="2800" dirty="0">
                <a:latin typeface="Yu Mincho Demibold" panose="02020600000000000000" pitchFamily="18" charset="-128"/>
                <a:ea typeface="Yu Mincho Demibold" panose="02020600000000000000" pitchFamily="18" charset="-128"/>
              </a:rPr>
              <a:t>Question :</a:t>
            </a:r>
          </a:p>
          <a:p>
            <a:r>
              <a:rPr lang="en-GB" sz="2800" dirty="0">
                <a:latin typeface="Yu Mincho Demibold" panose="02020600000000000000" pitchFamily="18" charset="-128"/>
                <a:ea typeface="Yu Mincho Demibold" panose="02020600000000000000" pitchFamily="18" charset="-128"/>
              </a:rPr>
              <a:t>How were theories of extinction used to justify oppressive measures against indigenous people?</a:t>
            </a:r>
          </a:p>
          <a:p>
            <a:endParaRPr lang="en-GB" dirty="0"/>
          </a:p>
        </p:txBody>
      </p:sp>
    </p:spTree>
    <p:extLst>
      <p:ext uri="{BB962C8B-B14F-4D97-AF65-F5344CB8AC3E}">
        <p14:creationId xmlns:p14="http://schemas.microsoft.com/office/powerpoint/2010/main" val="513286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TotalTime>
  <Words>752</Words>
  <Application>Microsoft Office PowerPoint</Application>
  <PresentationFormat>Widescreen</PresentationFormat>
  <Paragraphs>34</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Yu Mincho</vt:lpstr>
      <vt:lpstr>Yu Mincho Demibold</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Ramlah Qureshi</dc:creator>
  <cp:lastModifiedBy>Ramlah Qureshi</cp:lastModifiedBy>
  <cp:revision>1</cp:revision>
  <dcterms:created xsi:type="dcterms:W3CDTF">2021-12-07T20:06:20Z</dcterms:created>
  <dcterms:modified xsi:type="dcterms:W3CDTF">2021-12-08T18:14:51Z</dcterms:modified>
</cp:coreProperties>
</file>