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10"/>
  </p:notesMasterIdLst>
  <p:sldIdLst>
    <p:sldId id="264" r:id="rId5"/>
    <p:sldId id="313" r:id="rId6"/>
    <p:sldId id="315" r:id="rId7"/>
    <p:sldId id="316" r:id="rId8"/>
    <p:sldId id="31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5" autoAdjust="0"/>
    <p:restoredTop sz="94619" autoAdjust="0"/>
  </p:normalViewPr>
  <p:slideViewPr>
    <p:cSldViewPr snapToGrid="0">
      <p:cViewPr>
        <p:scale>
          <a:sx n="91" d="100"/>
          <a:sy n="91" d="100"/>
        </p:scale>
        <p:origin x="-68" y="-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ugabi musinguzi" userId="2e28c6b000847ce1" providerId="LiveId" clId="{0CC19355-5690-4FA9-BEEF-7682E2947275}"/>
    <pc:docChg chg="custSel modSld">
      <pc:chgData name="mugabi musinguzi" userId="2e28c6b000847ce1" providerId="LiveId" clId="{0CC19355-5690-4FA9-BEEF-7682E2947275}" dt="2021-12-10T08:59:58.929" v="135" actId="5793"/>
      <pc:docMkLst>
        <pc:docMk/>
      </pc:docMkLst>
      <pc:sldChg chg="modSp mod">
        <pc:chgData name="mugabi musinguzi" userId="2e28c6b000847ce1" providerId="LiveId" clId="{0CC19355-5690-4FA9-BEEF-7682E2947275}" dt="2021-12-10T08:59:47.792" v="132" actId="1076"/>
        <pc:sldMkLst>
          <pc:docMk/>
          <pc:sldMk cId="3044221881" sldId="313"/>
        </pc:sldMkLst>
        <pc:spChg chg="mod">
          <ac:chgData name="mugabi musinguzi" userId="2e28c6b000847ce1" providerId="LiveId" clId="{0CC19355-5690-4FA9-BEEF-7682E2947275}" dt="2021-12-10T08:59:47.792" v="132" actId="1076"/>
          <ac:spMkLst>
            <pc:docMk/>
            <pc:sldMk cId="3044221881" sldId="313"/>
            <ac:spMk id="3" creationId="{65CF6909-A4C4-417C-85AA-BC2FEFFAC1A0}"/>
          </ac:spMkLst>
        </pc:spChg>
      </pc:sldChg>
      <pc:sldChg chg="modSp mod">
        <pc:chgData name="mugabi musinguzi" userId="2e28c6b000847ce1" providerId="LiveId" clId="{0CC19355-5690-4FA9-BEEF-7682E2947275}" dt="2021-12-10T08:58:01.367" v="119" actId="20577"/>
        <pc:sldMkLst>
          <pc:docMk/>
          <pc:sldMk cId="4234715176" sldId="314"/>
        </pc:sldMkLst>
        <pc:spChg chg="mod">
          <ac:chgData name="mugabi musinguzi" userId="2e28c6b000847ce1" providerId="LiveId" clId="{0CC19355-5690-4FA9-BEEF-7682E2947275}" dt="2021-12-10T08:58:01.367" v="119" actId="20577"/>
          <ac:spMkLst>
            <pc:docMk/>
            <pc:sldMk cId="4234715176" sldId="314"/>
            <ac:spMk id="3" creationId="{BB0E3CA2-432D-4C3F-8283-425C0E008BF3}"/>
          </ac:spMkLst>
        </pc:spChg>
      </pc:sldChg>
      <pc:sldChg chg="modSp mod">
        <pc:chgData name="mugabi musinguzi" userId="2e28c6b000847ce1" providerId="LiveId" clId="{0CC19355-5690-4FA9-BEEF-7682E2947275}" dt="2021-12-10T08:59:23.131" v="130" actId="255"/>
        <pc:sldMkLst>
          <pc:docMk/>
          <pc:sldMk cId="1917711416" sldId="315"/>
        </pc:sldMkLst>
        <pc:spChg chg="mod">
          <ac:chgData name="mugabi musinguzi" userId="2e28c6b000847ce1" providerId="LiveId" clId="{0CC19355-5690-4FA9-BEEF-7682E2947275}" dt="2021-12-10T08:59:23.131" v="130" actId="255"/>
          <ac:spMkLst>
            <pc:docMk/>
            <pc:sldMk cId="1917711416" sldId="315"/>
            <ac:spMk id="3" creationId="{FD3A490B-BCDF-49DB-B860-B70C19B37C0A}"/>
          </ac:spMkLst>
        </pc:spChg>
      </pc:sldChg>
      <pc:sldChg chg="modSp mod">
        <pc:chgData name="mugabi musinguzi" userId="2e28c6b000847ce1" providerId="LiveId" clId="{0CC19355-5690-4FA9-BEEF-7682E2947275}" dt="2021-12-10T08:59:58.929" v="135" actId="5793"/>
        <pc:sldMkLst>
          <pc:docMk/>
          <pc:sldMk cId="1569504896" sldId="316"/>
        </pc:sldMkLst>
        <pc:spChg chg="mod">
          <ac:chgData name="mugabi musinguzi" userId="2e28c6b000847ce1" providerId="LiveId" clId="{0CC19355-5690-4FA9-BEEF-7682E2947275}" dt="2021-12-10T08:59:58.929" v="135" actId="5793"/>
          <ac:spMkLst>
            <pc:docMk/>
            <pc:sldMk cId="1569504896" sldId="316"/>
            <ac:spMk id="3" creationId="{002FE6D4-4338-4AFD-9DA2-B35E70E85EDC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6DBDFE-DD3D-4291-A404-1B97A83A6EA8}" type="datetimeFigureOut">
              <a:rPr lang="en-US" smtClean="0"/>
              <a:t>12/10/2021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456DE3-4E01-4AFD-AD42-42312842ED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2961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3AEA074-24A7-4657-AE02-A51F68EA6AA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498700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04DB13E-F722-4ED6-BB00-556651E9528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26428D7-C6F3-473D-A360-A3F5C3E8728C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9103" y="2244830"/>
            <a:ext cx="8933796" cy="2437232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3000"/>
              </a:lnSpc>
              <a:defRPr lang="en-US" sz="68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9101" y="4682062"/>
            <a:ext cx="8936846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6"/>
            <a:ext cx="1554480" cy="485546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EA0C0817-A112-4847-8014-A94B7D2A4EA3}" type="datetime1">
              <a:rPr lang="en-US" smtClean="0"/>
              <a:t>12/10/2021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629100" y="5177408"/>
            <a:ext cx="5730295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20" y="5177408"/>
            <a:ext cx="1955980" cy="22860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4701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2B432-ACDA-4023-A761-2BAB76577B62}" type="datetime1">
              <a:rPr lang="en-US" smtClean="0"/>
              <a:t>12/10/2021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58817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0A4A1889-E37C-4EC3-9E41-9DAD221CF38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9156" y="2275165"/>
            <a:ext cx="8933688" cy="2406895"/>
          </a:xfrm>
        </p:spPr>
        <p:txBody>
          <a:bodyPr anchor="ctr">
            <a:normAutofit/>
          </a:bodyPr>
          <a:lstStyle>
            <a:lvl1pPr algn="ctr">
              <a:lnSpc>
                <a:spcPct val="83000"/>
              </a:lnSpc>
              <a:defRPr lang="en-US" sz="68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683EB04-C23E-490C-A1A6-030CF79D23C8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F8A84C03-E1CA-4A4E-81D6-9BB0C335B7A0}"/>
                </a:ext>
              </a:extLst>
            </p:cNvPr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4A26FB5A-D5D1-4DAB-AC43-7F51A7F2D197}"/>
                </a:ext>
              </a:extLst>
            </p:cNvPr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9303F14-E560-4C02-94F4-B4695FE26813}"/>
                </a:ext>
              </a:extLst>
            </p:cNvPr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9156" y="4682062"/>
            <a:ext cx="8939784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800">
                <a:solidFill>
                  <a:schemeClr val="tx1">
                    <a:lumMod val="95000"/>
                    <a:lumOff val="5000"/>
                  </a:schemeClr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18760" y="1344502"/>
            <a:ext cx="1554480" cy="498781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D9C646AA-F36E-4540-911D-FFFC0A0EF24A}" type="datetime1">
              <a:rPr lang="en-US" smtClean="0"/>
              <a:t>12/10/2021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29157" y="5177408"/>
            <a:ext cx="5660134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177408"/>
            <a:ext cx="1958339" cy="22860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9732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66344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61760" y="2103120"/>
            <a:ext cx="466344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86D26-FA5F-4637-B602-B7C2DC34CFD4}" type="datetime1">
              <a:rPr lang="en-US" smtClean="0"/>
              <a:t>12/10/2021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05825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663440" cy="640080"/>
          </a:xfrm>
        </p:spPr>
        <p:txBody>
          <a:bodyPr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 i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92472"/>
            <a:ext cx="4663440" cy="3163825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8712" y="2074334"/>
            <a:ext cx="4663440" cy="640080"/>
          </a:xfrm>
        </p:spPr>
        <p:txBody>
          <a:bodyPr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>
                <a:solidFill>
                  <a:schemeClr val="tx1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8712" y="2792471"/>
            <a:ext cx="4663440" cy="3164509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15D8-96D1-4781-BC50-CA8A088B2FE4}" type="datetime1">
              <a:rPr lang="en-US" smtClean="0"/>
              <a:t>12/10/2021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07325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96C99-B8F8-4528-BD05-0E16E943DC09}" type="datetime1">
              <a:rPr lang="en-US" smtClean="0"/>
              <a:t>12/10/2021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3587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36942-C211-4B28-8DBD-C953E00AF71B}" type="datetime1">
              <a:rPr lang="en-US" smtClean="0"/>
              <a:t>12/10/2021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5327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D5E1BBF9-8BEF-4353-BA68-30AAF9EBD8D8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B941C21-2A5D-4912-AB06-1BB0C0EB6AE1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58200" y="607392"/>
            <a:ext cx="3161963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32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6858000" cy="53340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58200" y="2336800"/>
            <a:ext cx="3161963" cy="3606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88000" y="6035040"/>
            <a:ext cx="1955800" cy="36576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7E8D12A6-918A-48BD-8CB9-CA713993B0EA}" type="datetime1">
              <a:rPr lang="en-US" smtClean="0"/>
              <a:t>12/10/2021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685801" y="6035040"/>
            <a:ext cx="4584700" cy="36576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3435" cy="36576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21606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E687CA98-D9C7-497F-A1DA-7D22F8753BCE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7696201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662337" y="6035040"/>
            <a:ext cx="2071963" cy="365760"/>
          </a:xfrm>
        </p:spPr>
        <p:txBody>
          <a:bodyPr/>
          <a:lstStyle>
            <a:lvl1pPr>
              <a:defRPr b="1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778CE86-875F-4587-BCF6-FA054AFC0D53}" type="datetime1">
              <a:rPr lang="en-US" smtClean="0"/>
              <a:pPr/>
              <a:t>12/10/2021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2648" y="6035040"/>
            <a:ext cx="4588002" cy="365760"/>
          </a:xfrm>
        </p:spPr>
        <p:txBody>
          <a:bodyPr/>
          <a:lstStyle>
            <a:lvl1pPr marL="0" algn="r" defTabSz="914400" rtl="0" eaLnBrk="1" latinLnBrk="0" hangingPunct="1">
              <a:defRPr lang="en-US" sz="1000" b="1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5296" cy="365760"/>
          </a:xfrm>
        </p:spPr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8B3D8CC-BB13-41A5-8F34-B8E84A4F9534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7250" y="603504"/>
            <a:ext cx="3144774" cy="1645920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32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7250" y="2386584"/>
            <a:ext cx="3144774" cy="3511296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99103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E94681D-2A4C-4A8D-B9B5-31D440D0328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8496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56794" y="6035040"/>
            <a:ext cx="2893045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F6FA2B21-3FCD-4721-B95C-427943F61125}" type="datetime1">
              <a:rPr lang="en-US" smtClean="0"/>
              <a:t>12/10/2021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6800" y="6035040"/>
            <a:ext cx="58166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8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87000" y="6035040"/>
            <a:ext cx="8382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090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000" i="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1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arwick.ac.uk/fac/arts/history/students/modules/hi34i/seminars/extinction/qureshi-race_extinction_and_conservation.pdf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researchonline.jcu.edu.au/10653/1/doomed_race_axiom.pdf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flower illustrations">
            <a:extLst>
              <a:ext uri="{FF2B5EF4-FFF2-40B4-BE49-F238E27FC236}">
                <a16:creationId xmlns:a16="http://schemas.microsoft.com/office/drawing/2014/main" id="{46768272-0F6A-4E58-A45C-F10D015D895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" y="-839"/>
            <a:ext cx="12191980" cy="6858000"/>
          </a:xfrm>
          <a:prstGeom prst="rect">
            <a:avLst/>
          </a:prstGeom>
        </p:spPr>
      </p:pic>
      <p:sp useBgFill="1">
        <p:nvSpPr>
          <p:cNvPr id="73" name="Rectangle 72">
            <a:extLst>
              <a:ext uri="{FF2B5EF4-FFF2-40B4-BE49-F238E27FC236}">
                <a16:creationId xmlns:a16="http://schemas.microsoft.com/office/drawing/2014/main" id="{BF9FFE17-DE95-4821-ACC1-B90C954492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03CF76AF-FF72-4430-A772-0584032902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8C3B467-088C-4F3D-A9A7-105C4E1E20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71132" y="2091263"/>
            <a:ext cx="8649738" cy="2590800"/>
          </a:xfrm>
        </p:spPr>
        <p:txBody>
          <a:bodyPr>
            <a:normAutofit fontScale="90000"/>
          </a:bodyPr>
          <a:lstStyle/>
          <a:p>
            <a:r>
              <a:rPr lang="en-US" sz="6800" dirty="0"/>
              <a:t>Week 10: Theories of Racial ‘extinction’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8722DDC-8EEE-4A06-8DFE-B44871EAA2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71130" y="4682062"/>
            <a:ext cx="8652788" cy="457201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sz="1800" dirty="0"/>
              <a:t>Mugabi Musinguzi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0B1C8180-2FDD-4202-8C45-4057CB1AB2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D6E86CC6-13EA-4A88-86AD-CF27BF52CC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250180" y="1267730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3F80B441-4F7D-4B40-8A13-FED03A1F3A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941820" y="1267730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70C7FD1A-44B1-4E4C-B0C9-A8103DCCDC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250180" y="1913025"/>
            <a:ext cx="1691640" cy="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280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FCE5A6-828F-4444-B65A-8666C7DA05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400" b="1" u="sng" dirty="0">
                <a:solidFill>
                  <a:srgbClr val="38383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Richard Weikart, 'Progress through Racial Extermination: Social Darwinism, Eugenics, and Pacifism in Germany, 1860-1918,' </a:t>
            </a:r>
            <a:r>
              <a:rPr lang="en-GB" sz="2400" b="1" i="1" u="sng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German Studies Review </a:t>
            </a:r>
            <a:r>
              <a:rPr lang="en-GB" sz="2400" b="1" u="sng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26 (2003), 273-294.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CF6909-A4C4-417C-85AA-BC2FEFFAC1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665" y="1930571"/>
            <a:ext cx="10608669" cy="4188092"/>
          </a:xfrm>
        </p:spPr>
        <p:txBody>
          <a:bodyPr>
            <a:normAutofit fontScale="32500" lnSpcReduction="20000"/>
          </a:bodyPr>
          <a:lstStyle/>
          <a:p>
            <a:r>
              <a:rPr lang="en-GB" sz="3400" dirty="0">
                <a:latin typeface="Calibri" panose="020F0502020204030204" pitchFamily="34" charset="0"/>
                <a:cs typeface="Calibri" panose="020F0502020204030204" pitchFamily="34" charset="0"/>
              </a:rPr>
              <a:t>Discusses how ideas drawn from social Darwinism gave arguments concerning racial extinction scientific backing.</a:t>
            </a:r>
          </a:p>
          <a:p>
            <a:r>
              <a:rPr lang="en-GB" sz="3400" dirty="0">
                <a:latin typeface="Calibri" panose="020F0502020204030204" pitchFamily="34" charset="0"/>
                <a:cs typeface="Calibri" panose="020F0502020204030204" pitchFamily="34" charset="0"/>
              </a:rPr>
              <a:t>Pre-WWI shift from civilising native populations through imposing European culture (now viewed as futile efforts based on racialised assumptions), to scientific racism. </a:t>
            </a:r>
          </a:p>
          <a:p>
            <a:r>
              <a:rPr lang="en-GB" sz="3400" dirty="0">
                <a:latin typeface="Calibri" panose="020F0502020204030204" pitchFamily="34" charset="0"/>
                <a:cs typeface="Calibri" panose="020F0502020204030204" pitchFamily="34" charset="0"/>
              </a:rPr>
              <a:t>Alfred </a:t>
            </a:r>
            <a:r>
              <a:rPr lang="en-GB" sz="3400" dirty="0" err="1">
                <a:latin typeface="Calibri" panose="020F0502020204030204" pitchFamily="34" charset="0"/>
                <a:cs typeface="Calibri" panose="020F0502020204030204" pitchFamily="34" charset="0"/>
              </a:rPr>
              <a:t>Kirchoff</a:t>
            </a:r>
            <a:r>
              <a:rPr lang="en-GB" sz="3400" dirty="0">
                <a:latin typeface="Calibri" panose="020F0502020204030204" pitchFamily="34" charset="0"/>
                <a:cs typeface="Calibri" panose="020F0502020204030204" pitchFamily="34" charset="0"/>
              </a:rPr>
              <a:t> gave the triumph of the superior a certain nobility by stating that racial extermination was </a:t>
            </a:r>
            <a:r>
              <a:rPr lang="en-GB" sz="3400" b="1" u="sng" dirty="0">
                <a:latin typeface="Calibri" panose="020F0502020204030204" pitchFamily="34" charset="0"/>
                <a:cs typeface="Calibri" panose="020F0502020204030204" pitchFamily="34" charset="0"/>
              </a:rPr>
              <a:t>necessary for moral progress.</a:t>
            </a:r>
          </a:p>
          <a:p>
            <a:r>
              <a:rPr lang="en-GB" sz="3400" dirty="0">
                <a:latin typeface="Calibri" panose="020F0502020204030204" pitchFamily="34" charset="0"/>
                <a:cs typeface="Calibri" panose="020F0502020204030204" pitchFamily="34" charset="0"/>
              </a:rPr>
              <a:t>Weikart stresses that racial extermination cannot be separated from the idea of modernity because of its strong </a:t>
            </a:r>
            <a:r>
              <a:rPr lang="en-GB" sz="3400" b="1" dirty="0">
                <a:latin typeface="Calibri" panose="020F0502020204030204" pitchFamily="34" charset="0"/>
                <a:cs typeface="Calibri" panose="020F0502020204030204" pitchFamily="34" charset="0"/>
              </a:rPr>
              <a:t>social Darwinist links</a:t>
            </a:r>
            <a:r>
              <a:rPr lang="en-GB" sz="3400" dirty="0">
                <a:latin typeface="Calibri" panose="020F0502020204030204" pitchFamily="34" charset="0"/>
                <a:cs typeface="Calibri" panose="020F0502020204030204" pitchFamily="34" charset="0"/>
              </a:rPr>
              <a:t>, appeal to </a:t>
            </a:r>
            <a:r>
              <a:rPr lang="en-GB" sz="3400" b="1" dirty="0">
                <a:latin typeface="Calibri" panose="020F0502020204030204" pitchFamily="34" charset="0"/>
                <a:cs typeface="Calibri" panose="020F0502020204030204" pitchFamily="34" charset="0"/>
              </a:rPr>
              <a:t>science</a:t>
            </a:r>
            <a:r>
              <a:rPr lang="en-GB" sz="3400" dirty="0">
                <a:latin typeface="Calibri" panose="020F0502020204030204" pitchFamily="34" charset="0"/>
                <a:cs typeface="Calibri" panose="020F0502020204030204" pitchFamily="34" charset="0"/>
              </a:rPr>
              <a:t>, call for </a:t>
            </a:r>
            <a:r>
              <a:rPr lang="en-GB" sz="3400" b="1" dirty="0">
                <a:latin typeface="Calibri" panose="020F0502020204030204" pitchFamily="34" charset="0"/>
                <a:cs typeface="Calibri" panose="020F0502020204030204" pitchFamily="34" charset="0"/>
              </a:rPr>
              <a:t>secularisation</a:t>
            </a:r>
            <a:r>
              <a:rPr lang="en-GB" sz="3400" dirty="0">
                <a:latin typeface="Calibri" panose="020F0502020204030204" pitchFamily="34" charset="0"/>
                <a:cs typeface="Calibri" panose="020F0502020204030204" pitchFamily="34" charset="0"/>
              </a:rPr>
              <a:t> and importantly its claims regarding the </a:t>
            </a:r>
            <a:r>
              <a:rPr lang="en-GB" sz="3400" b="1" dirty="0">
                <a:latin typeface="Calibri" panose="020F0502020204030204" pitchFamily="34" charset="0"/>
                <a:cs typeface="Calibri" panose="020F0502020204030204" pitchFamily="34" charset="0"/>
              </a:rPr>
              <a:t>progression of humanity</a:t>
            </a:r>
            <a:r>
              <a:rPr lang="en-GB" sz="34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r>
              <a:rPr lang="en-GB" sz="3400" dirty="0">
                <a:latin typeface="Calibri" panose="020F0502020204030204" pitchFamily="34" charset="0"/>
                <a:cs typeface="Calibri" panose="020F0502020204030204" pitchFamily="34" charset="0"/>
              </a:rPr>
              <a:t>Oscar </a:t>
            </a:r>
            <a:r>
              <a:rPr lang="en-GB" sz="3400" dirty="0" err="1">
                <a:latin typeface="Calibri" panose="020F0502020204030204" pitchFamily="34" charset="0"/>
                <a:cs typeface="Calibri" panose="020F0502020204030204" pitchFamily="34" charset="0"/>
              </a:rPr>
              <a:t>Peschel</a:t>
            </a:r>
            <a:r>
              <a:rPr lang="en-GB" sz="3400" dirty="0">
                <a:latin typeface="Calibri" panose="020F0502020204030204" pitchFamily="34" charset="0"/>
                <a:cs typeface="Calibri" panose="020F0502020204030204" pitchFamily="34" charset="0"/>
              </a:rPr>
              <a:t> was the first scholar to use Darwinian ideas to justify racial extermination. Competition led to their demise, stressing a natural course </a:t>
            </a:r>
            <a:r>
              <a:rPr lang="en-GB" sz="3400" b="1" dirty="0">
                <a:latin typeface="Calibri" panose="020F0502020204030204" pitchFamily="34" charset="0"/>
                <a:cs typeface="Calibri" panose="020F0502020204030204" pitchFamily="34" charset="0"/>
              </a:rPr>
              <a:t>(‘race suicide’) </a:t>
            </a:r>
            <a:r>
              <a:rPr lang="en-GB" sz="3400" dirty="0">
                <a:latin typeface="Calibri" panose="020F0502020204030204" pitchFamily="34" charset="0"/>
                <a:cs typeface="Calibri" panose="020F0502020204030204" pitchFamily="34" charset="0"/>
              </a:rPr>
              <a:t>over external violence or brutality. </a:t>
            </a:r>
          </a:p>
          <a:p>
            <a:r>
              <a:rPr lang="en-GB" sz="3400" dirty="0">
                <a:latin typeface="Calibri" panose="020F0502020204030204" pitchFamily="34" charset="0"/>
                <a:cs typeface="Calibri" panose="020F0502020204030204" pitchFamily="34" charset="0"/>
              </a:rPr>
              <a:t>Thinkers like Haeckel presented racial extermination as an </a:t>
            </a:r>
            <a:r>
              <a:rPr lang="en-GB" sz="3400" b="1" dirty="0">
                <a:latin typeface="Calibri" panose="020F0502020204030204" pitchFamily="34" charset="0"/>
                <a:cs typeface="Calibri" panose="020F0502020204030204" pitchFamily="34" charset="0"/>
              </a:rPr>
              <a:t>unavoidable truth </a:t>
            </a:r>
            <a:r>
              <a:rPr lang="en-GB" sz="3400" dirty="0">
                <a:latin typeface="Calibri" panose="020F0502020204030204" pitchFamily="34" charset="0"/>
                <a:cs typeface="Calibri" panose="020F0502020204030204" pitchFamily="34" charset="0"/>
              </a:rPr>
              <a:t>of nature.</a:t>
            </a:r>
          </a:p>
          <a:p>
            <a:r>
              <a:rPr lang="en-GB" sz="3400" dirty="0">
                <a:latin typeface="Calibri" panose="020F0502020204030204" pitchFamily="34" charset="0"/>
                <a:cs typeface="Calibri" panose="020F0502020204030204" pitchFamily="34" charset="0"/>
              </a:rPr>
              <a:t>The text largely discusses the contention surrounding whether this should be a violent process. But, the unifying factor of those for, against or favouring a combined approach was that they all believed it to be the </a:t>
            </a:r>
            <a:r>
              <a:rPr lang="en-GB" sz="3400" b="1" dirty="0">
                <a:latin typeface="Calibri" panose="020F0502020204030204" pitchFamily="34" charset="0"/>
                <a:cs typeface="Calibri" panose="020F0502020204030204" pitchFamily="34" charset="0"/>
              </a:rPr>
              <a:t>right thing for humanity</a:t>
            </a:r>
            <a:r>
              <a:rPr lang="en-GB" sz="34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r>
              <a:rPr lang="en-GB" sz="3400" b="1" dirty="0">
                <a:latin typeface="Calibri" panose="020F0502020204030204" pitchFamily="34" charset="0"/>
                <a:cs typeface="Calibri" panose="020F0502020204030204" pitchFamily="34" charset="0"/>
              </a:rPr>
              <a:t>Policies</a:t>
            </a:r>
            <a:r>
              <a:rPr lang="en-GB" sz="3400" dirty="0">
                <a:latin typeface="Calibri" panose="020F0502020204030204" pitchFamily="34" charset="0"/>
                <a:cs typeface="Calibri" panose="020F0502020204030204" pitchFamily="34" charset="0"/>
              </a:rPr>
              <a:t> founded upon the beliefs of  </a:t>
            </a:r>
            <a:r>
              <a:rPr lang="en-GB" sz="3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Ludwig </a:t>
            </a:r>
            <a:r>
              <a:rPr lang="en-GB" sz="3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Gumplowicz</a:t>
            </a:r>
            <a:r>
              <a:rPr lang="en-GB" sz="3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3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(racial hatred innate and scientifically based) and </a:t>
            </a:r>
            <a:r>
              <a:rPr lang="en-GB" sz="3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Ratze</a:t>
            </a:r>
            <a:r>
              <a:rPr lang="en-GB" sz="3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lang="en-GB" sz="3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(lebensraum), lead to the deaths of numerous indigenous people.</a:t>
            </a:r>
          </a:p>
          <a:p>
            <a:endParaRPr lang="en-GB" dirty="0"/>
          </a:p>
          <a:p>
            <a:pPr marL="0" indent="0">
              <a:buNone/>
            </a:pPr>
            <a:endParaRPr lang="en-GB" sz="4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 sz="4900" b="1" dirty="0">
                <a:latin typeface="Calibri" panose="020F0502020204030204" pitchFamily="34" charset="0"/>
                <a:cs typeface="Calibri" panose="020F0502020204030204" pitchFamily="34" charset="0"/>
              </a:rPr>
              <a:t>Quote: </a:t>
            </a:r>
            <a:r>
              <a:rPr lang="en-GB" sz="49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“</a:t>
            </a:r>
            <a:r>
              <a:rPr lang="en-GB" sz="4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.... [American Indians] naturally succumb in the struggle, its race vanishes and </a:t>
            </a:r>
            <a:r>
              <a:rPr lang="en-GB" sz="49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civilization strides across their corpses</a:t>
            </a:r>
            <a:r>
              <a:rPr lang="en-GB" sz="4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… the evolution of humanity and of the individual nations progresses, not through moral principles, but rather by dint of the </a:t>
            </a:r>
            <a:r>
              <a:rPr lang="en-GB" sz="49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right </a:t>
            </a:r>
            <a:r>
              <a:rPr lang="en-GB" sz="4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of the stronger”</a:t>
            </a:r>
            <a:r>
              <a:rPr lang="en-GB" sz="4900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1</a:t>
            </a:r>
            <a:br>
              <a:rPr lang="en-GB" dirty="0"/>
            </a:b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32BA410-EE77-4C68-9A89-8877D192C9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66800" y="6035040"/>
            <a:ext cx="10788316" cy="413886"/>
          </a:xfrm>
        </p:spPr>
        <p:txBody>
          <a:bodyPr/>
          <a:lstStyle/>
          <a:p>
            <a:r>
              <a:rPr lang="en-US" sz="1000" dirty="0"/>
              <a:t>1 </a:t>
            </a:r>
            <a:r>
              <a:rPr lang="en-GB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Friedrich </a:t>
            </a:r>
            <a:r>
              <a:rPr lang="en-GB" sz="1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Hellwald</a:t>
            </a:r>
            <a:r>
              <a:rPr lang="en-GB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1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Kulturgeschichte</a:t>
            </a:r>
            <a:r>
              <a:rPr lang="en-GB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 </a:t>
            </a:r>
            <a:r>
              <a:rPr lang="en-GB" sz="1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ihrer</a:t>
            </a:r>
            <a:r>
              <a:rPr lang="en-GB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naturlichen</a:t>
            </a:r>
            <a:r>
              <a:rPr lang="en-GB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Entwickelung</a:t>
            </a:r>
            <a:r>
              <a:rPr lang="en-GB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4th ed., 4 vols. (Leipzig: </a:t>
            </a:r>
            <a:r>
              <a:rPr lang="en-GB" sz="1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Friesenhahn</a:t>
            </a:r>
            <a:r>
              <a:rPr lang="en-GB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1896), IV: 61 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0442218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E17715-1FA8-47CB-90AF-A7D659970C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1800" b="1" u="sng" dirty="0" err="1">
                <a:solidFill>
                  <a:schemeClr val="tx1"/>
                </a:solidFill>
                <a:effectLst/>
                <a:latin typeface="Lato" panose="020F050202020403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Sadiah</a:t>
            </a:r>
            <a:r>
              <a:rPr lang="en-GB" sz="1800" b="1" u="sng" dirty="0">
                <a:solidFill>
                  <a:schemeClr val="tx1"/>
                </a:solidFill>
                <a:effectLst/>
                <a:latin typeface="Lato" panose="020F050202020403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Qureshi, ‘</a:t>
            </a:r>
            <a:r>
              <a:rPr lang="en-GB" sz="1800" b="1" u="sng" dirty="0">
                <a:solidFill>
                  <a:schemeClr val="tx1"/>
                </a:solidFill>
                <a:effectLst/>
                <a:latin typeface="Lato" panose="020F0502020204030203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Dying Americans: Race, Extinction, and Conservation in the New World</a:t>
            </a:r>
            <a:r>
              <a:rPr lang="en-GB" sz="1800" b="1" u="sng" dirty="0">
                <a:solidFill>
                  <a:schemeClr val="tx1"/>
                </a:solidFill>
                <a:effectLst/>
                <a:latin typeface="Lato" panose="020F050202020403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,’ in Astrid Swenson and Peter </a:t>
            </a:r>
            <a:r>
              <a:rPr lang="en-GB" sz="1800" b="1" u="sng" dirty="0" err="1">
                <a:solidFill>
                  <a:schemeClr val="tx1"/>
                </a:solidFill>
                <a:effectLst/>
                <a:latin typeface="Lato" panose="020F050202020403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Mandler</a:t>
            </a:r>
            <a:r>
              <a:rPr lang="en-GB" sz="1800" b="1" u="sng" dirty="0">
                <a:solidFill>
                  <a:schemeClr val="tx1"/>
                </a:solidFill>
                <a:effectLst/>
                <a:latin typeface="Lato" panose="020F050202020403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(eds.), From Plunder to Preservation: Britain and the Heritage of Empire, c.1800-1940 (Oxford, 2013)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3A490B-BCDF-49DB-B860-B70C19B37C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Qureshi discusses how the scientific shift in late eighteenth and early nineteenth century interacted with wilderness. She looks at how racial extinction can be linked </a:t>
            </a:r>
            <a:r>
              <a:rPr lang="en-GB" sz="1200" b="1" dirty="0">
                <a:latin typeface="Calibri" panose="020F0502020204030204" pitchFamily="34" charset="0"/>
                <a:cs typeface="Calibri" panose="020F0502020204030204" pitchFamily="34" charset="0"/>
              </a:rPr>
              <a:t>to natural histories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Extinction viewed as </a:t>
            </a:r>
            <a:r>
              <a:rPr lang="en-GB" sz="1200" b="1" dirty="0">
                <a:latin typeface="Calibri" panose="020F0502020204030204" pitchFamily="34" charset="0"/>
                <a:cs typeface="Calibri" panose="020F0502020204030204" pitchFamily="34" charset="0"/>
              </a:rPr>
              <a:t>natural process 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meant they were easily linked to explanation of vast population loss.</a:t>
            </a:r>
          </a:p>
          <a:p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Thomas </a:t>
            </a:r>
            <a:r>
              <a:rPr lang="en-GB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Bendyshe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 asserted that races faced extinction when others occupied their </a:t>
            </a:r>
            <a:r>
              <a:rPr lang="en-GB" sz="1200" b="1" dirty="0">
                <a:latin typeface="Calibri" panose="020F0502020204030204" pitchFamily="34" charset="0"/>
                <a:cs typeface="Calibri" panose="020F0502020204030204" pitchFamily="34" charset="0"/>
              </a:rPr>
              <a:t>space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Discusses legislative change (e.g., Indian Removal Act and the Dawes Act) that was </a:t>
            </a:r>
            <a:r>
              <a:rPr lang="en-GB" sz="1200" b="1" dirty="0">
                <a:latin typeface="Calibri" panose="020F0502020204030204" pitchFamily="34" charset="0"/>
                <a:cs typeface="Calibri" panose="020F0502020204030204" pitchFamily="34" charset="0"/>
              </a:rPr>
              <a:t>based upon the assumption that indigenous people would become extinct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, in which case they were protected but the land would return to the USA.</a:t>
            </a:r>
          </a:p>
          <a:p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George Catlin often credited for the creation of </a:t>
            </a:r>
            <a:r>
              <a:rPr lang="en-GB" sz="1200" b="1" dirty="0">
                <a:latin typeface="Calibri" panose="020F0502020204030204" pitchFamily="34" charset="0"/>
                <a:cs typeface="Calibri" panose="020F0502020204030204" pitchFamily="34" charset="0"/>
              </a:rPr>
              <a:t>national parks 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to preserve Native culture. In actual fact served to supress it and take land for the USA through national ownership. Native practices blamed for environmental damages but framed within </a:t>
            </a:r>
            <a:r>
              <a:rPr lang="en-GB" sz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visitor comfort and enjoyment rather than environmental concerns. Led to </a:t>
            </a:r>
            <a:r>
              <a:rPr lang="en-GB" sz="12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‘protectionist’ strategies </a:t>
            </a:r>
            <a:r>
              <a:rPr lang="en-GB" sz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such as the criminalisation of hunting.</a:t>
            </a:r>
          </a:p>
          <a:p>
            <a:r>
              <a:rPr lang="en-GB" sz="12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lang="en-GB" sz="12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rings humans to the fore </a:t>
            </a:r>
            <a:r>
              <a:rPr lang="en-GB" sz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 environmental histories, especially regarding land use and ownership.</a:t>
            </a:r>
            <a:endParaRPr lang="en-GB" sz="12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 sz="1600" b="1" dirty="0">
                <a:latin typeface="Calibri" panose="020F0502020204030204" pitchFamily="34" charset="0"/>
                <a:cs typeface="Calibri" panose="020F0502020204030204" pitchFamily="34" charset="0"/>
              </a:rPr>
              <a:t>Quote: </a:t>
            </a:r>
            <a:r>
              <a:rPr lang="en-GB" sz="1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demise was attributed to factors as diverse as ‘Providence, the encroachment of the white man, civilization in all </a:t>
            </a:r>
            <a:r>
              <a:rPr lang="en-GB" sz="16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its forms, inefficient and unfaithful agents, injustice and abuse, want of proper judicious attention—</a:t>
            </a:r>
            <a:r>
              <a:rPr lang="en-GB" sz="1600" b="1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all these cause the extinction of the Indian race.</a:t>
            </a:r>
            <a:r>
              <a:rPr lang="en-GB" sz="16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’</a:t>
            </a:r>
            <a:r>
              <a:rPr lang="en-GB" sz="1600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</a:t>
            </a:r>
            <a:r>
              <a:rPr lang="en-GB" sz="1600" dirty="0">
                <a:effectLst/>
              </a:rPr>
              <a:t> </a:t>
            </a:r>
            <a:endParaRPr lang="en-GB" sz="16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32E42D-8AF7-46DE-AA87-C3FA547143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2 </a:t>
            </a:r>
            <a:r>
              <a:rPr lang="en-GB" sz="10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US Congress, Senate, </a:t>
            </a:r>
            <a:r>
              <a:rPr lang="en-GB" sz="1000" i="1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Condition of the Indian tribes: report of the joint special committee appointed under joint resolution of March 3, 1965</a:t>
            </a:r>
            <a:r>
              <a:rPr lang="en-GB" sz="10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(Washington, DC, 1867), p. 428</a:t>
            </a:r>
            <a:r>
              <a:rPr lang="en-GB" sz="1000" dirty="0">
                <a:effectLst/>
              </a:rPr>
              <a:t> 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9177114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2DEE1C-91EC-4675-885E-2C082AB96E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1800" b="1" u="sng" dirty="0">
                <a:solidFill>
                  <a:schemeClr val="tx1"/>
                </a:solidFill>
                <a:effectLst/>
                <a:latin typeface="Lato" panose="020F050202020403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Russell McGregor, '</a:t>
            </a:r>
            <a:r>
              <a:rPr lang="en-GB" sz="1800" b="1" u="sng" dirty="0">
                <a:solidFill>
                  <a:schemeClr val="tx1"/>
                </a:solidFill>
                <a:effectLst/>
                <a:latin typeface="Lato" panose="020F0502020204030203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The Doomed Race: A Scientific Axiom of the Late Nineteenth Century</a:t>
            </a:r>
            <a:r>
              <a:rPr lang="en-GB" sz="1800" b="1" u="sng" dirty="0">
                <a:solidFill>
                  <a:schemeClr val="tx1"/>
                </a:solidFill>
                <a:effectLst/>
                <a:latin typeface="Lato" panose="020F050202020403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', </a:t>
            </a:r>
            <a:r>
              <a:rPr lang="en-GB" sz="1800" b="1" i="1" u="sng" dirty="0">
                <a:solidFill>
                  <a:schemeClr val="tx1"/>
                </a:solidFill>
                <a:effectLst/>
                <a:latin typeface="Lato" panose="020F050202020403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Australian Journal of Politics and History</a:t>
            </a:r>
            <a:r>
              <a:rPr lang="en-GB" sz="1800" b="1" u="sng" dirty="0">
                <a:solidFill>
                  <a:schemeClr val="tx1"/>
                </a:solidFill>
                <a:effectLst/>
                <a:latin typeface="Lato" panose="020F050202020403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39 (1993), 14-22.</a:t>
            </a:r>
            <a:b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2FE6D4-4338-4AFD-9DA2-B35E70E85E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4253" y="1577515"/>
            <a:ext cx="10510947" cy="4375229"/>
          </a:xfrm>
        </p:spPr>
        <p:txBody>
          <a:bodyPr>
            <a:normAutofit/>
          </a:bodyPr>
          <a:lstStyle/>
          <a:p>
            <a:r>
              <a:rPr lang="en-GB" sz="1300" dirty="0">
                <a:latin typeface="Calibri" panose="020F0502020204030204" pitchFamily="34" charset="0"/>
                <a:cs typeface="Calibri" panose="020F0502020204030204" pitchFamily="34" charset="0"/>
              </a:rPr>
              <a:t>Focuses on Australian Aborigines and states that the backing of scientific and empirical evidence enabled racial extinction toe become a common truth. The initial (low) positioning of Australian Aborigines played a key role in this.</a:t>
            </a:r>
          </a:p>
          <a:p>
            <a:r>
              <a:rPr lang="en-GB" sz="1300" dirty="0">
                <a:latin typeface="Calibri" panose="020F0502020204030204" pitchFamily="34" charset="0"/>
                <a:cs typeface="Calibri" panose="020F0502020204030204" pitchFamily="34" charset="0"/>
              </a:rPr>
              <a:t>Justified by physical means, e.g., </a:t>
            </a:r>
            <a:r>
              <a:rPr lang="en-GB" sz="1300" b="1" dirty="0">
                <a:latin typeface="Calibri" panose="020F0502020204030204" pitchFamily="34" charset="0"/>
                <a:cs typeface="Calibri" panose="020F0502020204030204" pitchFamily="34" charset="0"/>
              </a:rPr>
              <a:t>Dr Carroll </a:t>
            </a:r>
            <a:r>
              <a:rPr lang="en-GB" sz="1300" dirty="0">
                <a:latin typeface="Calibri" panose="020F0502020204030204" pitchFamily="34" charset="0"/>
                <a:cs typeface="Calibri" panose="020F0502020204030204" pitchFamily="34" charset="0"/>
              </a:rPr>
              <a:t>suggesting that dental arrangement was similar to apes.</a:t>
            </a:r>
          </a:p>
          <a:p>
            <a:r>
              <a:rPr lang="en-GB" sz="1300" dirty="0">
                <a:latin typeface="Calibri" panose="020F0502020204030204" pitchFamily="34" charset="0"/>
                <a:cs typeface="Calibri" panose="020F0502020204030204" pitchFamily="34" charset="0"/>
              </a:rPr>
              <a:t>Australian Aborigines used to explain the progression of man because seen as an indicator of an earlier, ‘primitive’ man. From this came the understanding that </a:t>
            </a:r>
            <a:r>
              <a:rPr lang="en-GB" sz="1300" b="1" dirty="0">
                <a:solidFill>
                  <a:srgbClr val="38383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without the ‘struggle for survival’ the progress of man would stop like it had in Australia</a:t>
            </a:r>
            <a:endParaRPr lang="en-GB" sz="13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1300" dirty="0">
                <a:latin typeface="Calibri" panose="020F0502020204030204" pitchFamily="34" charset="0"/>
                <a:cs typeface="Calibri" panose="020F0502020204030204" pitchFamily="34" charset="0"/>
              </a:rPr>
              <a:t>Approached such research already expecting to make such discoveries so their findings simply </a:t>
            </a:r>
            <a:r>
              <a:rPr lang="en-GB" sz="1300" b="1" dirty="0">
                <a:latin typeface="Calibri" panose="020F0502020204030204" pitchFamily="34" charset="0"/>
                <a:cs typeface="Calibri" panose="020F0502020204030204" pitchFamily="34" charset="0"/>
              </a:rPr>
              <a:t>reaffirmed preconceptions </a:t>
            </a:r>
            <a:r>
              <a:rPr lang="en-GB" sz="1300" dirty="0">
                <a:latin typeface="Calibri" panose="020F0502020204030204" pitchFamily="34" charset="0"/>
                <a:cs typeface="Calibri" panose="020F0502020204030204" pitchFamily="34" charset="0"/>
              </a:rPr>
              <a:t>of the primitive nature of Australian Aborigines. Also, lack of data concerning population numbers did not impact discussion of racial extinction.</a:t>
            </a:r>
          </a:p>
          <a:p>
            <a:r>
              <a:rPr lang="en-GB" sz="1300" dirty="0">
                <a:latin typeface="Calibri" panose="020F0502020204030204" pitchFamily="34" charset="0"/>
                <a:cs typeface="Calibri" panose="020F0502020204030204" pitchFamily="34" charset="0"/>
              </a:rPr>
              <a:t>The little research conducted into cause of death did not impact the believability of the theory.</a:t>
            </a:r>
          </a:p>
          <a:p>
            <a:r>
              <a:rPr lang="en-GB" sz="1300" b="1" dirty="0">
                <a:solidFill>
                  <a:srgbClr val="38383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intricacies were not much of a concern as the focus was on the importance of this for the progression of mankind</a:t>
            </a:r>
          </a:p>
          <a:p>
            <a:pPr marL="0" indent="0">
              <a:buNone/>
            </a:pPr>
            <a:endParaRPr lang="en-GB" sz="1300" b="1" dirty="0">
              <a:solidFill>
                <a:srgbClr val="383838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 sz="1600" b="1" dirty="0">
                <a:solidFill>
                  <a:srgbClr val="38383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Quote: “To the evolutionary scientist of the late nineteenth century, Australia was a huge museum of antiquated forms of life”</a:t>
            </a:r>
            <a:r>
              <a:rPr lang="en-GB" sz="1600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</a:t>
            </a:r>
            <a:endParaRPr lang="en-GB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8142E56-5972-46A4-8664-0EA032F49F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3 </a:t>
            </a:r>
            <a:r>
              <a:rPr lang="en-GB" sz="800" dirty="0">
                <a:solidFill>
                  <a:schemeClr val="tx1"/>
                </a:solidFill>
                <a:effectLst/>
                <a:latin typeface="Lato" panose="020F050202020403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Russell McGregor, '</a:t>
            </a:r>
            <a:r>
              <a:rPr lang="en-GB" sz="800" dirty="0">
                <a:solidFill>
                  <a:schemeClr val="tx1"/>
                </a:solidFill>
                <a:effectLst/>
                <a:latin typeface="Lato" panose="020F0502020204030203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The Doomed Race: A Scientific Axiom of the Late Nineteenth Century</a:t>
            </a:r>
            <a:r>
              <a:rPr lang="en-GB" sz="800" dirty="0">
                <a:solidFill>
                  <a:schemeClr val="tx1"/>
                </a:solidFill>
                <a:effectLst/>
                <a:latin typeface="Lato" panose="020F050202020403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', </a:t>
            </a:r>
            <a:r>
              <a:rPr lang="en-GB" sz="800" i="1" dirty="0">
                <a:solidFill>
                  <a:schemeClr val="tx1"/>
                </a:solidFill>
                <a:effectLst/>
                <a:latin typeface="Lato" panose="020F050202020403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Australian Journal of Politics and History</a:t>
            </a:r>
            <a:r>
              <a:rPr lang="en-GB" sz="800" dirty="0">
                <a:solidFill>
                  <a:schemeClr val="tx1"/>
                </a:solidFill>
                <a:effectLst/>
                <a:latin typeface="Lato" panose="020F050202020403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39 (1993), 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95048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2ABF73-963F-4840-9095-CB5F502B1C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0E3CA2-432D-4C3F-8283-425C0E008B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en-GB" sz="1800" dirty="0">
                <a:solidFill>
                  <a:srgbClr val="383838"/>
                </a:solidFill>
                <a:latin typeface="Lato" panose="020F050202020403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How far were policies regarding indigenous land rights based upon environmental concerns?</a:t>
            </a:r>
            <a:endParaRPr lang="en-GB" sz="1800" dirty="0">
              <a:solidFill>
                <a:srgbClr val="383838"/>
              </a:solidFill>
              <a:effectLst/>
              <a:latin typeface="Lato" panose="020F050202020403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en-GB" sz="1800" dirty="0">
              <a:solidFill>
                <a:srgbClr val="383838"/>
              </a:solidFill>
              <a:latin typeface="Lato" panose="020F0502020204030203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1800" dirty="0">
                <a:solidFill>
                  <a:srgbClr val="383838"/>
                </a:solidFill>
                <a:latin typeface="Lato" panose="020F0502020204030203" pitchFamily="34" charset="0"/>
                <a:ea typeface="Times New Roman" panose="02020603050405020304" pitchFamily="18" charset="0"/>
              </a:rPr>
              <a:t>W</a:t>
            </a:r>
            <a:r>
              <a:rPr lang="en-GB" sz="1800" dirty="0">
                <a:solidFill>
                  <a:srgbClr val="383838"/>
                </a:solidFill>
                <a:effectLst/>
                <a:latin typeface="Lato" panose="020F0502020204030203" pitchFamily="34" charset="0"/>
                <a:ea typeface="Times New Roman" panose="02020603050405020304" pitchFamily="18" charset="0"/>
              </a:rPr>
              <a:t>as scientific </a:t>
            </a:r>
            <a:r>
              <a:rPr lang="en-GB" sz="1800" dirty="0">
                <a:solidFill>
                  <a:srgbClr val="383838"/>
                </a:solidFill>
                <a:latin typeface="Lato" panose="020F0502020204030203" pitchFamily="34" charset="0"/>
                <a:ea typeface="Times New Roman" panose="02020603050405020304" pitchFamily="18" charset="0"/>
              </a:rPr>
              <a:t>research m</a:t>
            </a:r>
            <a:r>
              <a:rPr lang="en-GB" sz="1800" dirty="0">
                <a:solidFill>
                  <a:srgbClr val="383838"/>
                </a:solidFill>
                <a:effectLst/>
                <a:latin typeface="Lato" panose="020F0502020204030203" pitchFamily="34" charset="0"/>
                <a:ea typeface="Times New Roman" panose="02020603050405020304" pitchFamily="18" charset="0"/>
              </a:rPr>
              <a:t>ore of a driving force or means of justification in racial extermination theory?</a:t>
            </a:r>
            <a:endParaRPr lang="en-GB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471517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VTI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Savon">
      <a:majorFont>
        <a:latin typeface="Avenir Next LT Pro Light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venir Next LT Pro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VTI" id="{A72E8C35-66DD-49F8-AF66-813F19B983AE}" vid="{93CCBC76-B7A1-4C3D-93EA-5CE34C4670F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ustom 46">
    <a:dk1>
      <a:sysClr val="windowText" lastClr="000000"/>
    </a:dk1>
    <a:lt1>
      <a:sysClr val="window" lastClr="FFFFFF"/>
    </a:lt1>
    <a:dk2>
      <a:srgbClr val="121316"/>
    </a:dk2>
    <a:lt2>
      <a:srgbClr val="FEFCF7"/>
    </a:lt2>
    <a:accent1>
      <a:srgbClr val="8394A4"/>
    </a:accent1>
    <a:accent2>
      <a:srgbClr val="65739F"/>
    </a:accent2>
    <a:accent3>
      <a:srgbClr val="B2AC8A"/>
    </a:accent3>
    <a:accent4>
      <a:srgbClr val="879BB3"/>
    </a:accent4>
    <a:accent5>
      <a:srgbClr val="D7B579"/>
    </a:accent5>
    <a:accent6>
      <a:srgbClr val="8A9B89"/>
    </a:accent6>
    <a:hlink>
      <a:srgbClr val="85C4D2"/>
    </a:hlink>
    <a:folHlink>
      <a:srgbClr val="8E8CA7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a410dd7f93c95333ffa1b60ed6adedd1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a936d9baba76aa3866493feff160faab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1F91CDEB-92ED-41DC-BF33-2916A768762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259D436-C82E-43E0-8A01-53DF9CED603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46BCBFB-BBC7-42F1-95CD-058E172363A0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{34E0AD37-86C4-439F-A205-48F2E6CA98FE}tf11531919_win32</Template>
  <TotalTime>111</TotalTime>
  <Words>958</Words>
  <Application>Microsoft Office PowerPoint</Application>
  <PresentationFormat>Widescreen</PresentationFormat>
  <Paragraphs>39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4" baseType="lpstr">
      <vt:lpstr>Arial</vt:lpstr>
      <vt:lpstr>Avenir Next LT Pro</vt:lpstr>
      <vt:lpstr>Avenir Next LT Pro Light</vt:lpstr>
      <vt:lpstr>Calibri</vt:lpstr>
      <vt:lpstr>Garamond</vt:lpstr>
      <vt:lpstr>Georgia</vt:lpstr>
      <vt:lpstr>Lato</vt:lpstr>
      <vt:lpstr>Times New Roman</vt:lpstr>
      <vt:lpstr>SavonVTI</vt:lpstr>
      <vt:lpstr>Week 10: Theories of Racial ‘extinction’</vt:lpstr>
      <vt:lpstr>Richard Weikart, 'Progress through Racial Extermination: Social Darwinism, Eugenics, and Pacifism in Germany, 1860-1918,' German Studies Review 26 (2003), 273-294.</vt:lpstr>
      <vt:lpstr>Sadiah Qureshi, ‘Dying Americans: Race, Extinction, and Conservation in the New World,’ in Astrid Swenson and Peter Mandler (eds.), From Plunder to Preservation: Britain and the Heritage of Empire, c.1800-1940 (Oxford, 2013)</vt:lpstr>
      <vt:lpstr>Russell McGregor, 'The Doomed Race: A Scientific Axiom of the Late Nineteenth Century', Australian Journal of Politics and History 39 (1993), 14-22. </vt:lpstr>
      <vt:lpstr>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 10: Theories of Racial ‘extinction’</dc:title>
  <dc:creator>mugabi musinguzi</dc:creator>
  <cp:lastModifiedBy>mugabi musinguzi</cp:lastModifiedBy>
  <cp:revision>1</cp:revision>
  <dcterms:created xsi:type="dcterms:W3CDTF">2021-12-10T07:08:08Z</dcterms:created>
  <dcterms:modified xsi:type="dcterms:W3CDTF">2021-12-10T09:00:07Z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