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2" r:id="rId1"/>
  </p:sldMasterIdLst>
  <p:sldIdLst>
    <p:sldId id="256" r:id="rId2"/>
    <p:sldId id="262" r:id="rId3"/>
    <p:sldId id="264" r:id="rId4"/>
    <p:sldId id="259" r:id="rId5"/>
    <p:sldId id="258" r:id="rId6"/>
    <p:sldId id="260" r:id="rId7"/>
    <p:sldId id="261"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2"/>
    <p:restoredTop sz="94624"/>
  </p:normalViewPr>
  <p:slideViewPr>
    <p:cSldViewPr snapToGrid="0" snapToObjects="1">
      <p:cViewPr>
        <p:scale>
          <a:sx n="140" d="100"/>
          <a:sy n="140" d="100"/>
        </p:scale>
        <p:origin x="-488" y="-2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48A87A34-81AB-432B-8DAE-1953F412C126}" type="datetimeFigureOut">
              <a:rPr lang="en-US" smtClean="0"/>
              <a:pPr/>
              <a:t>10/12/24</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6D22F896-40B5-4ADD-8801-0D06FADFA095}" type="slidenum">
              <a:rPr lang="en-US" smtClean="0"/>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2413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10/12/24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15240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10/12/24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284257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10/12/24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4820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10/12/24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660311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10/12/24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14929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10/12/24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5601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746174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1678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18993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10/12/24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59238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10/12/24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30349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10/12/24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9236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10/12/24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8349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10/12/24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7210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10/12/24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3168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10/12/24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31459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8A87A34-81AB-432B-8DAE-1953F412C126}" type="datetimeFigureOut">
              <a:rPr lang="en-US" smtClean="0"/>
              <a:pPr/>
              <a:t>10/12/24</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5753834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35" name="Rectangle 20">
            <a:extLst>
              <a:ext uri="{FF2B5EF4-FFF2-40B4-BE49-F238E27FC236}">
                <a16:creationId xmlns:a16="http://schemas.microsoft.com/office/drawing/2014/main" id="{3D6DABB5-1FC3-4E21-AC84-4685B03C9F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2616" y="1411015"/>
            <a:ext cx="7808159" cy="4103960"/>
          </a:xfrm>
          <a:prstGeom prst="rect">
            <a:avLst/>
          </a:prstGeom>
          <a:blipFill dpi="0" rotWithShape="1">
            <a:blip r:embed="rId3">
              <a:alphaModFix amt="86000"/>
              <a:duotone>
                <a:schemeClr val="bg2">
                  <a:shade val="45000"/>
                  <a:satMod val="135000"/>
                </a:schemeClr>
                <a:prstClr val="white"/>
              </a:duotone>
            </a:blip>
            <a:srcRect/>
            <a:tile tx="0" ty="0" sx="90000" sy="100000" flip="none" algn="ctr"/>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2">
            <a:extLst>
              <a:ext uri="{FF2B5EF4-FFF2-40B4-BE49-F238E27FC236}">
                <a16:creationId xmlns:a16="http://schemas.microsoft.com/office/drawing/2014/main" id="{FC5790B5-250E-45E6-A05D-C3D1D459B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37" name="Group 24">
            <a:extLst>
              <a:ext uri="{FF2B5EF4-FFF2-40B4-BE49-F238E27FC236}">
                <a16:creationId xmlns:a16="http://schemas.microsoft.com/office/drawing/2014/main" id="{68158C4B-1BFE-4F6D-B2C1-0066FA11935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23631"/>
            <a:ext cx="12231160" cy="659658"/>
            <a:chOff x="-16934" y="3123631"/>
            <a:chExt cx="12231160" cy="659658"/>
          </a:xfrm>
        </p:grpSpPr>
        <p:sp>
          <p:nvSpPr>
            <p:cNvPr id="26" name="Rounded Rectangle 17">
              <a:extLst>
                <a:ext uri="{FF2B5EF4-FFF2-40B4-BE49-F238E27FC236}">
                  <a16:creationId xmlns:a16="http://schemas.microsoft.com/office/drawing/2014/main" id="{4A8E3562-03A2-4AF3-89BB-B227ED3261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430976" y="3123631"/>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26">
              <a:extLst>
                <a:ext uri="{FF2B5EF4-FFF2-40B4-BE49-F238E27FC236}">
                  <a16:creationId xmlns:a16="http://schemas.microsoft.com/office/drawing/2014/main" id="{BD9DF111-5BF8-4312-BECB-94BBCF29ECC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6934" y="3145536"/>
              <a:ext cx="2478024" cy="612648"/>
            </a:xfrm>
            <a:prstGeom prst="rect">
              <a:avLst/>
            </a:prstGeom>
          </p:spPr>
        </p:pic>
        <p:sp>
          <p:nvSpPr>
            <p:cNvPr id="28" name="Rounded Rectangle 20">
              <a:extLst>
                <a:ext uri="{FF2B5EF4-FFF2-40B4-BE49-F238E27FC236}">
                  <a16:creationId xmlns:a16="http://schemas.microsoft.com/office/drawing/2014/main" id="{9EEB3A31-82B4-41D6-BEAB-3CC49BBCBE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17803" y="3124921"/>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28C66B30-E9F1-40DD-A809-6A1282E237D4}"/>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9736202" y="3145536"/>
              <a:ext cx="2478024" cy="612648"/>
            </a:xfrm>
            <a:prstGeom prst="rect">
              <a:avLst/>
            </a:prstGeom>
          </p:spPr>
        </p:pic>
      </p:grpSp>
      <p:sp>
        <p:nvSpPr>
          <p:cNvPr id="2" name="Title 1">
            <a:extLst>
              <a:ext uri="{FF2B5EF4-FFF2-40B4-BE49-F238E27FC236}">
                <a16:creationId xmlns:a16="http://schemas.microsoft.com/office/drawing/2014/main" id="{47BDB860-906B-1F41-9F09-172205B185C9}"/>
              </a:ext>
            </a:extLst>
          </p:cNvPr>
          <p:cNvSpPr>
            <a:spLocks noGrp="1"/>
          </p:cNvSpPr>
          <p:nvPr>
            <p:ph type="ctrTitle"/>
          </p:nvPr>
        </p:nvSpPr>
        <p:spPr>
          <a:xfrm>
            <a:off x="2692398" y="1871131"/>
            <a:ext cx="6815669" cy="1515533"/>
          </a:xfrm>
        </p:spPr>
        <p:txBody>
          <a:bodyPr>
            <a:normAutofit/>
          </a:bodyPr>
          <a:lstStyle/>
          <a:p>
            <a:pPr>
              <a:lnSpc>
                <a:spcPct val="90000"/>
              </a:lnSpc>
            </a:pPr>
            <a:r>
              <a:rPr lang="en-US" sz="5000" dirty="0">
                <a:latin typeface="Calibri" panose="020F0502020204030204" pitchFamily="34" charset="0"/>
              </a:rPr>
              <a:t>First Encounters and the Origins of Anthropology</a:t>
            </a:r>
          </a:p>
        </p:txBody>
      </p:sp>
      <p:sp>
        <p:nvSpPr>
          <p:cNvPr id="3" name="Subtitle 2">
            <a:extLst>
              <a:ext uri="{FF2B5EF4-FFF2-40B4-BE49-F238E27FC236}">
                <a16:creationId xmlns:a16="http://schemas.microsoft.com/office/drawing/2014/main" id="{D0E51AC5-E086-A649-A32A-F5F64F82281F}"/>
              </a:ext>
            </a:extLst>
          </p:cNvPr>
          <p:cNvSpPr>
            <a:spLocks noGrp="1"/>
          </p:cNvSpPr>
          <p:nvPr>
            <p:ph type="subTitle" idx="1"/>
          </p:nvPr>
        </p:nvSpPr>
        <p:spPr>
          <a:xfrm>
            <a:off x="2692398" y="3657597"/>
            <a:ext cx="6815669" cy="1320802"/>
          </a:xfrm>
        </p:spPr>
        <p:txBody>
          <a:bodyPr>
            <a:normAutofit/>
          </a:bodyPr>
          <a:lstStyle/>
          <a:p>
            <a:r>
              <a:rPr lang="en-US" dirty="0">
                <a:latin typeface="Calibri" panose="020F0502020204030204" pitchFamily="34" charset="0"/>
              </a:rPr>
              <a:t>Week 3 </a:t>
            </a:r>
          </a:p>
          <a:p>
            <a:r>
              <a:rPr lang="en-US" dirty="0">
                <a:latin typeface="Calibri" panose="020F0502020204030204" pitchFamily="34" charset="0"/>
              </a:rPr>
              <a:t>MEDICINE, EMPIRE &amp; THE BODY </a:t>
            </a:r>
          </a:p>
        </p:txBody>
      </p:sp>
      <p:cxnSp>
        <p:nvCxnSpPr>
          <p:cNvPr id="31" name="Straight Connector 30">
            <a:extLst>
              <a:ext uri="{FF2B5EF4-FFF2-40B4-BE49-F238E27FC236}">
                <a16:creationId xmlns:a16="http://schemas.microsoft.com/office/drawing/2014/main" id="{14319AF2-886A-4C5D-B34C-17FCB0267EE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51768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1C323-3673-214D-A7A3-C61DF1E11FEA}"/>
              </a:ext>
            </a:extLst>
          </p:cNvPr>
          <p:cNvSpPr>
            <a:spLocks noGrp="1"/>
          </p:cNvSpPr>
          <p:nvPr>
            <p:ph type="title"/>
          </p:nvPr>
        </p:nvSpPr>
        <p:spPr>
          <a:xfrm>
            <a:off x="1295402" y="982133"/>
            <a:ext cx="9601196" cy="892388"/>
          </a:xfrm>
        </p:spPr>
        <p:txBody>
          <a:bodyPr/>
          <a:lstStyle/>
          <a:p>
            <a:r>
              <a:rPr lang="en-US" dirty="0">
                <a:latin typeface="Calibri" panose="020F0502020204030204" pitchFamily="34" charset="0"/>
              </a:rPr>
              <a:t>Overview </a:t>
            </a:r>
          </a:p>
        </p:txBody>
      </p:sp>
      <p:pic>
        <p:nvPicPr>
          <p:cNvPr id="4" name="Picture 3">
            <a:extLst>
              <a:ext uri="{FF2B5EF4-FFF2-40B4-BE49-F238E27FC236}">
                <a16:creationId xmlns:a16="http://schemas.microsoft.com/office/drawing/2014/main" id="{D071A258-201D-4248-BEAE-8C85AFB78DDE}"/>
              </a:ext>
            </a:extLst>
          </p:cNvPr>
          <p:cNvPicPr>
            <a:picLocks noChangeAspect="1"/>
          </p:cNvPicPr>
          <p:nvPr/>
        </p:nvPicPr>
        <p:blipFill>
          <a:blip r:embed="rId2"/>
          <a:stretch>
            <a:fillRect/>
          </a:stretch>
        </p:blipFill>
        <p:spPr>
          <a:xfrm>
            <a:off x="1737362" y="1996440"/>
            <a:ext cx="4657834" cy="37178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a:extLst>
              <a:ext uri="{FF2B5EF4-FFF2-40B4-BE49-F238E27FC236}">
                <a16:creationId xmlns:a16="http://schemas.microsoft.com/office/drawing/2014/main" id="{21937E2B-FEFD-9C40-999B-08058EBB9B87}"/>
              </a:ext>
            </a:extLst>
          </p:cNvPr>
          <p:cNvSpPr txBox="1"/>
          <p:nvPr/>
        </p:nvSpPr>
        <p:spPr>
          <a:xfrm>
            <a:off x="6903720" y="2621280"/>
            <a:ext cx="3992878" cy="3139321"/>
          </a:xfrm>
          <a:prstGeom prst="rect">
            <a:avLst/>
          </a:prstGeom>
          <a:noFill/>
        </p:spPr>
        <p:txBody>
          <a:bodyPr wrap="square" rtlCol="0">
            <a:spAutoFit/>
          </a:bodyPr>
          <a:lstStyle/>
          <a:p>
            <a:pPr marL="285750" indent="-285750">
              <a:buFont typeface="Wingdings" pitchFamily="2" charset="2"/>
              <a:buChar char="Ø"/>
            </a:pPr>
            <a:r>
              <a:rPr lang="en-US" dirty="0">
                <a:latin typeface="Calibri" panose="020F0502020204030204" pitchFamily="34" charset="0"/>
              </a:rPr>
              <a:t>First encounters between Europeans and Indigenous Americans shaped attitudes towards gender and ‘race’.</a:t>
            </a:r>
          </a:p>
          <a:p>
            <a:pPr marL="285750" indent="-285750">
              <a:buFont typeface="Wingdings" pitchFamily="2" charset="2"/>
              <a:buChar char="Ø"/>
            </a:pPr>
            <a:r>
              <a:rPr lang="en-US" dirty="0">
                <a:latin typeface="Calibri" panose="020F0502020204030204" pitchFamily="34" charset="0"/>
              </a:rPr>
              <a:t>The inhabitants of different geographic areas began to be stereotyped—both appearances and </a:t>
            </a:r>
            <a:r>
              <a:rPr lang="en-US" dirty="0" err="1">
                <a:latin typeface="Calibri" panose="020F0502020204030204" pitchFamily="34" charset="0"/>
              </a:rPr>
              <a:t>behaviours</a:t>
            </a:r>
            <a:r>
              <a:rPr lang="en-US" dirty="0">
                <a:latin typeface="Calibri" panose="020F0502020204030204" pitchFamily="34" charset="0"/>
              </a:rPr>
              <a:t> were </a:t>
            </a:r>
            <a:r>
              <a:rPr lang="en-US" dirty="0" err="1">
                <a:latin typeface="Calibri" panose="020F0502020204030204" pitchFamily="34" charset="0"/>
              </a:rPr>
              <a:t>generalised</a:t>
            </a:r>
            <a:r>
              <a:rPr lang="en-US" dirty="0">
                <a:latin typeface="Calibri" panose="020F0502020204030204" pitchFamily="34" charset="0"/>
              </a:rPr>
              <a:t>.</a:t>
            </a:r>
          </a:p>
          <a:p>
            <a:pPr marL="285750" indent="-285750">
              <a:buFont typeface="Wingdings" pitchFamily="2" charset="2"/>
              <a:buChar char="Ø"/>
            </a:pPr>
            <a:r>
              <a:rPr lang="en-US" dirty="0">
                <a:latin typeface="Calibri" panose="020F0502020204030204" pitchFamily="34" charset="0"/>
              </a:rPr>
              <a:t>The hardening of ‘race’ as a biological concept and emergence of racial hierarchies emerged in the context of slavery and imperial expansion.</a:t>
            </a:r>
          </a:p>
        </p:txBody>
      </p:sp>
    </p:spTree>
    <p:extLst>
      <p:ext uri="{BB962C8B-B14F-4D97-AF65-F5344CB8AC3E}">
        <p14:creationId xmlns:p14="http://schemas.microsoft.com/office/powerpoint/2010/main" val="785281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9A587-72D1-3F4E-8209-5DBDE9C6DEAA}"/>
              </a:ext>
            </a:extLst>
          </p:cNvPr>
          <p:cNvSpPr>
            <a:spLocks noGrp="1"/>
          </p:cNvSpPr>
          <p:nvPr>
            <p:ph type="title"/>
          </p:nvPr>
        </p:nvSpPr>
        <p:spPr/>
        <p:txBody>
          <a:bodyPr>
            <a:noAutofit/>
          </a:bodyPr>
          <a:lstStyle/>
          <a:p>
            <a:br>
              <a:rPr lang="en-GB" sz="1800" dirty="0">
                <a:solidFill>
                  <a:srgbClr val="000000"/>
                </a:solidFill>
                <a:effectLst/>
                <a:latin typeface="Aptos" panose="020B0004020202020204" pitchFamily="34" charset="0"/>
              </a:rPr>
            </a:br>
            <a:r>
              <a:rPr lang="en-GB" sz="2400" b="1" dirty="0">
                <a:solidFill>
                  <a:srgbClr val="000000"/>
                </a:solidFill>
                <a:latin typeface="Calibri" panose="020F0502020204030204" pitchFamily="34" charset="0"/>
              </a:rPr>
              <a:t>Jennifer L. Morgan, ‘“Some Could Suckle over Their Shoulder”: Male Travelers, Female Bodies, and the Gendering of Racial Ideology, 1500-1770’</a:t>
            </a:r>
            <a:br>
              <a:rPr lang="en-GB" sz="2400" dirty="0">
                <a:solidFill>
                  <a:srgbClr val="000000"/>
                </a:solidFill>
                <a:effectLst/>
                <a:latin typeface="Calibri" panose="020F0502020204030204" pitchFamily="34" charset="0"/>
              </a:rPr>
            </a:br>
            <a:endParaRPr lang="en-GB" sz="2400" dirty="0">
              <a:solidFill>
                <a:srgbClr val="000000"/>
              </a:solidFill>
              <a:effectLst/>
              <a:latin typeface="Calibri" panose="020F0502020204030204" pitchFamily="34" charset="0"/>
            </a:endParaRPr>
          </a:p>
        </p:txBody>
      </p:sp>
      <p:sp>
        <p:nvSpPr>
          <p:cNvPr id="3" name="Content Placeholder 2">
            <a:extLst>
              <a:ext uri="{FF2B5EF4-FFF2-40B4-BE49-F238E27FC236}">
                <a16:creationId xmlns:a16="http://schemas.microsoft.com/office/drawing/2014/main" id="{0301ABD2-79C6-1E4B-B85F-D195DCC60391}"/>
              </a:ext>
            </a:extLst>
          </p:cNvPr>
          <p:cNvSpPr>
            <a:spLocks noGrp="1"/>
          </p:cNvSpPr>
          <p:nvPr>
            <p:ph idx="1"/>
          </p:nvPr>
        </p:nvSpPr>
        <p:spPr>
          <a:xfrm>
            <a:off x="1295401" y="2556932"/>
            <a:ext cx="9601196" cy="3508588"/>
          </a:xfrm>
        </p:spPr>
        <p:txBody>
          <a:bodyPr>
            <a:normAutofit fontScale="77500" lnSpcReduction="20000"/>
          </a:bodyPr>
          <a:lstStyle/>
          <a:p>
            <a:pPr marL="0" marR="0" indent="0" algn="l">
              <a:spcBef>
                <a:spcPts val="0"/>
              </a:spcBef>
              <a:spcAft>
                <a:spcPts val="0"/>
              </a:spcAft>
              <a:buNone/>
            </a:pPr>
            <a:r>
              <a:rPr lang="en-GB" sz="1900" dirty="0">
                <a:solidFill>
                  <a:srgbClr val="000000"/>
                </a:solidFill>
                <a:effectLst/>
                <a:latin typeface="Calibri" panose="020F0502020204030204" pitchFamily="34" charset="0"/>
              </a:rPr>
              <a:t>Quote: 'If African women gave birth without pain, they somehow sidestepped God's curse upon Eve. If they were not her descendants, they were not related to Europeans and could therefore be forced to labour on England's overseas plantations with impunity.' - p. 189.</a:t>
            </a:r>
          </a:p>
          <a:p>
            <a:pPr marL="0" marR="0" indent="0" algn="l">
              <a:spcBef>
                <a:spcPts val="0"/>
              </a:spcBef>
              <a:spcAft>
                <a:spcPts val="0"/>
              </a:spcAft>
              <a:buNone/>
            </a:pPr>
            <a:r>
              <a:rPr lang="en-GB" sz="1900" dirty="0">
                <a:solidFill>
                  <a:srgbClr val="000000"/>
                </a:solidFill>
                <a:effectLst/>
                <a:latin typeface="Calibri" panose="020F0502020204030204" pitchFamily="34" charset="0"/>
              </a:rPr>
              <a:t> </a:t>
            </a:r>
          </a:p>
          <a:p>
            <a:pPr algn="l" rtl="0">
              <a:spcBef>
                <a:spcPts val="600"/>
              </a:spcBef>
              <a:buFont typeface="+mj-lt"/>
              <a:buAutoNum type="arabicPeriod"/>
            </a:pPr>
            <a:r>
              <a:rPr lang="en-GB" sz="1900" dirty="0">
                <a:solidFill>
                  <a:srgbClr val="000000"/>
                </a:solidFill>
                <a:effectLst/>
                <a:latin typeface="Calibri" panose="020F0502020204030204" pitchFamily="34" charset="0"/>
              </a:rPr>
              <a:t>This article draws out the link between how Europeans (mainly men) used women of colour to distinguish 'otherness' and establish lines between the groups.</a:t>
            </a:r>
          </a:p>
          <a:p>
            <a:pPr algn="l" rtl="0">
              <a:spcBef>
                <a:spcPts val="600"/>
              </a:spcBef>
              <a:buFont typeface="+mj-lt"/>
              <a:buAutoNum type="arabicPeriod"/>
            </a:pPr>
            <a:r>
              <a:rPr lang="en-GB" sz="1900" dirty="0">
                <a:solidFill>
                  <a:srgbClr val="000000"/>
                </a:solidFill>
                <a:effectLst/>
                <a:latin typeface="Calibri" panose="020F0502020204030204" pitchFamily="34" charset="0"/>
              </a:rPr>
              <a:t>In literature that was somewhat complementary to women of colour, it was always implied that this was in contrast to their culture's civility. </a:t>
            </a:r>
          </a:p>
          <a:p>
            <a:pPr algn="l" rtl="0">
              <a:spcBef>
                <a:spcPts val="600"/>
              </a:spcBef>
              <a:buFont typeface="+mj-lt"/>
              <a:buAutoNum type="arabicPeriod"/>
            </a:pPr>
            <a:r>
              <a:rPr lang="en-GB" sz="1900" dirty="0">
                <a:solidFill>
                  <a:srgbClr val="000000"/>
                </a:solidFill>
                <a:effectLst/>
                <a:latin typeface="Calibri" panose="020F0502020204030204" pitchFamily="34" charset="0"/>
              </a:rPr>
              <a:t>Women were often used to invoke images of both the familiar and unfamiliar - 'her nakedness and monstrous adornments' vs. 'in her role as a mother, she evoked the familiar.'</a:t>
            </a:r>
          </a:p>
          <a:p>
            <a:pPr algn="l" rtl="0">
              <a:spcBef>
                <a:spcPts val="600"/>
              </a:spcBef>
              <a:buFont typeface="+mj-lt"/>
              <a:buAutoNum type="arabicPeriod"/>
            </a:pPr>
            <a:r>
              <a:rPr lang="en-GB" sz="1900" dirty="0">
                <a:solidFill>
                  <a:srgbClr val="000000"/>
                </a:solidFill>
                <a:effectLst/>
                <a:latin typeface="Calibri" panose="020F0502020204030204" pitchFamily="34" charset="0"/>
              </a:rPr>
              <a:t>Observations about African women's reproductive habits were used to justify their exploitation and place further divisions between the people of England and Africa.</a:t>
            </a:r>
          </a:p>
          <a:p>
            <a:pPr algn="l" rtl="0">
              <a:spcBef>
                <a:spcPts val="600"/>
              </a:spcBef>
              <a:buFont typeface="+mj-lt"/>
              <a:buAutoNum type="arabicPeriod"/>
            </a:pPr>
            <a:r>
              <a:rPr lang="en-GB" sz="1900" dirty="0">
                <a:solidFill>
                  <a:srgbClr val="000000"/>
                </a:solidFill>
                <a:effectLst/>
                <a:latin typeface="Calibri" panose="020F0502020204030204" pitchFamily="34" charset="0"/>
              </a:rPr>
              <a:t>By the end of the 18th century, literature presented African women as total savages who could only be contained by enslavement - development in narrative.</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1122225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8C323-B6FA-FE47-80FE-0D67E8574588}"/>
              </a:ext>
            </a:extLst>
          </p:cNvPr>
          <p:cNvSpPr>
            <a:spLocks noGrp="1"/>
          </p:cNvSpPr>
          <p:nvPr>
            <p:ph type="title"/>
          </p:nvPr>
        </p:nvSpPr>
        <p:spPr/>
        <p:txBody>
          <a:bodyPr>
            <a:noAutofit/>
          </a:bodyPr>
          <a:lstStyle/>
          <a:p>
            <a:pPr marL="0" marR="0">
              <a:spcBef>
                <a:spcPts val="0"/>
              </a:spcBef>
              <a:spcAft>
                <a:spcPts val="0"/>
              </a:spcAft>
            </a:pPr>
            <a:br>
              <a:rPr lang="en-GB" sz="2400" dirty="0">
                <a:solidFill>
                  <a:srgbClr val="000000"/>
                </a:solidFill>
                <a:effectLst/>
                <a:latin typeface="Calibri" panose="020F0502020204030204" pitchFamily="34" charset="0"/>
              </a:rPr>
            </a:br>
            <a:r>
              <a:rPr lang="en-GB" sz="2400" b="1" dirty="0">
                <a:solidFill>
                  <a:srgbClr val="000000"/>
                </a:solidFill>
                <a:effectLst/>
                <a:latin typeface="Calibri" panose="020F0502020204030204" pitchFamily="34" charset="0"/>
              </a:rPr>
              <a:t>Nicholas Hudson, ‘From “Nation” to “Race”: The Origin of Racial Classification in Eighteenth-Century Thought’, </a:t>
            </a:r>
            <a:r>
              <a:rPr lang="en-GB" sz="2400" b="1" i="1" dirty="0">
                <a:solidFill>
                  <a:srgbClr val="000000"/>
                </a:solidFill>
                <a:effectLst/>
                <a:latin typeface="Calibri" panose="020F0502020204030204" pitchFamily="34" charset="0"/>
              </a:rPr>
              <a:t>Eighteenth-Century Studies</a:t>
            </a:r>
            <a:r>
              <a:rPr lang="en-GB" sz="2400" b="1" dirty="0">
                <a:solidFill>
                  <a:srgbClr val="000000"/>
                </a:solidFill>
                <a:effectLst/>
                <a:latin typeface="Calibri" panose="020F0502020204030204" pitchFamily="34" charset="0"/>
              </a:rPr>
              <a:t>, 29 (1996)</a:t>
            </a:r>
            <a:endParaRPr lang="en-GB" sz="2400" dirty="0">
              <a:solidFill>
                <a:srgbClr val="000000"/>
              </a:solidFill>
              <a:effectLst/>
              <a:latin typeface="Calibri" panose="020F0502020204030204" pitchFamily="34" charset="0"/>
            </a:endParaRPr>
          </a:p>
        </p:txBody>
      </p:sp>
      <p:sp>
        <p:nvSpPr>
          <p:cNvPr id="3" name="Content Placeholder 2">
            <a:extLst>
              <a:ext uri="{FF2B5EF4-FFF2-40B4-BE49-F238E27FC236}">
                <a16:creationId xmlns:a16="http://schemas.microsoft.com/office/drawing/2014/main" id="{E788AF19-651F-9249-B36A-9D9801C1FE4A}"/>
              </a:ext>
            </a:extLst>
          </p:cNvPr>
          <p:cNvSpPr>
            <a:spLocks noGrp="1"/>
          </p:cNvSpPr>
          <p:nvPr>
            <p:ph idx="1"/>
          </p:nvPr>
        </p:nvSpPr>
        <p:spPr>
          <a:xfrm>
            <a:off x="1036320" y="2556932"/>
            <a:ext cx="10454640" cy="3579708"/>
          </a:xfrm>
        </p:spPr>
        <p:txBody>
          <a:bodyPr>
            <a:normAutofit fontScale="55000" lnSpcReduction="20000"/>
          </a:bodyPr>
          <a:lstStyle/>
          <a:p>
            <a:pPr marL="0" marR="0" indent="0" algn="l">
              <a:spcBef>
                <a:spcPts val="0"/>
              </a:spcBef>
              <a:spcAft>
                <a:spcPts val="0"/>
              </a:spcAft>
              <a:buNone/>
            </a:pPr>
            <a:r>
              <a:rPr lang="en-GB" sz="2600" dirty="0">
                <a:solidFill>
                  <a:srgbClr val="000000"/>
                </a:solidFill>
                <a:effectLst/>
                <a:latin typeface="Calibri" panose="020F0502020204030204" pitchFamily="34" charset="0"/>
              </a:rPr>
              <a:t>Quote: 'Well before the emergence of the formal doctrine of 'race', Africans were losing their national identities to the brutal and mechanistic process of the slave trade … the process of shipping and marketing slaves literally stripped the signs of national difference from the bodies of Africans.' - p. 251.</a:t>
            </a:r>
          </a:p>
          <a:p>
            <a:pPr marL="0" marR="0" indent="0" algn="l">
              <a:spcBef>
                <a:spcPts val="0"/>
              </a:spcBef>
              <a:spcAft>
                <a:spcPts val="0"/>
              </a:spcAft>
              <a:buNone/>
            </a:pPr>
            <a:endParaRPr lang="en-GB" sz="2600" dirty="0">
              <a:solidFill>
                <a:srgbClr val="000000"/>
              </a:solidFill>
              <a:effectLst/>
              <a:latin typeface="Calibri" panose="020F0502020204030204" pitchFamily="34" charset="0"/>
            </a:endParaRPr>
          </a:p>
          <a:p>
            <a:pPr algn="l" rtl="0">
              <a:spcBef>
                <a:spcPts val="600"/>
              </a:spcBef>
              <a:buFont typeface="+mj-lt"/>
              <a:buAutoNum type="arabicPeriod"/>
            </a:pPr>
            <a:r>
              <a:rPr lang="en-GB" sz="2600" dirty="0">
                <a:solidFill>
                  <a:srgbClr val="000000"/>
                </a:solidFill>
                <a:effectLst/>
                <a:latin typeface="Calibri" panose="020F0502020204030204" pitchFamily="34" charset="0"/>
              </a:rPr>
              <a:t>Early descriptions of 'race' were confined to describe family lines or breeds of animals - the first modernly recognisable description of race in a dictionary first appears in 1835, but was used in science prior to this inclusion.</a:t>
            </a:r>
          </a:p>
          <a:p>
            <a:pPr algn="l" rtl="0">
              <a:spcBef>
                <a:spcPts val="600"/>
              </a:spcBef>
              <a:buFont typeface="+mj-lt"/>
              <a:buAutoNum type="arabicPeriod"/>
            </a:pPr>
            <a:r>
              <a:rPr lang="en-GB" sz="2600" dirty="0">
                <a:solidFill>
                  <a:srgbClr val="000000"/>
                </a:solidFill>
                <a:effectLst/>
                <a:latin typeface="Calibri" panose="020F0502020204030204" pitchFamily="34" charset="0"/>
              </a:rPr>
              <a:t>'Race' became the major term of ethnographic scholarship, 'nation' was used to describe the political and social division of Europe, and 'tribe' was used to replace 'nation' in descriptions of 'savage' peoples outside of Europe.</a:t>
            </a:r>
          </a:p>
          <a:p>
            <a:pPr algn="l" rtl="0">
              <a:spcBef>
                <a:spcPts val="600"/>
              </a:spcBef>
              <a:buFont typeface="+mj-lt"/>
              <a:buAutoNum type="arabicPeriod"/>
            </a:pPr>
            <a:r>
              <a:rPr lang="en-GB" sz="2600" dirty="0">
                <a:solidFill>
                  <a:srgbClr val="000000"/>
                </a:solidFill>
                <a:effectLst/>
                <a:latin typeface="Calibri" panose="020F0502020204030204" pitchFamily="34" charset="0"/>
              </a:rPr>
              <a:t>The Enlightenment separated the terms 'race' and 'nation' as each term developed throughout the period - 'race' was only rejoined with 'nation' after it had been established as a term for biological subdivision.</a:t>
            </a:r>
          </a:p>
          <a:p>
            <a:pPr algn="l" rtl="0">
              <a:spcBef>
                <a:spcPts val="600"/>
              </a:spcBef>
              <a:buFont typeface="+mj-lt"/>
              <a:buAutoNum type="arabicPeriod"/>
            </a:pPr>
            <a:r>
              <a:rPr lang="en-GB" sz="2600" dirty="0">
                <a:solidFill>
                  <a:srgbClr val="000000"/>
                </a:solidFill>
                <a:effectLst/>
                <a:latin typeface="Calibri" panose="020F0502020204030204" pitchFamily="34" charset="0"/>
              </a:rPr>
              <a:t>Religious aspect - the Old Testament indicated that Africans were the common descendants of Ham (disfavoured son of Noah). Europeans saw this as an explanation for their superiority, seeing themselves as more civilised than other nations. </a:t>
            </a:r>
          </a:p>
          <a:p>
            <a:pPr algn="l" rtl="0">
              <a:spcBef>
                <a:spcPts val="600"/>
              </a:spcBef>
              <a:buFont typeface="+mj-lt"/>
              <a:buAutoNum type="arabicPeriod"/>
            </a:pPr>
            <a:r>
              <a:rPr lang="en-GB" sz="2600" dirty="0">
                <a:solidFill>
                  <a:srgbClr val="000000"/>
                </a:solidFill>
                <a:effectLst/>
                <a:latin typeface="Calibri" panose="020F0502020204030204" pitchFamily="34" charset="0"/>
              </a:rPr>
              <a:t>The broad definition of race brought into consciousness by Buffon in the late 18th century grouped people living in huge regions or continents, with considerable national variation between members of the same race - mid 19th century pseudoscientific studies of 'race' focused on differences between increasingly smaller groups.</a:t>
            </a:r>
          </a:p>
          <a:p>
            <a:pPr marL="0" marR="0" indent="0" algn="l">
              <a:spcBef>
                <a:spcPts val="0"/>
              </a:spcBef>
              <a:spcAft>
                <a:spcPts val="0"/>
              </a:spcAft>
              <a:buNone/>
            </a:pPr>
            <a:endParaRPr lang="en-GB" sz="2300" dirty="0">
              <a:solidFill>
                <a:srgbClr val="000000"/>
              </a:solidFill>
              <a:effectLst/>
              <a:latin typeface="Calibri" panose="020F0502020204030204" pitchFamily="34" charset="0"/>
            </a:endParaRPr>
          </a:p>
          <a:p>
            <a:endParaRPr lang="en-US" u="sng" dirty="0"/>
          </a:p>
        </p:txBody>
      </p:sp>
    </p:spTree>
    <p:extLst>
      <p:ext uri="{BB962C8B-B14F-4D97-AF65-F5344CB8AC3E}">
        <p14:creationId xmlns:p14="http://schemas.microsoft.com/office/powerpoint/2010/main" val="3822316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9205B-1B52-EF4E-BFB2-D918E81A521D}"/>
              </a:ext>
            </a:extLst>
          </p:cNvPr>
          <p:cNvSpPr>
            <a:spLocks noGrp="1"/>
          </p:cNvSpPr>
          <p:nvPr>
            <p:ph type="title"/>
          </p:nvPr>
        </p:nvSpPr>
        <p:spPr>
          <a:xfrm>
            <a:off x="1295402" y="982133"/>
            <a:ext cx="9601196" cy="1130446"/>
          </a:xfrm>
        </p:spPr>
        <p:txBody>
          <a:bodyPr>
            <a:noAutofit/>
          </a:bodyPr>
          <a:lstStyle/>
          <a:p>
            <a:pPr marL="0" marR="0">
              <a:spcBef>
                <a:spcPts val="0"/>
              </a:spcBef>
              <a:spcAft>
                <a:spcPts val="0"/>
              </a:spcAft>
            </a:pPr>
            <a:r>
              <a:rPr lang="en-GB" sz="2400" b="1" dirty="0">
                <a:solidFill>
                  <a:srgbClr val="000000"/>
                </a:solidFill>
                <a:effectLst/>
                <a:latin typeface="Calibri" panose="020F0502020204030204" pitchFamily="34" charset="0"/>
              </a:rPr>
              <a:t>I.C. Campbell, ‘Savages Noble and Ignoble: the Preconceptions of Early European Voyages in Polynesia’</a:t>
            </a:r>
            <a:endParaRPr lang="en-GB" sz="2400" dirty="0">
              <a:solidFill>
                <a:srgbClr val="000000"/>
              </a:solidFill>
              <a:effectLst/>
              <a:latin typeface="Calibri" panose="020F0502020204030204" pitchFamily="34" charset="0"/>
            </a:endParaRPr>
          </a:p>
        </p:txBody>
      </p:sp>
      <p:sp>
        <p:nvSpPr>
          <p:cNvPr id="3" name="Content Placeholder 2">
            <a:extLst>
              <a:ext uri="{FF2B5EF4-FFF2-40B4-BE49-F238E27FC236}">
                <a16:creationId xmlns:a16="http://schemas.microsoft.com/office/drawing/2014/main" id="{8E99E135-4C32-0A47-A7CA-CC9B00479F84}"/>
              </a:ext>
            </a:extLst>
          </p:cNvPr>
          <p:cNvSpPr>
            <a:spLocks noGrp="1"/>
          </p:cNvSpPr>
          <p:nvPr>
            <p:ph idx="1"/>
          </p:nvPr>
        </p:nvSpPr>
        <p:spPr>
          <a:xfrm>
            <a:off x="782320" y="2585544"/>
            <a:ext cx="10850880" cy="3733975"/>
          </a:xfrm>
        </p:spPr>
        <p:txBody>
          <a:bodyPr>
            <a:normAutofit fontScale="85000" lnSpcReduction="10000"/>
          </a:bodyPr>
          <a:lstStyle/>
          <a:p>
            <a:pPr marL="0" marR="0" indent="0" algn="l">
              <a:spcBef>
                <a:spcPts val="0"/>
              </a:spcBef>
              <a:spcAft>
                <a:spcPts val="0"/>
              </a:spcAft>
              <a:buNone/>
            </a:pPr>
            <a:r>
              <a:rPr lang="en-GB" sz="1800" dirty="0">
                <a:solidFill>
                  <a:srgbClr val="000000"/>
                </a:solidFill>
                <a:effectLst/>
                <a:latin typeface="Calibri" panose="020F0502020204030204" pitchFamily="34" charset="0"/>
              </a:rPr>
              <a:t>Quote: 'the belief in the actual or possible existence of people living virtuously, happily and simply is one of the great continuities of European history.' - p. 45.</a:t>
            </a:r>
            <a:endParaRPr lang="en-GB" sz="1800" dirty="0">
              <a:solidFill>
                <a:srgbClr val="000000"/>
              </a:solidFill>
              <a:latin typeface="Calibri" panose="020F0502020204030204" pitchFamily="34" charset="0"/>
            </a:endParaRPr>
          </a:p>
          <a:p>
            <a:pPr marL="0" marR="0" indent="0" algn="l">
              <a:spcBef>
                <a:spcPts val="0"/>
              </a:spcBef>
              <a:spcAft>
                <a:spcPts val="0"/>
              </a:spcAft>
              <a:buNone/>
            </a:pPr>
            <a:endParaRPr lang="en-GB" sz="1800" dirty="0">
              <a:solidFill>
                <a:srgbClr val="000000"/>
              </a:solidFill>
              <a:effectLst/>
              <a:latin typeface="Calibri" panose="020F0502020204030204" pitchFamily="34" charset="0"/>
            </a:endParaRPr>
          </a:p>
          <a:p>
            <a:pPr algn="l" rtl="0">
              <a:spcBef>
                <a:spcPts val="600"/>
              </a:spcBef>
              <a:buFont typeface="+mj-lt"/>
              <a:buAutoNum type="arabicPeriod"/>
            </a:pPr>
            <a:r>
              <a:rPr lang="en-GB" sz="1800" dirty="0">
                <a:solidFill>
                  <a:srgbClr val="000000"/>
                </a:solidFill>
                <a:effectLst/>
                <a:latin typeface="Calibri" panose="020F0502020204030204" pitchFamily="34" charset="0"/>
              </a:rPr>
              <a:t>The Noble Savage was a romantic European ideal that portrayed non-European peoples as living in a state of natural virtue, free from the corruption of civilization. This idea, often attributed to  Rousseau, shaped European expectations of Polynesian peoples, which is the geographic area Campbell focuses on.</a:t>
            </a:r>
          </a:p>
          <a:p>
            <a:pPr algn="l" rtl="0">
              <a:spcBef>
                <a:spcPts val="600"/>
              </a:spcBef>
              <a:buFont typeface="+mj-lt"/>
              <a:buAutoNum type="arabicPeriod"/>
            </a:pPr>
            <a:r>
              <a:rPr lang="en-GB" sz="1800" dirty="0">
                <a:solidFill>
                  <a:srgbClr val="000000"/>
                </a:solidFill>
                <a:effectLst/>
                <a:latin typeface="Calibri" panose="020F0502020204030204" pitchFamily="34" charset="0"/>
              </a:rPr>
              <a:t>Literature from Bougainville, Banks, and the </a:t>
            </a:r>
            <a:r>
              <a:rPr lang="en-GB" sz="1800" dirty="0" err="1">
                <a:solidFill>
                  <a:srgbClr val="000000"/>
                </a:solidFill>
                <a:effectLst/>
                <a:latin typeface="Calibri" panose="020F0502020204030204" pitchFamily="34" charset="0"/>
              </a:rPr>
              <a:t>Forsters</a:t>
            </a:r>
            <a:r>
              <a:rPr lang="en-GB" sz="1800" dirty="0">
                <a:solidFill>
                  <a:srgbClr val="000000"/>
                </a:solidFill>
                <a:effectLst/>
                <a:latin typeface="Calibri" panose="020F0502020204030204" pitchFamily="34" charset="0"/>
              </a:rPr>
              <a:t> observed both the positive and negative aspects of Polynesian society, they were not swayed by the ideal of the Noble Savage. They documented both the virtues and the vices of these societies.</a:t>
            </a:r>
          </a:p>
          <a:p>
            <a:pPr algn="l" rtl="0">
              <a:spcBef>
                <a:spcPts val="600"/>
              </a:spcBef>
              <a:buFont typeface="+mj-lt"/>
              <a:buAutoNum type="arabicPeriod"/>
            </a:pPr>
            <a:r>
              <a:rPr lang="en-GB" sz="1800" dirty="0">
                <a:solidFill>
                  <a:srgbClr val="000000"/>
                </a:solidFill>
                <a:effectLst/>
                <a:latin typeface="Calibri" panose="020F0502020204030204" pitchFamily="34" charset="0"/>
              </a:rPr>
              <a:t>Campbell argues that European actions in the Pacific cannot be solely attributed to the Noble Savage myth. These explorers often had more complex motives and perceptions.</a:t>
            </a:r>
          </a:p>
          <a:p>
            <a:pPr algn="l" rtl="0">
              <a:spcBef>
                <a:spcPts val="600"/>
              </a:spcBef>
              <a:buFont typeface="+mj-lt"/>
              <a:buAutoNum type="arabicPeriod"/>
            </a:pPr>
            <a:r>
              <a:rPr lang="en-GB" sz="1800" dirty="0">
                <a:solidFill>
                  <a:srgbClr val="000000"/>
                </a:solidFill>
                <a:effectLst/>
                <a:latin typeface="Calibri" panose="020F0502020204030204" pitchFamily="34" charset="0"/>
              </a:rPr>
              <a:t>While some explorers used romanticized imagery in their descriptions, it was more a narrative device than evidence of a deep belief in savagery as ideal. Explorers often adapted descriptions to the realities they encountered.</a:t>
            </a:r>
          </a:p>
          <a:p>
            <a:pPr algn="l" rtl="0">
              <a:spcBef>
                <a:spcPts val="600"/>
              </a:spcBef>
              <a:buFont typeface="+mj-lt"/>
              <a:buAutoNum type="arabicPeriod"/>
            </a:pPr>
            <a:r>
              <a:rPr lang="en-GB" sz="1800" dirty="0">
                <a:solidFill>
                  <a:srgbClr val="000000"/>
                </a:solidFill>
                <a:effectLst/>
                <a:latin typeface="Calibri" panose="020F0502020204030204" pitchFamily="34" charset="0"/>
              </a:rPr>
              <a:t>Europeans exhibited an ambivalent attitude towards Polynesians, alternating between admiration for their perceived virtues and fear of their 'savage' qualities, particularly around practices like cannibalism.</a:t>
            </a:r>
          </a:p>
          <a:p>
            <a:pPr marL="0" indent="0">
              <a:buNone/>
            </a:pPr>
            <a:endParaRPr lang="en-US" dirty="0"/>
          </a:p>
        </p:txBody>
      </p:sp>
    </p:spTree>
    <p:extLst>
      <p:ext uri="{BB962C8B-B14F-4D97-AF65-F5344CB8AC3E}">
        <p14:creationId xmlns:p14="http://schemas.microsoft.com/office/powerpoint/2010/main" val="1888648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1325B-BBD9-0C42-A0ED-0E150DECAF69}"/>
              </a:ext>
            </a:extLst>
          </p:cNvPr>
          <p:cNvSpPr>
            <a:spLocks noGrp="1"/>
          </p:cNvSpPr>
          <p:nvPr>
            <p:ph type="title"/>
          </p:nvPr>
        </p:nvSpPr>
        <p:spPr/>
        <p:txBody>
          <a:bodyPr>
            <a:noAutofit/>
          </a:bodyPr>
          <a:lstStyle/>
          <a:p>
            <a:r>
              <a:rPr lang="en-GB" sz="2400" b="1" dirty="0">
                <a:latin typeface="Calibri" panose="020F0502020204030204" pitchFamily="34" charset="0"/>
              </a:rPr>
              <a:t>Joyce E. Chaplin, ‘Natural Philosophy and an Early Racial Idiom in North America: Comparing English and Indian Bodies’ (1997)</a:t>
            </a:r>
            <a:endParaRPr lang="en-US" sz="2400" b="1" dirty="0">
              <a:latin typeface="Calibri" panose="020F0502020204030204" pitchFamily="34" charset="0"/>
            </a:endParaRPr>
          </a:p>
        </p:txBody>
      </p:sp>
      <p:sp>
        <p:nvSpPr>
          <p:cNvPr id="3" name="Content Placeholder 2">
            <a:extLst>
              <a:ext uri="{FF2B5EF4-FFF2-40B4-BE49-F238E27FC236}">
                <a16:creationId xmlns:a16="http://schemas.microsoft.com/office/drawing/2014/main" id="{69FD6744-82CB-B34A-82D1-0FDAF2287688}"/>
              </a:ext>
            </a:extLst>
          </p:cNvPr>
          <p:cNvSpPr>
            <a:spLocks noGrp="1"/>
          </p:cNvSpPr>
          <p:nvPr>
            <p:ph idx="1"/>
          </p:nvPr>
        </p:nvSpPr>
        <p:spPr>
          <a:xfrm>
            <a:off x="813816" y="2556932"/>
            <a:ext cx="10177272" cy="3642700"/>
          </a:xfrm>
        </p:spPr>
        <p:txBody>
          <a:bodyPr>
            <a:normAutofit fontScale="47500" lnSpcReduction="20000"/>
          </a:bodyPr>
          <a:lstStyle/>
          <a:p>
            <a:pPr marL="0" indent="0">
              <a:buNone/>
            </a:pPr>
            <a:r>
              <a:rPr lang="en-GB" sz="3500" dirty="0">
                <a:latin typeface="Calibri" panose="020F0502020204030204" pitchFamily="34" charset="0"/>
              </a:rPr>
              <a:t>Quote:</a:t>
            </a:r>
            <a:r>
              <a:rPr lang="en-GB" sz="3500" kern="100" dirty="0">
                <a:effectLst/>
                <a:latin typeface="Calibri" panose="020F0502020204030204" pitchFamily="34" charset="0"/>
                <a:ea typeface="Aptos" panose="020B0004020202020204" pitchFamily="34" charset="0"/>
                <a:cs typeface="Times New Roman" panose="02020603050405020304" pitchFamily="18" charset="0"/>
              </a:rPr>
              <a:t> </a:t>
            </a:r>
            <a:r>
              <a:rPr lang="en-GB" sz="3500" kern="100" dirty="0">
                <a:latin typeface="Calibri" panose="020F0502020204030204" pitchFamily="34" charset="0"/>
                <a:ea typeface="Aptos" panose="020B0004020202020204" pitchFamily="34" charset="0"/>
                <a:cs typeface="Times New Roman" panose="02020603050405020304" pitchFamily="18" charset="0"/>
              </a:rPr>
              <a:t>‘</a:t>
            </a:r>
            <a:r>
              <a:rPr lang="en-GB" sz="3500" kern="100" dirty="0">
                <a:effectLst/>
                <a:latin typeface="Calibri" panose="020F0502020204030204" pitchFamily="34" charset="0"/>
                <a:ea typeface="Aptos" panose="020B0004020202020204" pitchFamily="34" charset="0"/>
                <a:cs typeface="Times New Roman" panose="02020603050405020304" pitchFamily="18" charset="0"/>
              </a:rPr>
              <a:t>By applying the language of natural philosophy to Native American attrition and English vigour, the colonists defined a new idiom: that the significant human variation in North America was not due to external environment but instead lay within the bodies of its European and Indian peoples.’ (p.231)</a:t>
            </a:r>
          </a:p>
          <a:p>
            <a:pPr marL="342900" lvl="0" indent="-342900">
              <a:buFont typeface="+mj-lt"/>
              <a:buAutoNum type="arabicPeriod"/>
            </a:pPr>
            <a:r>
              <a:rPr lang="en-GB" sz="3500" kern="100" dirty="0">
                <a:effectLst/>
                <a:latin typeface="Calibri" panose="020F0502020204030204" pitchFamily="34" charset="0"/>
                <a:ea typeface="Aptos" panose="020B0004020202020204" pitchFamily="34" charset="0"/>
                <a:cs typeface="Times New Roman" panose="02020603050405020304" pitchFamily="18" charset="0"/>
              </a:rPr>
              <a:t>‘Natural philosophy’ provided an explanatory model for physical differences prior to the development of biological racism, and linked propensity to disease to constitution and climate.</a:t>
            </a:r>
          </a:p>
          <a:p>
            <a:pPr marL="342900" lvl="0" indent="-342900">
              <a:buFont typeface="+mj-lt"/>
              <a:buAutoNum type="arabicPeriod"/>
            </a:pPr>
            <a:r>
              <a:rPr lang="en-GB" sz="3500" kern="100" dirty="0">
                <a:effectLst/>
                <a:latin typeface="Calibri" panose="020F0502020204030204" pitchFamily="34" charset="0"/>
                <a:ea typeface="Aptos" panose="020B0004020202020204" pitchFamily="34" charset="0"/>
                <a:cs typeface="Times New Roman" panose="02020603050405020304" pitchFamily="18" charset="0"/>
              </a:rPr>
              <a:t>In early colonial America, English settlers understood their dominance of the territory in corporeal terms: they seemed to be physically well adapted to the environment.</a:t>
            </a:r>
          </a:p>
          <a:p>
            <a:pPr marL="342900" lvl="0" indent="-342900">
              <a:buFont typeface="+mj-lt"/>
              <a:buAutoNum type="arabicPeriod"/>
            </a:pPr>
            <a:r>
              <a:rPr lang="en-GB" sz="3500" kern="100" dirty="0">
                <a:effectLst/>
                <a:latin typeface="Calibri" panose="020F0502020204030204" pitchFamily="34" charset="0"/>
                <a:ea typeface="Aptos" panose="020B0004020202020204" pitchFamily="34" charset="0"/>
                <a:cs typeface="Times New Roman" panose="02020603050405020304" pitchFamily="18" charset="0"/>
              </a:rPr>
              <a:t>Meanwhile, they observed the Indigenous population suffering terribly from diseases, which they initially believed to be local in origin (rather than imported).</a:t>
            </a:r>
          </a:p>
          <a:p>
            <a:pPr marL="342900" lvl="0" indent="-342900">
              <a:buFont typeface="+mj-lt"/>
              <a:buAutoNum type="arabicPeriod"/>
            </a:pPr>
            <a:r>
              <a:rPr lang="en-GB" sz="3500" kern="100" dirty="0">
                <a:effectLst/>
                <a:latin typeface="Calibri" panose="020F0502020204030204" pitchFamily="34" charset="0"/>
                <a:ea typeface="Aptos" panose="020B0004020202020204" pitchFamily="34" charset="0"/>
                <a:cs typeface="Times New Roman" panose="02020603050405020304" pitchFamily="18" charset="0"/>
              </a:rPr>
              <a:t>Increasingly, the English became increasingly convinced of Native American bodily inferiority; they were worse at surviving in their own climate than English settlers, who were thriving by comparison.</a:t>
            </a:r>
          </a:p>
          <a:p>
            <a:pPr marL="342900" lvl="0" indent="-342900">
              <a:buFont typeface="+mj-lt"/>
              <a:buAutoNum type="arabicPeriod"/>
            </a:pPr>
            <a:r>
              <a:rPr lang="en-GB" sz="3500" kern="100" dirty="0">
                <a:effectLst/>
                <a:latin typeface="Calibri" panose="020F0502020204030204" pitchFamily="34" charset="0"/>
                <a:ea typeface="Aptos" panose="020B0004020202020204" pitchFamily="34" charset="0"/>
                <a:cs typeface="Times New Roman" panose="02020603050405020304" pitchFamily="18" charset="0"/>
              </a:rPr>
              <a:t>The English ultimately dispossessed Indigenous Americans of their own land; suggesting they were poorly adapted migrants from abroad while the English </a:t>
            </a:r>
            <a:r>
              <a:rPr lang="en-GB" sz="3500" kern="100">
                <a:effectLst/>
                <a:latin typeface="Calibri" panose="020F0502020204030204" pitchFamily="34" charset="0"/>
                <a:ea typeface="Aptos" panose="020B0004020202020204" pitchFamily="34" charset="0"/>
                <a:cs typeface="Times New Roman" panose="02020603050405020304" pitchFamily="18" charset="0"/>
              </a:rPr>
              <a:t>were physically foreordained </a:t>
            </a:r>
            <a:r>
              <a:rPr lang="en-GB" sz="3500" kern="100" dirty="0">
                <a:effectLst/>
                <a:latin typeface="Calibri" panose="020F0502020204030204" pitchFamily="34" charset="0"/>
                <a:ea typeface="Aptos" panose="020B0004020202020204" pitchFamily="34" charset="0"/>
                <a:cs typeface="Times New Roman" panose="02020603050405020304" pitchFamily="18" charset="0"/>
              </a:rPr>
              <a:t>to inhabit the territory.     </a:t>
            </a:r>
          </a:p>
          <a:p>
            <a:pPr marL="0" indent="0">
              <a:buNone/>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693352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419B4-AC59-F147-9771-78B4F3829253}"/>
              </a:ext>
            </a:extLst>
          </p:cNvPr>
          <p:cNvSpPr>
            <a:spLocks noGrp="1"/>
          </p:cNvSpPr>
          <p:nvPr>
            <p:ph type="title"/>
          </p:nvPr>
        </p:nvSpPr>
        <p:spPr>
          <a:xfrm>
            <a:off x="1295402" y="982132"/>
            <a:ext cx="9819638" cy="1303867"/>
          </a:xfrm>
        </p:spPr>
        <p:txBody>
          <a:bodyPr>
            <a:noAutofit/>
          </a:bodyPr>
          <a:lstStyle/>
          <a:p>
            <a:r>
              <a:rPr lang="en-GB" sz="2400" b="1" dirty="0">
                <a:latin typeface="Calibri" panose="020F0502020204030204" pitchFamily="34" charset="0"/>
              </a:rPr>
              <a:t>Henry Louis Gates, Jr. and Andrew S. Curran, ‘Introduction: The 1741 Contest on the Degeneration of Black Skin and Hair,’ (2022), pp. 3-44</a:t>
            </a:r>
            <a:endParaRPr lang="en-US" sz="2400" b="1" dirty="0">
              <a:latin typeface="Calibri" panose="020F0502020204030204" pitchFamily="34" charset="0"/>
            </a:endParaRPr>
          </a:p>
        </p:txBody>
      </p:sp>
      <p:sp>
        <p:nvSpPr>
          <p:cNvPr id="3" name="Content Placeholder 2">
            <a:extLst>
              <a:ext uri="{FF2B5EF4-FFF2-40B4-BE49-F238E27FC236}">
                <a16:creationId xmlns:a16="http://schemas.microsoft.com/office/drawing/2014/main" id="{0E071DF6-E034-CF4F-9C9E-2E7D118897D1}"/>
              </a:ext>
            </a:extLst>
          </p:cNvPr>
          <p:cNvSpPr>
            <a:spLocks noGrp="1"/>
          </p:cNvSpPr>
          <p:nvPr>
            <p:ph idx="1"/>
          </p:nvPr>
        </p:nvSpPr>
        <p:spPr>
          <a:xfrm>
            <a:off x="914400" y="2458720"/>
            <a:ext cx="10596880" cy="3860800"/>
          </a:xfrm>
        </p:spPr>
        <p:txBody>
          <a:bodyPr>
            <a:normAutofit fontScale="85000" lnSpcReduction="10000"/>
          </a:bodyPr>
          <a:lstStyle/>
          <a:p>
            <a:pPr marL="0" indent="0">
              <a:buNone/>
            </a:pPr>
            <a:r>
              <a:rPr lang="en-US" sz="1900" dirty="0">
                <a:latin typeface="Calibri" panose="020F0502020204030204" pitchFamily="34" charset="0"/>
              </a:rPr>
              <a:t>Quote: ‘As naturalists and </a:t>
            </a:r>
            <a:r>
              <a:rPr lang="en-US" sz="1900" i="1" dirty="0">
                <a:latin typeface="Calibri" panose="020F0502020204030204" pitchFamily="34" charset="0"/>
              </a:rPr>
              <a:t>savants</a:t>
            </a:r>
            <a:r>
              <a:rPr lang="en-US" sz="1900" dirty="0">
                <a:latin typeface="Calibri" panose="020F0502020204030204" pitchFamily="34" charset="0"/>
              </a:rPr>
              <a:t> freed themselves from the imperatives of Scripture, they increasingly attributed the origins of human phenotypes to purely material or physical causes.’  (p. 7)</a:t>
            </a:r>
            <a:endParaRPr lang="en-GB" sz="1900" kern="100" dirty="0">
              <a:effectLst/>
              <a:latin typeface="Calibri" panose="020F0502020204030204" pitchFamily="34" charset="0"/>
              <a:ea typeface="Aptos" panose="020B0004020202020204" pitchFamily="34" charset="0"/>
              <a:cs typeface="Times New Roman" panose="02020603050405020304" pitchFamily="18" charset="0"/>
            </a:endParaRPr>
          </a:p>
          <a:p>
            <a:pPr marL="342900" lvl="0" indent="-342900">
              <a:buFont typeface="+mj-lt"/>
              <a:buAutoNum type="arabicPeriod"/>
            </a:pPr>
            <a:r>
              <a:rPr lang="en-GB" sz="1900" kern="100" dirty="0">
                <a:effectLst/>
                <a:latin typeface="Calibri" panose="020F0502020204030204" pitchFamily="34" charset="0"/>
                <a:ea typeface="Aptos" panose="020B0004020202020204" pitchFamily="34" charset="0"/>
                <a:cs typeface="Times New Roman" panose="02020603050405020304" pitchFamily="18" charset="0"/>
              </a:rPr>
              <a:t>In 1741, the Royal Academy of Sciences of Bordeaux ran an essay prize competition on the question ‘what is the physical cause of the Negro’s colour, the quality of their hair, and the degeneration of both?’ 16 essays were received, although no prize was awarded.</a:t>
            </a:r>
          </a:p>
          <a:p>
            <a:pPr marL="342900" lvl="0" indent="-342900">
              <a:buFont typeface="+mj-lt"/>
              <a:buAutoNum type="arabicPeriod"/>
            </a:pPr>
            <a:r>
              <a:rPr lang="en-GB" sz="1900" kern="100" dirty="0">
                <a:effectLst/>
                <a:latin typeface="Calibri" panose="020F0502020204030204" pitchFamily="34" charset="0"/>
                <a:ea typeface="Aptos" panose="020B0004020202020204" pitchFamily="34" charset="0"/>
                <a:cs typeface="Times New Roman" panose="02020603050405020304" pitchFamily="18" charset="0"/>
              </a:rPr>
              <a:t>Bordeaux had significant financial investments in the slave colony of St Domingue (especially sugar), explaining why such a topic constituted ‘useful’ knowledge for the city’s elites.  </a:t>
            </a:r>
          </a:p>
          <a:p>
            <a:pPr marL="342900" lvl="0" indent="-342900">
              <a:buFont typeface="+mj-lt"/>
              <a:buAutoNum type="arabicPeriod"/>
            </a:pPr>
            <a:r>
              <a:rPr lang="en-GB" sz="1900" kern="100" dirty="0">
                <a:effectLst/>
                <a:latin typeface="Calibri" panose="020F0502020204030204" pitchFamily="34" charset="0"/>
                <a:ea typeface="Aptos" panose="020B0004020202020204" pitchFamily="34" charset="0"/>
                <a:cs typeface="Times New Roman" panose="02020603050405020304" pitchFamily="18" charset="0"/>
              </a:rPr>
              <a:t>The competition entries reflected both religious and ‘scientific’ approaches to the study of human difference, demonstrating that the mid-C18 was a period of transition from divine to secular explanations for natural phenomena.  </a:t>
            </a:r>
          </a:p>
          <a:p>
            <a:pPr marL="342900" lvl="0" indent="-342900">
              <a:buFont typeface="+mj-lt"/>
              <a:buAutoNum type="arabicPeriod"/>
            </a:pPr>
            <a:r>
              <a:rPr lang="en-GB" sz="1900" kern="100" dirty="0">
                <a:effectLst/>
                <a:latin typeface="Calibri" panose="020F0502020204030204" pitchFamily="34" charset="0"/>
                <a:ea typeface="Aptos" panose="020B0004020202020204" pitchFamily="34" charset="0"/>
                <a:cs typeface="Times New Roman" panose="02020603050405020304" pitchFamily="18" charset="0"/>
              </a:rPr>
              <a:t>Responses alluded to theoretical beliefs (particularly in monogenism and racial degeneration) as well as empirical evidence (direct observation, and in some cases, autopsies).</a:t>
            </a:r>
          </a:p>
          <a:p>
            <a:pPr marL="342900" lvl="0" indent="-342900">
              <a:buFont typeface="+mj-lt"/>
              <a:buAutoNum type="arabicPeriod"/>
            </a:pPr>
            <a:r>
              <a:rPr lang="en-GB" sz="1900" kern="100" dirty="0">
                <a:effectLst/>
                <a:latin typeface="Calibri" panose="020F0502020204030204" pitchFamily="34" charset="0"/>
                <a:ea typeface="Aptos" panose="020B0004020202020204" pitchFamily="34" charset="0"/>
                <a:cs typeface="Times New Roman" panose="02020603050405020304" pitchFamily="18" charset="0"/>
              </a:rPr>
              <a:t>A further competition in 1772 on how best to preserve the health of Africans during their ‘crossing to the New World’ equally explored the nature of racial difference, but the link to slavery was now far more explicit and reflected the development of ‘racial taxonomies’</a:t>
            </a:r>
            <a:r>
              <a:rPr lang="en-GB" sz="1800" kern="100" dirty="0">
                <a:latin typeface="Calibri" panose="020F0502020204030204" pitchFamily="34" charset="0"/>
                <a:ea typeface="Aptos" panose="020B0004020202020204" pitchFamily="34" charset="0"/>
                <a:cs typeface="Times New Roman" panose="02020603050405020304" pitchFamily="18" charset="0"/>
              </a:rPr>
              <a:t> in the late C18.</a:t>
            </a:r>
            <a:endParaRPr lang="en-GB" sz="1800" kern="100" dirty="0">
              <a:effectLst/>
              <a:latin typeface="Calibri" panose="020F050202020403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055512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68C2B-76DC-4B40-4ECF-2DF573B06887}"/>
              </a:ext>
            </a:extLst>
          </p:cNvPr>
          <p:cNvSpPr>
            <a:spLocks noGrp="1"/>
          </p:cNvSpPr>
          <p:nvPr>
            <p:ph type="title"/>
          </p:nvPr>
        </p:nvSpPr>
        <p:spPr/>
        <p:txBody>
          <a:bodyPr/>
          <a:lstStyle/>
          <a:p>
            <a:r>
              <a:rPr lang="en-US" dirty="0">
                <a:latin typeface="Calibri" panose="020F0502020204030204" pitchFamily="34" charset="0"/>
              </a:rPr>
              <a:t>Seminar Questions</a:t>
            </a:r>
          </a:p>
        </p:txBody>
      </p:sp>
      <p:sp>
        <p:nvSpPr>
          <p:cNvPr id="3" name="Content Placeholder 2">
            <a:extLst>
              <a:ext uri="{FF2B5EF4-FFF2-40B4-BE49-F238E27FC236}">
                <a16:creationId xmlns:a16="http://schemas.microsoft.com/office/drawing/2014/main" id="{3D3B6D94-B772-94A2-97D4-16AEB0256BFB}"/>
              </a:ext>
            </a:extLst>
          </p:cNvPr>
          <p:cNvSpPr>
            <a:spLocks noGrp="1"/>
          </p:cNvSpPr>
          <p:nvPr>
            <p:ph idx="1"/>
          </p:nvPr>
        </p:nvSpPr>
        <p:spPr/>
        <p:txBody>
          <a:bodyPr/>
          <a:lstStyle/>
          <a:p>
            <a:r>
              <a:rPr lang="en-GB" dirty="0">
                <a:latin typeface="Calibri" panose="020F0502020204030204" pitchFamily="34" charset="0"/>
              </a:rPr>
              <a:t>How were indigenous people represented in European first-hand accounts?</a:t>
            </a:r>
          </a:p>
          <a:p>
            <a:r>
              <a:rPr lang="en-GB" dirty="0">
                <a:latin typeface="Calibri" panose="020F0502020204030204" pitchFamily="34" charset="0"/>
              </a:rPr>
              <a:t>How did explanations of human difference change across the eighteenth century—and why?</a:t>
            </a:r>
            <a:endParaRPr lang="en-US" dirty="0">
              <a:latin typeface="Calibri" panose="020F0502020204030204" pitchFamily="34" charset="0"/>
            </a:endParaRPr>
          </a:p>
        </p:txBody>
      </p:sp>
    </p:spTree>
    <p:extLst>
      <p:ext uri="{BB962C8B-B14F-4D97-AF65-F5344CB8AC3E}">
        <p14:creationId xmlns:p14="http://schemas.microsoft.com/office/powerpoint/2010/main" val="101326433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{90ECC5CC-8970-FB45-B5C3-18FCEC5D5FD5}tf10001064</Template>
  <TotalTime>193</TotalTime>
  <Words>1360</Words>
  <Application>Microsoft Macintosh PowerPoint</Application>
  <PresentationFormat>Widescreen</PresentationFormat>
  <Paragraphs>48</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Aptos</vt:lpstr>
      <vt:lpstr>Arial</vt:lpstr>
      <vt:lpstr>Calibri</vt:lpstr>
      <vt:lpstr>Garamond</vt:lpstr>
      <vt:lpstr>Wingdings</vt:lpstr>
      <vt:lpstr>Organic</vt:lpstr>
      <vt:lpstr>First Encounters and the Origins of Anthropology</vt:lpstr>
      <vt:lpstr>Overview </vt:lpstr>
      <vt:lpstr> Jennifer L. Morgan, ‘“Some Could Suckle over Their Shoulder”: Male Travelers, Female Bodies, and the Gendering of Racial Ideology, 1500-1770’ </vt:lpstr>
      <vt:lpstr> Nicholas Hudson, ‘From “Nation” to “Race”: The Origin of Racial Classification in Eighteenth-Century Thought’, Eighteenth-Century Studies, 29 (1996)</vt:lpstr>
      <vt:lpstr>I.C. Campbell, ‘Savages Noble and Ignoble: the Preconceptions of Early European Voyages in Polynesia’</vt:lpstr>
      <vt:lpstr>Joyce E. Chaplin, ‘Natural Philosophy and an Early Racial Idiom in North America: Comparing English and Indian Bodies’ (1997)</vt:lpstr>
      <vt:lpstr>Henry Louis Gates, Jr. and Andrew S. Curran, ‘Introduction: The 1741 Contest on the Degeneration of Black Skin and Hair,’ (2022), pp. 3-44</vt:lpstr>
      <vt:lpstr>Seminar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Encounters and the Origins of Anthropology</dc:title>
  <dc:creator>Abbie Winfield</dc:creator>
  <cp:lastModifiedBy>Smith, Elise</cp:lastModifiedBy>
  <cp:revision>14</cp:revision>
  <dcterms:created xsi:type="dcterms:W3CDTF">2018-10-16T17:16:13Z</dcterms:created>
  <dcterms:modified xsi:type="dcterms:W3CDTF">2024-10-12T22:17:40Z</dcterms:modified>
</cp:coreProperties>
</file>