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5" r:id="rId3"/>
    <p:sldId id="258" r:id="rId4"/>
    <p:sldId id="259" r:id="rId5"/>
    <p:sldId id="261"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918D0C-80E4-759D-D796-AA68C9BD91B9}" name="JONES, EMILY (UG)" initials="EJ" userId="S::u2213970@live.warwick.ac.uk::d6916c22-d9cc-451c-8c16-9713a5f97f8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57" autoAdjust="0"/>
    <p:restoredTop sz="93357" autoAdjust="0"/>
  </p:normalViewPr>
  <p:slideViewPr>
    <p:cSldViewPr snapToGrid="0">
      <p:cViewPr varScale="1">
        <p:scale>
          <a:sx n="94" d="100"/>
          <a:sy n="94" d="100"/>
        </p:scale>
        <p:origin x="208" y="6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5BF54-E220-0A55-3726-51DA4FA429D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0407CB5F-D93A-2716-B56D-75350DA6F2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BF47AA7-26A5-7FCA-09E6-5DF0A8FF8459}"/>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5" name="Footer Placeholder 4">
            <a:extLst>
              <a:ext uri="{FF2B5EF4-FFF2-40B4-BE49-F238E27FC236}">
                <a16:creationId xmlns:a16="http://schemas.microsoft.com/office/drawing/2014/main" id="{3A1158EC-DEC6-A77D-2CE6-D98647F8F05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1BF8B12-EBBE-6FCC-B821-6DE30D6A1F85}"/>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849010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A617B-8FDD-E413-6EA5-BB25C1427B12}"/>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CFA3F535-EAE7-BD6A-6852-1B0657D2286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3C2F6B3-F0DC-D34A-92F4-6BD284CDE316}"/>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5" name="Footer Placeholder 4">
            <a:extLst>
              <a:ext uri="{FF2B5EF4-FFF2-40B4-BE49-F238E27FC236}">
                <a16:creationId xmlns:a16="http://schemas.microsoft.com/office/drawing/2014/main" id="{3B055B41-5425-F764-6106-88272DACD7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0A907F-71D2-E685-9763-7F693D2F5733}"/>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1953590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6264804-EC5A-7AE6-5370-098EEB596F00}"/>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3CBB24B5-130C-3418-0D41-759EEF5FB0C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4D8B932-8E76-98B8-0F5C-141ABDA20BCF}"/>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5" name="Footer Placeholder 4">
            <a:extLst>
              <a:ext uri="{FF2B5EF4-FFF2-40B4-BE49-F238E27FC236}">
                <a16:creationId xmlns:a16="http://schemas.microsoft.com/office/drawing/2014/main" id="{C078A62C-4FEE-FB56-7095-60CE6973AB2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6851E1-2405-5DAC-0598-219A815E534A}"/>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1334779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1373F-B617-7BB2-46B6-882C6ADDAB5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0A93CC3-E300-AD02-7BB6-8B7DA01A30A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98A5BB1-A902-C58D-A9C5-FFCA3720225E}"/>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5" name="Footer Placeholder 4">
            <a:extLst>
              <a:ext uri="{FF2B5EF4-FFF2-40B4-BE49-F238E27FC236}">
                <a16:creationId xmlns:a16="http://schemas.microsoft.com/office/drawing/2014/main" id="{6F42D005-B344-58B8-8C6D-B285297E62E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EECE1C-7EC1-6C85-4543-32602EB30CEC}"/>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678907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D10F6-E384-C136-F574-7C2EAF881A0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E3FBB976-6A21-5617-13DF-903948D7B2F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DA500FD-2B03-3B73-13CF-5B5761CEE95D}"/>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5" name="Footer Placeholder 4">
            <a:extLst>
              <a:ext uri="{FF2B5EF4-FFF2-40B4-BE49-F238E27FC236}">
                <a16:creationId xmlns:a16="http://schemas.microsoft.com/office/drawing/2014/main" id="{E262F2C7-A7DE-EEE0-E62D-2413D59A07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5FC2A4-4463-956C-725A-BCEBB2F442D1}"/>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2529734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96A63-7178-8869-BC9F-AD8622862D9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556EAEF7-74C9-5A58-2075-D2B1D4F0B52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FDDC760-393A-D48A-6CCA-507D80E8F82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CAB1321-CB7C-F8A7-2262-99526E922B30}"/>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6" name="Footer Placeholder 5">
            <a:extLst>
              <a:ext uri="{FF2B5EF4-FFF2-40B4-BE49-F238E27FC236}">
                <a16:creationId xmlns:a16="http://schemas.microsoft.com/office/drawing/2014/main" id="{FF4BF1E8-919E-8F1C-87A0-30EFDBA629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F06F003-C10F-DC06-1B79-F37A2120F0BE}"/>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581954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077F8-A923-EB89-E8B3-C4083C1C0855}"/>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775505B3-DB70-C2AA-0371-A26B490927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0EA57BE-A36D-CBAF-9B4A-5F679BC92BC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711A79A3-D6B9-B722-237C-BD08A057B3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F92237F-5519-C74F-79AF-701ACBB8B21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91139F7E-792F-CDF3-AA4B-C7096857DD91}"/>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8" name="Footer Placeholder 7">
            <a:extLst>
              <a:ext uri="{FF2B5EF4-FFF2-40B4-BE49-F238E27FC236}">
                <a16:creationId xmlns:a16="http://schemas.microsoft.com/office/drawing/2014/main" id="{C7C323BB-9632-692D-F0EF-59BA33055BC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6827F9D-7A01-364A-F9B7-C24E91B1A529}"/>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123787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496F4-985D-1D4F-700F-83E4BB962AEB}"/>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8D454930-D90A-5E1C-0E4A-6596211BF114}"/>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4" name="Footer Placeholder 3">
            <a:extLst>
              <a:ext uri="{FF2B5EF4-FFF2-40B4-BE49-F238E27FC236}">
                <a16:creationId xmlns:a16="http://schemas.microsoft.com/office/drawing/2014/main" id="{46C13D75-277E-AB6D-119C-79376668577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AD99E5-2FDD-ED0E-05D7-C0FD0E418F72}"/>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161123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12CD74-C8F7-51EA-7B79-BE21C83D638B}"/>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3" name="Footer Placeholder 2">
            <a:extLst>
              <a:ext uri="{FF2B5EF4-FFF2-40B4-BE49-F238E27FC236}">
                <a16:creationId xmlns:a16="http://schemas.microsoft.com/office/drawing/2014/main" id="{30AAACB6-E673-9AEA-08A3-4BDEED72A1C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5E8F55E-4EA4-587E-3DAC-652A72CB269F}"/>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737800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9E7B-4F16-DAF9-0EB9-0DB5B0F0B70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6341CAF-9E7B-F341-42B3-B84C4A2E32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A80AF1C-73A8-E991-C671-606C514F46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59EB8E3-73AD-350D-547E-11BA964D6B2E}"/>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6" name="Footer Placeholder 5">
            <a:extLst>
              <a:ext uri="{FF2B5EF4-FFF2-40B4-BE49-F238E27FC236}">
                <a16:creationId xmlns:a16="http://schemas.microsoft.com/office/drawing/2014/main" id="{F79349B7-4CFA-08BE-B36B-A6A92A8A9F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F97FAB-AC87-F512-9405-06B6471AF8BD}"/>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292557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9E2C4-350C-24AD-1E50-1C20BEC5465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232D4469-AE4A-8762-A9BA-26D69DE665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03598D3-336C-BF01-5A48-9692F01B41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5D874DF-9FCB-C38F-8D33-844A3A881F21}"/>
              </a:ext>
            </a:extLst>
          </p:cNvPr>
          <p:cNvSpPr>
            <a:spLocks noGrp="1"/>
          </p:cNvSpPr>
          <p:nvPr>
            <p:ph type="dt" sz="half" idx="10"/>
          </p:nvPr>
        </p:nvSpPr>
        <p:spPr/>
        <p:txBody>
          <a:bodyPr/>
          <a:lstStyle/>
          <a:p>
            <a:fld id="{F1AB0945-14A3-4CA5-BD72-DF292E163928}" type="datetimeFigureOut">
              <a:rPr lang="en-GB" smtClean="0"/>
              <a:t>13/10/2024</a:t>
            </a:fld>
            <a:endParaRPr lang="en-GB"/>
          </a:p>
        </p:txBody>
      </p:sp>
      <p:sp>
        <p:nvSpPr>
          <p:cNvPr id="6" name="Footer Placeholder 5">
            <a:extLst>
              <a:ext uri="{FF2B5EF4-FFF2-40B4-BE49-F238E27FC236}">
                <a16:creationId xmlns:a16="http://schemas.microsoft.com/office/drawing/2014/main" id="{40F21EDC-D1EF-A4C6-F209-5F53E236DC7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756AEF-2467-FC52-DF9A-6B2E57F02FA6}"/>
              </a:ext>
            </a:extLst>
          </p:cNvPr>
          <p:cNvSpPr>
            <a:spLocks noGrp="1"/>
          </p:cNvSpPr>
          <p:nvPr>
            <p:ph type="sldNum" sz="quarter" idx="12"/>
          </p:nvPr>
        </p:nvSpPr>
        <p:spPr/>
        <p:txBody>
          <a:bodyPr/>
          <a:lstStyle/>
          <a:p>
            <a:fld id="{7D7CE76A-B6F5-4F52-8F68-C4F6F09B81F3}" type="slidenum">
              <a:rPr lang="en-GB" smtClean="0"/>
              <a:t>‹#›</a:t>
            </a:fld>
            <a:endParaRPr lang="en-GB"/>
          </a:p>
        </p:txBody>
      </p:sp>
    </p:spTree>
    <p:extLst>
      <p:ext uri="{BB962C8B-B14F-4D97-AF65-F5344CB8AC3E}">
        <p14:creationId xmlns:p14="http://schemas.microsoft.com/office/powerpoint/2010/main" val="2035120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1747AF-FF4C-0B28-9C9B-0FDAE93C2E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9DFC81A-314F-8941-9A3E-99A0BEBE21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3EA91F3-7EB3-60F6-9234-03AC055E0E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1AB0945-14A3-4CA5-BD72-DF292E163928}" type="datetimeFigureOut">
              <a:rPr lang="en-GB" smtClean="0"/>
              <a:t>13/10/2024</a:t>
            </a:fld>
            <a:endParaRPr lang="en-GB"/>
          </a:p>
        </p:txBody>
      </p:sp>
      <p:sp>
        <p:nvSpPr>
          <p:cNvPr id="5" name="Footer Placeholder 4">
            <a:extLst>
              <a:ext uri="{FF2B5EF4-FFF2-40B4-BE49-F238E27FC236}">
                <a16:creationId xmlns:a16="http://schemas.microsoft.com/office/drawing/2014/main" id="{2296CC33-51CC-C02A-BFFA-3C50578058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B22CE958-4E69-805D-022B-A0F31AB185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D7CE76A-B6F5-4F52-8F68-C4F6F09B81F3}" type="slidenum">
              <a:rPr lang="en-GB" smtClean="0"/>
              <a:t>‹#›</a:t>
            </a:fld>
            <a:endParaRPr lang="en-GB"/>
          </a:p>
        </p:txBody>
      </p:sp>
    </p:spTree>
    <p:extLst>
      <p:ext uri="{BB962C8B-B14F-4D97-AF65-F5344CB8AC3E}">
        <p14:creationId xmlns:p14="http://schemas.microsoft.com/office/powerpoint/2010/main" val="716462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410B363-93B8-9253-0850-87239E825664}"/>
              </a:ext>
            </a:extLst>
          </p:cNvPr>
          <p:cNvSpPr txBox="1">
            <a:spLocks/>
          </p:cNvSpPr>
          <p:nvPr/>
        </p:nvSpPr>
        <p:spPr>
          <a:xfrm>
            <a:off x="2210938" y="1567091"/>
            <a:ext cx="8830102" cy="1515533"/>
          </a:xfrm>
          <a:prstGeom prst="rect">
            <a:avLst/>
          </a:prstGeom>
          <a:solidFill>
            <a:schemeClr val="accent1">
              <a:lumMod val="20000"/>
              <a:lumOff val="80000"/>
            </a:schemeClr>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000" dirty="0"/>
              <a:t>First Encounters and the Origins of Anthropology</a:t>
            </a:r>
          </a:p>
        </p:txBody>
      </p:sp>
      <p:sp>
        <p:nvSpPr>
          <p:cNvPr id="4" name="Subtitle 2">
            <a:extLst>
              <a:ext uri="{FF2B5EF4-FFF2-40B4-BE49-F238E27FC236}">
                <a16:creationId xmlns:a16="http://schemas.microsoft.com/office/drawing/2014/main" id="{2DE97AD3-E7E5-7F52-3564-4D5193E55118}"/>
              </a:ext>
            </a:extLst>
          </p:cNvPr>
          <p:cNvSpPr txBox="1">
            <a:spLocks/>
          </p:cNvSpPr>
          <p:nvPr/>
        </p:nvSpPr>
        <p:spPr>
          <a:xfrm>
            <a:off x="3088183" y="3985142"/>
            <a:ext cx="6815669" cy="1320802"/>
          </a:xfrm>
          <a:prstGeom prst="rect">
            <a:avLst/>
          </a:prstGeom>
          <a:solidFill>
            <a:schemeClr val="accent1">
              <a:lumMod val="20000"/>
              <a:lumOff val="80000"/>
            </a:schemeClr>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mj-lt"/>
              </a:rPr>
              <a:t>Week 3 </a:t>
            </a:r>
          </a:p>
          <a:p>
            <a:pPr marL="0" indent="0" algn="ctr">
              <a:buNone/>
            </a:pPr>
            <a:r>
              <a:rPr lang="en-US" dirty="0">
                <a:latin typeface="+mj-lt"/>
              </a:rPr>
              <a:t>MEDICINE, EMPIRE &amp; THE BODY</a:t>
            </a:r>
          </a:p>
        </p:txBody>
      </p:sp>
    </p:spTree>
    <p:extLst>
      <p:ext uri="{BB962C8B-B14F-4D97-AF65-F5344CB8AC3E}">
        <p14:creationId xmlns:p14="http://schemas.microsoft.com/office/powerpoint/2010/main" val="336244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CA88C-B1E1-A04B-7F95-BD97CFA474F4}"/>
              </a:ext>
            </a:extLst>
          </p:cNvPr>
          <p:cNvSpPr txBox="1">
            <a:spLocks/>
          </p:cNvSpPr>
          <p:nvPr/>
        </p:nvSpPr>
        <p:spPr>
          <a:xfrm>
            <a:off x="1594598" y="697474"/>
            <a:ext cx="9601196" cy="892388"/>
          </a:xfrm>
          <a:prstGeom prst="rect">
            <a:avLst/>
          </a:prstGeom>
          <a:solidFill>
            <a:schemeClr val="accent2">
              <a:lumMod val="20000"/>
              <a:lumOff val="80000"/>
            </a:schemeClr>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Overview </a:t>
            </a:r>
          </a:p>
        </p:txBody>
      </p:sp>
      <p:pic>
        <p:nvPicPr>
          <p:cNvPr id="3" name="Picture 2">
            <a:extLst>
              <a:ext uri="{FF2B5EF4-FFF2-40B4-BE49-F238E27FC236}">
                <a16:creationId xmlns:a16="http://schemas.microsoft.com/office/drawing/2014/main" id="{3C0CC280-D8DA-742C-A20D-5530C80A8918}"/>
              </a:ext>
            </a:extLst>
          </p:cNvPr>
          <p:cNvPicPr>
            <a:picLocks noChangeAspect="1"/>
          </p:cNvPicPr>
          <p:nvPr/>
        </p:nvPicPr>
        <p:blipFill>
          <a:blip r:embed="rId2"/>
          <a:stretch>
            <a:fillRect/>
          </a:stretch>
        </p:blipFill>
        <p:spPr>
          <a:xfrm>
            <a:off x="1594598" y="2105387"/>
            <a:ext cx="4657834" cy="3717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a:extLst>
              <a:ext uri="{FF2B5EF4-FFF2-40B4-BE49-F238E27FC236}">
                <a16:creationId xmlns:a16="http://schemas.microsoft.com/office/drawing/2014/main" id="{E8D1E93F-4BD6-7593-17B5-AA2A9A6657A6}"/>
              </a:ext>
            </a:extLst>
          </p:cNvPr>
          <p:cNvSpPr txBox="1"/>
          <p:nvPr/>
        </p:nvSpPr>
        <p:spPr>
          <a:xfrm>
            <a:off x="6620902" y="2347416"/>
            <a:ext cx="4657834" cy="3139321"/>
          </a:xfrm>
          <a:prstGeom prst="rect">
            <a:avLst/>
          </a:prstGeom>
          <a:solidFill>
            <a:schemeClr val="accent2">
              <a:lumMod val="20000"/>
              <a:lumOff val="80000"/>
            </a:schemeClr>
          </a:solidFill>
        </p:spPr>
        <p:txBody>
          <a:bodyPr wrap="square" rtlCol="0">
            <a:spAutoFit/>
          </a:bodyPr>
          <a:lstStyle/>
          <a:p>
            <a:pPr marL="285750" indent="-285750">
              <a:buFont typeface="Wingdings" pitchFamily="2" charset="2"/>
              <a:buChar char="Ø"/>
            </a:pPr>
            <a:r>
              <a:rPr lang="en-US" dirty="0"/>
              <a:t>First encounters between Europeans and Indigenous Americans shaped attitudes towards gender and ‘race’.</a:t>
            </a:r>
          </a:p>
          <a:p>
            <a:pPr marL="285750" indent="-285750">
              <a:buFont typeface="Wingdings" pitchFamily="2" charset="2"/>
              <a:buChar char="Ø"/>
            </a:pPr>
            <a:r>
              <a:rPr lang="en-US" dirty="0"/>
              <a:t>The inhabitants of different geographic areas began to be stereotyped—both appearances and </a:t>
            </a:r>
            <a:r>
              <a:rPr lang="en-US" dirty="0" err="1"/>
              <a:t>behaviours</a:t>
            </a:r>
            <a:r>
              <a:rPr lang="en-US" dirty="0"/>
              <a:t> were </a:t>
            </a:r>
            <a:r>
              <a:rPr lang="en-US" dirty="0" err="1"/>
              <a:t>generalised</a:t>
            </a:r>
            <a:r>
              <a:rPr lang="en-US" dirty="0"/>
              <a:t>.</a:t>
            </a:r>
          </a:p>
          <a:p>
            <a:pPr marL="285750" indent="-285750">
              <a:buFont typeface="Wingdings" pitchFamily="2" charset="2"/>
              <a:buChar char="Ø"/>
            </a:pPr>
            <a:r>
              <a:rPr lang="en-US" dirty="0"/>
              <a:t>The hardening of ‘race’ as a biological concept and emergence of racial hierarchies emerged in the context of slavery and imperial expansion.</a:t>
            </a:r>
          </a:p>
        </p:txBody>
      </p:sp>
    </p:spTree>
    <p:extLst>
      <p:ext uri="{BB962C8B-B14F-4D97-AF65-F5344CB8AC3E}">
        <p14:creationId xmlns:p14="http://schemas.microsoft.com/office/powerpoint/2010/main" val="895726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365535-A10E-8118-4B33-697F4E1349DD}"/>
              </a:ext>
            </a:extLst>
          </p:cNvPr>
          <p:cNvSpPr/>
          <p:nvPr/>
        </p:nvSpPr>
        <p:spPr>
          <a:xfrm>
            <a:off x="204280" y="1546698"/>
            <a:ext cx="7636213" cy="5085134"/>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à"/>
            </a:pPr>
            <a:endParaRPr lang="en-GB" dirty="0">
              <a:solidFill>
                <a:schemeClr val="tx1"/>
              </a:solidFill>
              <a:sym typeface="Wingdings" panose="05000000000000000000" pitchFamily="2" charset="2"/>
            </a:endParaRPr>
          </a:p>
          <a:p>
            <a:pPr marL="285750" indent="-285750">
              <a:buFont typeface="Wingdings" panose="05000000000000000000" pitchFamily="2" charset="2"/>
              <a:buChar char="à"/>
            </a:pPr>
            <a:r>
              <a:rPr lang="en-GB" sz="1600" dirty="0">
                <a:solidFill>
                  <a:schemeClr val="tx1"/>
                </a:solidFill>
                <a:sym typeface="Wingdings" panose="05000000000000000000" pitchFamily="2" charset="2"/>
              </a:rPr>
              <a:t>Morgan argues that the meanings of the Black female body were inscribed long before colonialism.</a:t>
            </a:r>
          </a:p>
          <a:p>
            <a:pPr marL="285750" indent="-285750">
              <a:buFont typeface="Wingdings" panose="05000000000000000000" pitchFamily="2" charset="2"/>
              <a:buChar char="à"/>
            </a:pPr>
            <a:r>
              <a:rPr lang="en-GB" sz="1600" dirty="0">
                <a:solidFill>
                  <a:schemeClr val="tx1"/>
                </a:solidFill>
                <a:sym typeface="Wingdings" panose="05000000000000000000" pitchFamily="2" charset="2"/>
              </a:rPr>
              <a:t>The gendering of racial ideology appeared frequently in books ( like Edward Long’s </a:t>
            </a:r>
            <a:r>
              <a:rPr lang="en-GB" sz="1600" i="1" dirty="0">
                <a:solidFill>
                  <a:schemeClr val="tx1"/>
                </a:solidFill>
                <a:sym typeface="Wingdings" panose="05000000000000000000" pitchFamily="2" charset="2"/>
              </a:rPr>
              <a:t>The History of Jamaica</a:t>
            </a:r>
            <a:r>
              <a:rPr lang="en-GB" sz="1600" dirty="0">
                <a:solidFill>
                  <a:schemeClr val="tx1"/>
                </a:solidFill>
                <a:sym typeface="Wingdings" panose="05000000000000000000" pitchFamily="2" charset="2"/>
              </a:rPr>
              <a:t>) and art ( like the plates in Theodore de </a:t>
            </a:r>
            <a:r>
              <a:rPr lang="en-GB" sz="1600" dirty="0" err="1">
                <a:solidFill>
                  <a:schemeClr val="tx1"/>
                </a:solidFill>
                <a:sym typeface="Wingdings" panose="05000000000000000000" pitchFamily="2" charset="2"/>
              </a:rPr>
              <a:t>Bry’s</a:t>
            </a:r>
            <a:r>
              <a:rPr lang="en-GB" sz="1600" dirty="0">
                <a:solidFill>
                  <a:schemeClr val="tx1"/>
                </a:solidFill>
                <a:sym typeface="Wingdings" panose="05000000000000000000" pitchFamily="2" charset="2"/>
              </a:rPr>
              <a:t> </a:t>
            </a:r>
            <a:r>
              <a:rPr lang="en-GB" sz="1600" i="1" dirty="0">
                <a:solidFill>
                  <a:schemeClr val="tx1"/>
                </a:solidFill>
                <a:sym typeface="Wingdings" panose="05000000000000000000" pitchFamily="2" charset="2"/>
              </a:rPr>
              <a:t>Small Voyages</a:t>
            </a:r>
            <a:r>
              <a:rPr lang="en-GB" sz="1600" dirty="0">
                <a:solidFill>
                  <a:schemeClr val="tx1"/>
                </a:solidFill>
                <a:sym typeface="Wingdings" panose="05000000000000000000" pitchFamily="2" charset="2"/>
              </a:rPr>
              <a:t>). The way that Amerindians and Black people were presented in these varied, but they frequently included themes of cannibalism, infant murder and the bestial tendencies of women.</a:t>
            </a:r>
          </a:p>
          <a:p>
            <a:pPr marL="285750" indent="-285750">
              <a:buFont typeface="Wingdings" panose="05000000000000000000" pitchFamily="2" charset="2"/>
              <a:buChar char="à"/>
            </a:pPr>
            <a:r>
              <a:rPr lang="en-GB" sz="1600" dirty="0">
                <a:solidFill>
                  <a:schemeClr val="tx1"/>
                </a:solidFill>
                <a:sym typeface="Wingdings" panose="05000000000000000000" pitchFamily="2" charset="2"/>
              </a:rPr>
              <a:t>White male travellers presented Black and Amerindian bodies as both repulsive and desirable. </a:t>
            </a:r>
          </a:p>
          <a:p>
            <a:pPr marL="285750" indent="-285750">
              <a:buFont typeface="Wingdings" panose="05000000000000000000" pitchFamily="2" charset="2"/>
              <a:buChar char="à"/>
            </a:pPr>
            <a:r>
              <a:rPr lang="en-GB" sz="1600" dirty="0">
                <a:solidFill>
                  <a:schemeClr val="tx1"/>
                </a:solidFill>
                <a:sym typeface="Wingdings" panose="05000000000000000000" pitchFamily="2" charset="2"/>
              </a:rPr>
              <a:t>Travellers often wrote about the childbearing capacity of Amerindian and Black women. They claimed that they did not feel pain when giving birth, therefore they were more like beasts than humans. In the case of Black women, being able to sidestep the ‘curse of Eve’ meant they were not truly human and therefore could be enslaved.</a:t>
            </a:r>
          </a:p>
          <a:p>
            <a:pPr marL="285750" indent="-285750">
              <a:buFont typeface="Wingdings" panose="05000000000000000000" pitchFamily="2" charset="2"/>
              <a:buChar char="à"/>
            </a:pPr>
            <a:r>
              <a:rPr lang="en-GB" sz="1600" dirty="0">
                <a:solidFill>
                  <a:schemeClr val="tx1"/>
                </a:solidFill>
                <a:sym typeface="Wingdings" panose="05000000000000000000" pitchFamily="2" charset="2"/>
              </a:rPr>
              <a:t>Morgan states that she does not think that the category of gender was more important than race. </a:t>
            </a:r>
            <a:r>
              <a:rPr lang="en-GB" sz="1600" b="1" dirty="0">
                <a:solidFill>
                  <a:schemeClr val="tx1"/>
                </a:solidFill>
                <a:sym typeface="Wingdings" panose="05000000000000000000" pitchFamily="2" charset="2"/>
              </a:rPr>
              <a:t>However</a:t>
            </a:r>
            <a:r>
              <a:rPr lang="en-GB" sz="1600" dirty="0">
                <a:solidFill>
                  <a:schemeClr val="tx1"/>
                </a:solidFill>
                <a:sym typeface="Wingdings" panose="05000000000000000000" pitchFamily="2" charset="2"/>
              </a:rPr>
              <a:t>, racialist discourse was defined by its ideas about gender and sexual difference.</a:t>
            </a:r>
          </a:p>
          <a:p>
            <a:pPr marL="285750" indent="-285750">
              <a:buFont typeface="Wingdings" panose="05000000000000000000" pitchFamily="2" charset="2"/>
              <a:buChar char="à"/>
            </a:pPr>
            <a:endParaRPr lang="en-GB" dirty="0">
              <a:solidFill>
                <a:schemeClr val="tx1"/>
              </a:solidFill>
            </a:endParaRPr>
          </a:p>
        </p:txBody>
      </p:sp>
      <p:sp>
        <p:nvSpPr>
          <p:cNvPr id="4" name="Rectangle 3">
            <a:extLst>
              <a:ext uri="{FF2B5EF4-FFF2-40B4-BE49-F238E27FC236}">
                <a16:creationId xmlns:a16="http://schemas.microsoft.com/office/drawing/2014/main" id="{81977DFD-AB79-38A0-5F4B-2F8C6BA5B73E}"/>
              </a:ext>
            </a:extLst>
          </p:cNvPr>
          <p:cNvSpPr/>
          <p:nvPr/>
        </p:nvSpPr>
        <p:spPr>
          <a:xfrm>
            <a:off x="204280" y="226168"/>
            <a:ext cx="7636213" cy="1116249"/>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dirty="0">
                <a:solidFill>
                  <a:schemeClr val="tx1"/>
                </a:solidFill>
              </a:rPr>
              <a:t>“Some Could Suckle over Their Shoulder”: Male Travelers, Female Bodies and the Gendering of Racial Ideology, 1500-1700</a:t>
            </a:r>
          </a:p>
          <a:p>
            <a:endParaRPr lang="en-GB" dirty="0">
              <a:solidFill>
                <a:schemeClr val="tx1"/>
              </a:solidFill>
            </a:endParaRPr>
          </a:p>
          <a:p>
            <a:pPr algn="ctr"/>
            <a:r>
              <a:rPr lang="en-GB" dirty="0">
                <a:solidFill>
                  <a:schemeClr val="tx1"/>
                </a:solidFill>
              </a:rPr>
              <a:t>Jennifer L. Morgan</a:t>
            </a:r>
          </a:p>
        </p:txBody>
      </p:sp>
      <p:sp>
        <p:nvSpPr>
          <p:cNvPr id="7" name="Rectangle 6">
            <a:extLst>
              <a:ext uri="{FF2B5EF4-FFF2-40B4-BE49-F238E27FC236}">
                <a16:creationId xmlns:a16="http://schemas.microsoft.com/office/drawing/2014/main" id="{4552EA81-98DF-E99C-B95F-941F212961C9}"/>
              </a:ext>
            </a:extLst>
          </p:cNvPr>
          <p:cNvSpPr/>
          <p:nvPr/>
        </p:nvSpPr>
        <p:spPr>
          <a:xfrm>
            <a:off x="8012350" y="226168"/>
            <a:ext cx="3975369" cy="6405664"/>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Quote: “… the encounter had already taken place in the </a:t>
            </a:r>
            <a:r>
              <a:rPr lang="en-GB" sz="1600" dirty="0" err="1">
                <a:solidFill>
                  <a:schemeClr val="tx1"/>
                </a:solidFill>
              </a:rPr>
              <a:t>parlors</a:t>
            </a:r>
            <a:r>
              <a:rPr lang="en-GB" sz="1600" dirty="0">
                <a:solidFill>
                  <a:schemeClr val="tx1"/>
                </a:solidFill>
              </a:rPr>
              <a:t> and reading rooms on English soil, assuring that colonists would arrive with a battery of assumptions and predispositions about race, femininity, sexuality and civilisation” [pg.191]</a:t>
            </a:r>
          </a:p>
        </p:txBody>
      </p:sp>
    </p:spTree>
    <p:extLst>
      <p:ext uri="{BB962C8B-B14F-4D97-AF65-F5344CB8AC3E}">
        <p14:creationId xmlns:p14="http://schemas.microsoft.com/office/powerpoint/2010/main" val="1805449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365535-A10E-8118-4B33-697F4E1349DD}"/>
              </a:ext>
            </a:extLst>
          </p:cNvPr>
          <p:cNvSpPr/>
          <p:nvPr/>
        </p:nvSpPr>
        <p:spPr>
          <a:xfrm>
            <a:off x="204280" y="1546697"/>
            <a:ext cx="7636213" cy="5085134"/>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à"/>
            </a:pPr>
            <a:r>
              <a:rPr lang="en-GB" sz="1600" dirty="0">
                <a:solidFill>
                  <a:schemeClr val="tx1"/>
                </a:solidFill>
                <a:sym typeface="Wingdings" panose="05000000000000000000" pitchFamily="2" charset="2"/>
              </a:rPr>
              <a:t>Pre-18</a:t>
            </a:r>
            <a:r>
              <a:rPr lang="en-GB" sz="1600" baseline="30000" dirty="0">
                <a:solidFill>
                  <a:schemeClr val="tx1"/>
                </a:solidFill>
                <a:sym typeface="Wingdings" panose="05000000000000000000" pitchFamily="2" charset="2"/>
              </a:rPr>
              <a:t>th</a:t>
            </a:r>
            <a:r>
              <a:rPr lang="en-GB" sz="1600" dirty="0">
                <a:solidFill>
                  <a:schemeClr val="tx1"/>
                </a:solidFill>
                <a:sym typeface="Wingdings" panose="05000000000000000000" pitchFamily="2" charset="2"/>
              </a:rPr>
              <a:t> century ethnographic literature was dominated by the subject of political, social and cultural sophistication. The people of different kingdoms and cities were seen to have their own unique character, and the focus was more on nation than race.</a:t>
            </a:r>
          </a:p>
          <a:p>
            <a:pPr marL="285750" indent="-285750">
              <a:buFont typeface="Wingdings" panose="05000000000000000000" pitchFamily="2" charset="2"/>
              <a:buChar char="à"/>
            </a:pPr>
            <a:r>
              <a:rPr lang="en-GB" sz="1600" b="1" dirty="0">
                <a:solidFill>
                  <a:schemeClr val="tx1"/>
                </a:solidFill>
                <a:sym typeface="Wingdings" panose="05000000000000000000" pitchFamily="2" charset="2"/>
              </a:rPr>
              <a:t>However</a:t>
            </a:r>
            <a:r>
              <a:rPr lang="en-GB" sz="1600" dirty="0">
                <a:solidFill>
                  <a:schemeClr val="tx1"/>
                </a:solidFill>
                <a:sym typeface="Wingdings" panose="05000000000000000000" pitchFamily="2" charset="2"/>
              </a:rPr>
              <a:t>, African peoples were still generalised and seen as uniformly “savage” and homogenous. Native American peoples were seen to be more diverse, but less so than the diversity between European peoples.</a:t>
            </a:r>
          </a:p>
          <a:p>
            <a:pPr marL="285750" indent="-285750">
              <a:buFont typeface="Wingdings" panose="05000000000000000000" pitchFamily="2" charset="2"/>
              <a:buChar char="à"/>
            </a:pPr>
            <a:r>
              <a:rPr lang="en-GB" sz="1600" dirty="0">
                <a:solidFill>
                  <a:schemeClr val="tx1"/>
                </a:solidFill>
                <a:sym typeface="Wingdings" panose="05000000000000000000" pitchFamily="2" charset="2"/>
              </a:rPr>
              <a:t>18</a:t>
            </a:r>
            <a:r>
              <a:rPr lang="en-GB" sz="1600" baseline="30000" dirty="0">
                <a:solidFill>
                  <a:schemeClr val="tx1"/>
                </a:solidFill>
                <a:sym typeface="Wingdings" panose="05000000000000000000" pitchFamily="2" charset="2"/>
              </a:rPr>
              <a:t>th</a:t>
            </a:r>
            <a:r>
              <a:rPr lang="en-GB" sz="1600" dirty="0">
                <a:solidFill>
                  <a:schemeClr val="tx1"/>
                </a:solidFill>
                <a:sym typeface="Wingdings" panose="05000000000000000000" pitchFamily="2" charset="2"/>
              </a:rPr>
              <a:t> century onward the focus shifted to descriptors of races. They generalised continental groups as “races” and extensively documented their supposedly racially inherent characteristics (both physical and mental).</a:t>
            </a:r>
          </a:p>
          <a:p>
            <a:pPr marL="285750" indent="-285750">
              <a:buFont typeface="Wingdings" panose="05000000000000000000" pitchFamily="2" charset="2"/>
              <a:buChar char="à"/>
            </a:pPr>
            <a:r>
              <a:rPr lang="en-GB" sz="1600" dirty="0">
                <a:solidFill>
                  <a:schemeClr val="tx1"/>
                </a:solidFill>
                <a:sym typeface="Wingdings" panose="05000000000000000000" pitchFamily="2" charset="2"/>
              </a:rPr>
              <a:t>Enlightenment naturalists often disagreed about the status of man in relation to the animal kingdom in their quest to define the different racial groups. Some, like Buffon, reflected the uniqueness of humanity in their work. Those like </a:t>
            </a:r>
            <a:r>
              <a:rPr lang="en-GB" sz="1600" dirty="0" err="1">
                <a:solidFill>
                  <a:schemeClr val="tx1"/>
                </a:solidFill>
                <a:sym typeface="Wingdings" panose="05000000000000000000" pitchFamily="2" charset="2"/>
              </a:rPr>
              <a:t>Linné</a:t>
            </a:r>
            <a:r>
              <a:rPr lang="en-GB" sz="1600" dirty="0">
                <a:solidFill>
                  <a:schemeClr val="tx1"/>
                </a:solidFill>
                <a:sym typeface="Wingdings" panose="05000000000000000000" pitchFamily="2" charset="2"/>
              </a:rPr>
              <a:t>, by stating that humans could be categorised into species like plants and animals, implied that humanity did not have a unique place in the natural world. </a:t>
            </a:r>
          </a:p>
          <a:p>
            <a:pPr marL="285750" indent="-285750">
              <a:buFont typeface="Wingdings" panose="05000000000000000000" pitchFamily="2" charset="2"/>
              <a:buChar char="à"/>
            </a:pPr>
            <a:r>
              <a:rPr lang="en-GB" sz="1600" dirty="0">
                <a:solidFill>
                  <a:schemeClr val="tx1"/>
                </a:solidFill>
                <a:sym typeface="Wingdings" panose="05000000000000000000" pitchFamily="2" charset="2"/>
              </a:rPr>
              <a:t>We have yet to fully abandon Enlightenment racial science. And the closeness of “race” and “nation” proved problematic in the 20</a:t>
            </a:r>
            <a:r>
              <a:rPr lang="en-GB" sz="1600" baseline="30000" dirty="0">
                <a:solidFill>
                  <a:schemeClr val="tx1"/>
                </a:solidFill>
                <a:sym typeface="Wingdings" panose="05000000000000000000" pitchFamily="2" charset="2"/>
              </a:rPr>
              <a:t>th</a:t>
            </a:r>
            <a:r>
              <a:rPr lang="en-GB" sz="1600" dirty="0">
                <a:solidFill>
                  <a:schemeClr val="tx1"/>
                </a:solidFill>
                <a:sym typeface="Wingdings" panose="05000000000000000000" pitchFamily="2" charset="2"/>
              </a:rPr>
              <a:t> century, and they continue be a tool of the Far-Right to this day.</a:t>
            </a:r>
          </a:p>
          <a:p>
            <a:endParaRPr lang="en-GB" dirty="0">
              <a:solidFill>
                <a:schemeClr val="tx1"/>
              </a:solidFill>
              <a:sym typeface="Wingdings" panose="05000000000000000000" pitchFamily="2" charset="2"/>
            </a:endParaRPr>
          </a:p>
          <a:p>
            <a:pPr marL="285750" indent="-285750">
              <a:buFont typeface="Wingdings" panose="05000000000000000000" pitchFamily="2" charset="2"/>
              <a:buChar char="à"/>
            </a:pPr>
            <a:endParaRPr lang="en-GB" dirty="0">
              <a:solidFill>
                <a:schemeClr val="tx1"/>
              </a:solidFill>
            </a:endParaRPr>
          </a:p>
        </p:txBody>
      </p:sp>
      <p:sp>
        <p:nvSpPr>
          <p:cNvPr id="4" name="Rectangle 3">
            <a:extLst>
              <a:ext uri="{FF2B5EF4-FFF2-40B4-BE49-F238E27FC236}">
                <a16:creationId xmlns:a16="http://schemas.microsoft.com/office/drawing/2014/main" id="{81977DFD-AB79-38A0-5F4B-2F8C6BA5B73E}"/>
              </a:ext>
            </a:extLst>
          </p:cNvPr>
          <p:cNvSpPr/>
          <p:nvPr/>
        </p:nvSpPr>
        <p:spPr>
          <a:xfrm>
            <a:off x="204281" y="226168"/>
            <a:ext cx="7636213" cy="1116249"/>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dirty="0">
                <a:solidFill>
                  <a:schemeClr val="tx1"/>
                </a:solidFill>
              </a:rPr>
              <a:t>From “Nation” to “Race”: The Origin of Racial Classification in Eighteenth Century Thought</a:t>
            </a:r>
          </a:p>
          <a:p>
            <a:pPr algn="ctr"/>
            <a:r>
              <a:rPr lang="en-GB" dirty="0">
                <a:solidFill>
                  <a:schemeClr val="tx1"/>
                </a:solidFill>
              </a:rPr>
              <a:t>Nicholas Hudson</a:t>
            </a:r>
          </a:p>
        </p:txBody>
      </p:sp>
      <p:sp>
        <p:nvSpPr>
          <p:cNvPr id="3" name="Rectangle 2">
            <a:extLst>
              <a:ext uri="{FF2B5EF4-FFF2-40B4-BE49-F238E27FC236}">
                <a16:creationId xmlns:a16="http://schemas.microsoft.com/office/drawing/2014/main" id="{80F8A5A6-AB6D-18CA-A9DC-E9115BBB8321}"/>
              </a:ext>
            </a:extLst>
          </p:cNvPr>
          <p:cNvSpPr/>
          <p:nvPr/>
        </p:nvSpPr>
        <p:spPr>
          <a:xfrm>
            <a:off x="8012350" y="5291847"/>
            <a:ext cx="3975369" cy="1339984"/>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rPr>
              <a:t>Question: </a:t>
            </a:r>
          </a:p>
          <a:p>
            <a:r>
              <a:rPr lang="en-GB" sz="1600" dirty="0">
                <a:solidFill>
                  <a:schemeClr val="tx1"/>
                </a:solidFill>
                <a:sym typeface="Wingdings" panose="05000000000000000000" pitchFamily="2" charset="2"/>
              </a:rPr>
              <a:t> How did print culture facilitate the development of </a:t>
            </a:r>
            <a:r>
              <a:rPr lang="en-GB" sz="1600">
                <a:solidFill>
                  <a:schemeClr val="tx1"/>
                </a:solidFill>
                <a:sym typeface="Wingdings" panose="05000000000000000000" pitchFamily="2" charset="2"/>
              </a:rPr>
              <a:t>racial ideology?</a:t>
            </a:r>
            <a:endParaRPr lang="en-GB" sz="1600" dirty="0">
              <a:solidFill>
                <a:schemeClr val="tx1"/>
              </a:solidFill>
            </a:endParaRPr>
          </a:p>
        </p:txBody>
      </p:sp>
      <p:sp>
        <p:nvSpPr>
          <p:cNvPr id="5" name="Rectangle 4">
            <a:extLst>
              <a:ext uri="{FF2B5EF4-FFF2-40B4-BE49-F238E27FC236}">
                <a16:creationId xmlns:a16="http://schemas.microsoft.com/office/drawing/2014/main" id="{E1112B30-7128-913C-76F9-4B4C09E5729C}"/>
              </a:ext>
            </a:extLst>
          </p:cNvPr>
          <p:cNvSpPr/>
          <p:nvPr/>
        </p:nvSpPr>
        <p:spPr>
          <a:xfrm>
            <a:off x="8012349" y="226168"/>
            <a:ext cx="3975369" cy="4936901"/>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rPr>
              <a:t>Quote:</a:t>
            </a:r>
            <a:r>
              <a:rPr lang="en-GB" sz="1600" dirty="0">
                <a:solidFill>
                  <a:schemeClr val="tx1"/>
                </a:solidFill>
              </a:rPr>
              <a:t> “Before these authors, “racism” could exist as little more than a visceral distrust of physical difference, crudely expressed in degrading images and outbursts of disgust. Only with the rise of racial science could “racism” take the form of an “objective” and self-conscious conviction in the racial inferiority of certain visibly different groups” [pg.252] </a:t>
            </a:r>
          </a:p>
        </p:txBody>
      </p:sp>
    </p:spTree>
    <p:extLst>
      <p:ext uri="{BB962C8B-B14F-4D97-AF65-F5344CB8AC3E}">
        <p14:creationId xmlns:p14="http://schemas.microsoft.com/office/powerpoint/2010/main" val="3128195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AAE821F4-58B5-BAA5-AAB3-0962612121A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01582B1-9D38-2B74-D338-2F12708A4B26}"/>
              </a:ext>
            </a:extLst>
          </p:cNvPr>
          <p:cNvSpPr/>
          <p:nvPr/>
        </p:nvSpPr>
        <p:spPr>
          <a:xfrm>
            <a:off x="204280" y="1546697"/>
            <a:ext cx="7636213" cy="508513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Wingdings" pitchFamily="2" charset="2"/>
              <a:buChar char="Ø"/>
            </a:pPr>
            <a:r>
              <a:rPr lang="en-US" sz="1600" dirty="0">
                <a:solidFill>
                  <a:srgbClr val="2A2A2A"/>
                </a:solidFill>
                <a:effectLst/>
                <a:ea typeface="MS Mincho" panose="02020609040205080304" pitchFamily="49" charset="-128"/>
                <a:cs typeface="Times"/>
              </a:rPr>
              <a:t>The idea that the peoples of the Pacific were idealized as ‘Noble Savages’ was supposedly widespread and drawn from experience, but appears to be more of a preoccupation of historians than an accurate assessment of contemporary beliefs.</a:t>
            </a:r>
          </a:p>
          <a:p>
            <a:pPr marL="342900" indent="-342900">
              <a:buFont typeface="Wingdings" pitchFamily="2" charset="2"/>
              <a:buChar char="Ø"/>
            </a:pPr>
            <a:r>
              <a:rPr lang="en-US" sz="1600" dirty="0">
                <a:solidFill>
                  <a:srgbClr val="2A2A2A"/>
                </a:solidFill>
                <a:ea typeface="MS Mincho" panose="02020609040205080304" pitchFamily="49" charset="-128"/>
              </a:rPr>
              <a:t>Instead, Tahitians and other Polynesian groups were only partially </a:t>
            </a:r>
            <a:r>
              <a:rPr lang="en-US" sz="1600" dirty="0" err="1">
                <a:solidFill>
                  <a:srgbClr val="2A2A2A"/>
                </a:solidFill>
                <a:ea typeface="MS Mincho" panose="02020609040205080304" pitchFamily="49" charset="-128"/>
              </a:rPr>
              <a:t>romantised</a:t>
            </a:r>
            <a:r>
              <a:rPr lang="en-US" sz="1600" dirty="0">
                <a:solidFill>
                  <a:srgbClr val="2A2A2A"/>
                </a:solidFill>
                <a:ea typeface="MS Mincho" panose="02020609040205080304" pitchFamily="49" charset="-128"/>
              </a:rPr>
              <a:t> in the writings of </a:t>
            </a:r>
            <a:r>
              <a:rPr lang="en-GB" sz="1600" dirty="0">
                <a:solidFill>
                  <a:srgbClr val="2A2A2A"/>
                </a:solidFill>
                <a:ea typeface="MS Mincho" panose="02020609040205080304" pitchFamily="49" charset="-128"/>
              </a:rPr>
              <a:t>naturalist explorers like </a:t>
            </a:r>
            <a:r>
              <a:rPr lang="en-GB" sz="1600" dirty="0" err="1">
                <a:solidFill>
                  <a:srgbClr val="2A2A2A"/>
                </a:solidFill>
                <a:ea typeface="MS Mincho" panose="02020609040205080304" pitchFamily="49" charset="-128"/>
              </a:rPr>
              <a:t>Bourgainville</a:t>
            </a:r>
            <a:r>
              <a:rPr lang="en-GB" sz="1600" dirty="0">
                <a:solidFill>
                  <a:srgbClr val="2A2A2A"/>
                </a:solidFill>
                <a:ea typeface="MS Mincho" panose="02020609040205080304" pitchFamily="49" charset="-128"/>
              </a:rPr>
              <a:t>, Banks, and Foster.</a:t>
            </a:r>
          </a:p>
          <a:p>
            <a:pPr marL="342900" indent="-342900">
              <a:buFont typeface="Wingdings" pitchFamily="2" charset="2"/>
              <a:buChar char="Ø"/>
            </a:pPr>
            <a:r>
              <a:rPr lang="en-GB" sz="1600" dirty="0">
                <a:solidFill>
                  <a:srgbClr val="2A2A2A"/>
                </a:solidFill>
                <a:ea typeface="MS Mincho" panose="02020609040205080304" pitchFamily="49" charset="-128"/>
              </a:rPr>
              <a:t>Negative behaviours such as treachery, thievery, and cannibalism also featured heavily in early travellers’ accounts, shipwreck narratives, etc.</a:t>
            </a:r>
          </a:p>
          <a:p>
            <a:pPr marL="342900" indent="-342900">
              <a:buFont typeface="Wingdings" pitchFamily="2" charset="2"/>
              <a:buChar char="Ø"/>
            </a:pPr>
            <a:r>
              <a:rPr lang="en-GB" sz="1600" dirty="0">
                <a:solidFill>
                  <a:srgbClr val="2A2A2A"/>
                </a:solidFill>
                <a:ea typeface="MS Mincho" panose="02020609040205080304" pitchFamily="49" charset="-128"/>
              </a:rPr>
              <a:t>Idealised depictions of ‘Noble Savages’ as pure, childlike, hospitable mostly a product of intellectual armchair/salon culture in Europe, not actual encounters with Pacific Islanders.</a:t>
            </a:r>
          </a:p>
          <a:p>
            <a:pPr marL="342900" indent="-342900">
              <a:buFont typeface="Wingdings" pitchFamily="2" charset="2"/>
              <a:buChar char="Ø"/>
            </a:pPr>
            <a:r>
              <a:rPr lang="en-GB" sz="1600" dirty="0">
                <a:solidFill>
                  <a:srgbClr val="2A2A2A"/>
                </a:solidFill>
                <a:ea typeface="MS Mincho" panose="02020609040205080304" pitchFamily="49" charset="-128"/>
              </a:rPr>
              <a:t>Two contradictory images of Pacific peoples thus emerged, representing the ‘noble’ and the ‘savage’, and reflect different impulses towards supposedly ‘uncivilised’ peoples: to preserve or eradicate them, to idealise or condemn them.</a:t>
            </a:r>
          </a:p>
          <a:p>
            <a:pPr marL="342900" indent="-342900">
              <a:buAutoNum type="arabicPeriod"/>
            </a:pPr>
            <a:endParaRPr lang="en-GB" dirty="0">
              <a:effectLst/>
            </a:endParaRPr>
          </a:p>
          <a:p>
            <a:pPr marL="342900" indent="-342900">
              <a:buAutoNum type="arabicPeriod"/>
            </a:pPr>
            <a:endParaRPr lang="en-GB" dirty="0">
              <a:solidFill>
                <a:schemeClr val="tx1"/>
              </a:solidFill>
            </a:endParaRPr>
          </a:p>
        </p:txBody>
      </p:sp>
      <p:sp>
        <p:nvSpPr>
          <p:cNvPr id="4" name="Rectangle 3">
            <a:extLst>
              <a:ext uri="{FF2B5EF4-FFF2-40B4-BE49-F238E27FC236}">
                <a16:creationId xmlns:a16="http://schemas.microsoft.com/office/drawing/2014/main" id="{B61A9829-E85A-E1CF-D609-D14CDB045F4A}"/>
              </a:ext>
            </a:extLst>
          </p:cNvPr>
          <p:cNvSpPr/>
          <p:nvPr/>
        </p:nvSpPr>
        <p:spPr>
          <a:xfrm>
            <a:off x="204281" y="226168"/>
            <a:ext cx="7636213" cy="1116249"/>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1800" dirty="0">
                <a:solidFill>
                  <a:srgbClr val="000000"/>
                </a:solidFill>
                <a:effectLst/>
                <a:latin typeface="Calibri" panose="020F0502020204030204" pitchFamily="34" charset="0"/>
              </a:rPr>
              <a:t>‘Savages Noble and Ignoble: the Preconceptions of Early European Voyages in Polynesia’ </a:t>
            </a:r>
          </a:p>
          <a:p>
            <a:pPr algn="ctr"/>
            <a:r>
              <a:rPr lang="en-GB" dirty="0">
                <a:solidFill>
                  <a:schemeClr val="tx1"/>
                </a:solidFill>
              </a:rPr>
              <a:t>I. C. Campbell</a:t>
            </a:r>
          </a:p>
        </p:txBody>
      </p:sp>
      <p:sp>
        <p:nvSpPr>
          <p:cNvPr id="5" name="Rectangle 4">
            <a:extLst>
              <a:ext uri="{FF2B5EF4-FFF2-40B4-BE49-F238E27FC236}">
                <a16:creationId xmlns:a16="http://schemas.microsoft.com/office/drawing/2014/main" id="{4C16A843-A025-260E-267E-E391CC29193E}"/>
              </a:ext>
            </a:extLst>
          </p:cNvPr>
          <p:cNvSpPr/>
          <p:nvPr/>
        </p:nvSpPr>
        <p:spPr>
          <a:xfrm>
            <a:off x="8012349" y="226168"/>
            <a:ext cx="3975369" cy="6405663"/>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rPr>
              <a:t>Quote:</a:t>
            </a:r>
            <a:r>
              <a:rPr lang="en-GB" sz="1600" dirty="0">
                <a:solidFill>
                  <a:schemeClr val="tx1"/>
                </a:solidFill>
              </a:rPr>
              <a:t> </a:t>
            </a:r>
            <a:r>
              <a:rPr lang="en-US" sz="1800" dirty="0">
                <a:solidFill>
                  <a:srgbClr val="2A2A2A"/>
                </a:solidFill>
                <a:effectLst/>
                <a:latin typeface="Times"/>
                <a:ea typeface="MS Mincho" panose="02020609040205080304" pitchFamily="49" charset="-128"/>
                <a:cs typeface="Times"/>
              </a:rPr>
              <a:t>‘References to islanders being savage and treacherous cannibals outnumber references to them as being something akin to hospitable children of nature by at least six to one.’ (p.53)</a:t>
            </a:r>
            <a:endParaRPr lang="en-GB" sz="1800" dirty="0">
              <a:effectLst/>
              <a:latin typeface="Times New Roman" panose="02020603050405020304" pitchFamily="18" charset="0"/>
              <a:ea typeface="MS Mincho" panose="02020609040205080304" pitchFamily="49" charset="-128"/>
            </a:endParaRPr>
          </a:p>
          <a:p>
            <a:pPr algn="ctr"/>
            <a:endParaRPr lang="en-GB" sz="1600" dirty="0">
              <a:solidFill>
                <a:schemeClr val="tx1"/>
              </a:solidFill>
            </a:endParaRPr>
          </a:p>
        </p:txBody>
      </p:sp>
    </p:spTree>
    <p:extLst>
      <p:ext uri="{BB962C8B-B14F-4D97-AF65-F5344CB8AC3E}">
        <p14:creationId xmlns:p14="http://schemas.microsoft.com/office/powerpoint/2010/main" val="821899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a:extLst>
            <a:ext uri="{FF2B5EF4-FFF2-40B4-BE49-F238E27FC236}">
              <a16:creationId xmlns:a16="http://schemas.microsoft.com/office/drawing/2014/main" id="{07C8DBD7-BE38-11B5-EE7D-486A07CFC83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60BCECF-4B60-7C05-5166-2545D088688B}"/>
              </a:ext>
            </a:extLst>
          </p:cNvPr>
          <p:cNvSpPr/>
          <p:nvPr/>
        </p:nvSpPr>
        <p:spPr>
          <a:xfrm>
            <a:off x="204280" y="1546697"/>
            <a:ext cx="7636213" cy="5085134"/>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‘Natural philosophy’ provided an explanatory model for physical differences prior to the development of biological racism, and linked propensity to disease to constitution and climate.</a:t>
            </a:r>
          </a:p>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In early colonial America, English settlers understood their dominance of the territory in corporeal terms: they seemed to be physically well adapted to the environment.</a:t>
            </a:r>
          </a:p>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Meanwhile, they observed the Indigenous population suffering terribly from diseases, which they initially believed to be local in origin (rather than imported).</a:t>
            </a:r>
          </a:p>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Increasingly, the English became increasingly convinced of Native American bodily inferiority; they were worse at surviving in their own climate than English settlers, who were thriving by comparison.</a:t>
            </a:r>
          </a:p>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The English ultimately dispossessed Indigenous Americans of their own land; suggesting they were poorly adapted migrants from abroad while the English were physically foreordained to inhabit the territory.     </a:t>
            </a:r>
          </a:p>
          <a:p>
            <a:endParaRPr lang="en-GB" sz="1600" dirty="0">
              <a:solidFill>
                <a:schemeClr val="tx1"/>
              </a:solidFill>
              <a:sym typeface="Wingdings" panose="05000000000000000000" pitchFamily="2" charset="2"/>
            </a:endParaRPr>
          </a:p>
          <a:p>
            <a:pPr marL="285750" indent="-285750">
              <a:buFont typeface="Wingdings" panose="05000000000000000000" pitchFamily="2" charset="2"/>
              <a:buChar char="à"/>
            </a:pPr>
            <a:endParaRPr lang="en-GB" dirty="0">
              <a:solidFill>
                <a:schemeClr val="tx1"/>
              </a:solidFill>
            </a:endParaRPr>
          </a:p>
        </p:txBody>
      </p:sp>
      <p:sp>
        <p:nvSpPr>
          <p:cNvPr id="4" name="Rectangle 3">
            <a:extLst>
              <a:ext uri="{FF2B5EF4-FFF2-40B4-BE49-F238E27FC236}">
                <a16:creationId xmlns:a16="http://schemas.microsoft.com/office/drawing/2014/main" id="{138CE87B-5809-42B8-04D8-E6FA2944B640}"/>
              </a:ext>
            </a:extLst>
          </p:cNvPr>
          <p:cNvSpPr/>
          <p:nvPr/>
        </p:nvSpPr>
        <p:spPr>
          <a:xfrm>
            <a:off x="204281" y="226168"/>
            <a:ext cx="7636213" cy="1116249"/>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dirty="0">
                <a:solidFill>
                  <a:schemeClr val="tx1"/>
                </a:solidFill>
              </a:rPr>
              <a:t>Natural Philosophy and an Early Racial Idiom in North America: Comparing English and Indian Bodies</a:t>
            </a:r>
          </a:p>
          <a:p>
            <a:pPr algn="ctr"/>
            <a:r>
              <a:rPr lang="en-GB" dirty="0">
                <a:solidFill>
                  <a:schemeClr val="tx1"/>
                </a:solidFill>
              </a:rPr>
              <a:t>Joyce E. Chaplin</a:t>
            </a:r>
          </a:p>
        </p:txBody>
      </p:sp>
      <p:sp>
        <p:nvSpPr>
          <p:cNvPr id="5" name="Rectangle 4">
            <a:extLst>
              <a:ext uri="{FF2B5EF4-FFF2-40B4-BE49-F238E27FC236}">
                <a16:creationId xmlns:a16="http://schemas.microsoft.com/office/drawing/2014/main" id="{AB774916-2108-9ED4-06FF-D402A45893CE}"/>
              </a:ext>
            </a:extLst>
          </p:cNvPr>
          <p:cNvSpPr/>
          <p:nvPr/>
        </p:nvSpPr>
        <p:spPr>
          <a:xfrm>
            <a:off x="8012349" y="226168"/>
            <a:ext cx="3975369" cy="6405663"/>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cs typeface="Calibri" panose="020F0502020204030204" pitchFamily="34" charset="0"/>
              </a:rPr>
              <a:t>Quote:</a:t>
            </a:r>
            <a:r>
              <a:rPr lang="en-GB" sz="1600" dirty="0">
                <a:solidFill>
                  <a:schemeClr val="tx1"/>
                </a:solidFill>
                <a:cs typeface="Calibri" panose="020F0502020204030204" pitchFamily="34" charset="0"/>
              </a:rPr>
              <a:t> ‘</a:t>
            </a:r>
            <a:r>
              <a:rPr lang="en-GB" sz="1600" kern="100" dirty="0">
                <a:solidFill>
                  <a:schemeClr val="tx1"/>
                </a:solidFill>
                <a:effectLst/>
                <a:ea typeface="Aptos" panose="020B0004020202020204" pitchFamily="34" charset="0"/>
                <a:cs typeface="Calibri" panose="020F0502020204030204" pitchFamily="34" charset="0"/>
              </a:rPr>
              <a:t>By applying the language of natural philosophy to Native American attrition and English vigour, the colonists defined a new idiom: that the significant human variation in North America was not due to external environment but instead lay within the bodies of its European and Indian peoples.’ (p.231)</a:t>
            </a:r>
            <a:endParaRPr lang="en-GB" sz="1600" dirty="0">
              <a:solidFill>
                <a:schemeClr val="tx1"/>
              </a:solidFill>
              <a:cs typeface="Calibri" panose="020F0502020204030204" pitchFamily="34" charset="0"/>
            </a:endParaRPr>
          </a:p>
        </p:txBody>
      </p:sp>
    </p:spTree>
    <p:extLst>
      <p:ext uri="{BB962C8B-B14F-4D97-AF65-F5344CB8AC3E}">
        <p14:creationId xmlns:p14="http://schemas.microsoft.com/office/powerpoint/2010/main" val="4074453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a:extLst>
            <a:ext uri="{FF2B5EF4-FFF2-40B4-BE49-F238E27FC236}">
              <a16:creationId xmlns:a16="http://schemas.microsoft.com/office/drawing/2014/main" id="{BD547E77-BE69-2C9C-8902-0278B899C7E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97AB0A1-809E-2730-0EDA-01C371F35E8C}"/>
              </a:ext>
            </a:extLst>
          </p:cNvPr>
          <p:cNvSpPr/>
          <p:nvPr/>
        </p:nvSpPr>
        <p:spPr>
          <a:xfrm>
            <a:off x="204280" y="1546697"/>
            <a:ext cx="7636213" cy="5085134"/>
          </a:xfrm>
          <a:prstGeom prst="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In 1741, the Royal Academy of Sciences of Bordeaux ran an essay prize competition on the question ‘what is the physical cause of the Negro’s colour, the quality of their hair, and the degeneration of both?’ 16 essays were received, although no prize was awarded.</a:t>
            </a:r>
          </a:p>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Bordeaux had significant financial investments in the slave colony of St Domingue (especially sugar), explaining why such a topic constituted ‘useful’ knowledge for the city’s elites.  </a:t>
            </a:r>
          </a:p>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The competition entries reflected both religious and ‘scientific’ approaches to the study of human difference, demonstrating that the mid-C18 was a period of transition from divine to secular explanations for natural phenomena.  </a:t>
            </a:r>
          </a:p>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Responses alluded to theoretical beliefs (particularly in monogenism and racial degeneration) as well as empirical evidence (direct observation, and in some cases, autopsies).</a:t>
            </a:r>
          </a:p>
          <a:p>
            <a:pPr marL="342900" lvl="0" indent="-342900">
              <a:buFont typeface="Wingdings" pitchFamily="2" charset="2"/>
              <a:buChar char="Ø"/>
            </a:pPr>
            <a:r>
              <a:rPr lang="en-GB" sz="1600" kern="100" dirty="0">
                <a:solidFill>
                  <a:schemeClr val="tx1"/>
                </a:solidFill>
                <a:effectLst/>
                <a:ea typeface="Aptos" panose="020B0004020202020204" pitchFamily="34" charset="0"/>
                <a:cs typeface="Times New Roman" panose="02020603050405020304" pitchFamily="18" charset="0"/>
              </a:rPr>
              <a:t>A further competition in 1772 on how best to preserve the health of Africans during their ‘crossing to the New World’ equally explored the nature of racial difference, but the link to slavery was now far more explicit and reflected the development of ‘racial taxonomies’</a:t>
            </a:r>
            <a:r>
              <a:rPr lang="en-GB" sz="1600" kern="100" dirty="0">
                <a:solidFill>
                  <a:schemeClr val="tx1"/>
                </a:solidFill>
                <a:ea typeface="Aptos" panose="020B0004020202020204" pitchFamily="34" charset="0"/>
                <a:cs typeface="Times New Roman" panose="02020603050405020304" pitchFamily="18" charset="0"/>
              </a:rPr>
              <a:t> in the late C18.</a:t>
            </a:r>
            <a:endParaRPr lang="en-GB" sz="1600" kern="100" dirty="0">
              <a:solidFill>
                <a:schemeClr val="tx1"/>
              </a:solidFill>
              <a:effectLst/>
              <a:ea typeface="Aptos" panose="020B000402020202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080D00EA-D718-B617-4F12-67B77AF74ECF}"/>
              </a:ext>
            </a:extLst>
          </p:cNvPr>
          <p:cNvSpPr/>
          <p:nvPr/>
        </p:nvSpPr>
        <p:spPr>
          <a:xfrm>
            <a:off x="204281" y="226168"/>
            <a:ext cx="7636213" cy="1116249"/>
          </a:xfrm>
          <a:prstGeom prst="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Introduction: The 1741 Contest on the Degeneration of Black Skin and Hair</a:t>
            </a:r>
          </a:p>
          <a:p>
            <a:endParaRPr lang="en-GB" dirty="0">
              <a:solidFill>
                <a:schemeClr val="tx1"/>
              </a:solidFill>
            </a:endParaRPr>
          </a:p>
          <a:p>
            <a:pPr algn="ctr"/>
            <a:r>
              <a:rPr lang="en-GB" dirty="0">
                <a:solidFill>
                  <a:schemeClr val="tx1"/>
                </a:solidFill>
              </a:rPr>
              <a:t>Henry Louis Gates, Jr. and Andrew S. Curran</a:t>
            </a:r>
          </a:p>
        </p:txBody>
      </p:sp>
      <p:sp>
        <p:nvSpPr>
          <p:cNvPr id="3" name="Rectangle 2">
            <a:extLst>
              <a:ext uri="{FF2B5EF4-FFF2-40B4-BE49-F238E27FC236}">
                <a16:creationId xmlns:a16="http://schemas.microsoft.com/office/drawing/2014/main" id="{3093A3D1-E6FC-6DE2-D56E-BC9942A57FF5}"/>
              </a:ext>
            </a:extLst>
          </p:cNvPr>
          <p:cNvSpPr/>
          <p:nvPr/>
        </p:nvSpPr>
        <p:spPr>
          <a:xfrm>
            <a:off x="8012350" y="5291847"/>
            <a:ext cx="3975369" cy="1339984"/>
          </a:xfrm>
          <a:prstGeom prst="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rPr>
              <a:t>Question:</a:t>
            </a:r>
          </a:p>
          <a:p>
            <a:pPr marL="285750" indent="-285750">
              <a:buFont typeface="Wingdings" pitchFamily="2" charset="2"/>
              <a:buChar char="Ø"/>
            </a:pPr>
            <a:r>
              <a:rPr lang="en-GB" sz="1600" dirty="0">
                <a:solidFill>
                  <a:schemeClr val="tx1"/>
                </a:solidFill>
                <a:sym typeface="Wingdings" panose="05000000000000000000" pitchFamily="2" charset="2"/>
              </a:rPr>
              <a:t> </a:t>
            </a:r>
            <a:r>
              <a:rPr lang="en-GB" sz="1600" dirty="0">
                <a:solidFill>
                  <a:schemeClr val="tx1"/>
                </a:solidFill>
                <a:latin typeface="Calibri" panose="020F0502020204030204" pitchFamily="34" charset="0"/>
              </a:rPr>
              <a:t>How did explanations of human difference change across the eighteenth century—and why?</a:t>
            </a:r>
            <a:endParaRPr lang="en-US" sz="1600" dirty="0">
              <a:solidFill>
                <a:schemeClr val="tx1"/>
              </a:solidFill>
              <a:latin typeface="Calibri" panose="020F0502020204030204" pitchFamily="34" charset="0"/>
            </a:endParaRPr>
          </a:p>
          <a:p>
            <a:endParaRPr lang="en-GB" sz="1600" dirty="0">
              <a:solidFill>
                <a:schemeClr val="tx1"/>
              </a:solidFill>
            </a:endParaRPr>
          </a:p>
        </p:txBody>
      </p:sp>
      <p:sp>
        <p:nvSpPr>
          <p:cNvPr id="5" name="Rectangle 4">
            <a:extLst>
              <a:ext uri="{FF2B5EF4-FFF2-40B4-BE49-F238E27FC236}">
                <a16:creationId xmlns:a16="http://schemas.microsoft.com/office/drawing/2014/main" id="{68A4AA7B-EF00-4CBE-389C-E18D3EB0517A}"/>
              </a:ext>
            </a:extLst>
          </p:cNvPr>
          <p:cNvSpPr/>
          <p:nvPr/>
        </p:nvSpPr>
        <p:spPr>
          <a:xfrm>
            <a:off x="8012349" y="226168"/>
            <a:ext cx="3975369" cy="4936901"/>
          </a:xfrm>
          <a:prstGeom prst="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rPr>
              <a:t>Quote</a:t>
            </a:r>
            <a:r>
              <a:rPr lang="en-US" sz="1600" dirty="0">
                <a:solidFill>
                  <a:schemeClr val="tx1"/>
                </a:solidFill>
                <a:latin typeface="Calibri" panose="020F0502020204030204" pitchFamily="34" charset="0"/>
              </a:rPr>
              <a:t>: ‘As naturalists and </a:t>
            </a:r>
            <a:r>
              <a:rPr lang="en-US" sz="1600" i="1" dirty="0">
                <a:solidFill>
                  <a:schemeClr val="tx1"/>
                </a:solidFill>
                <a:latin typeface="Calibri" panose="020F0502020204030204" pitchFamily="34" charset="0"/>
              </a:rPr>
              <a:t>savants</a:t>
            </a:r>
            <a:r>
              <a:rPr lang="en-US" sz="1600" dirty="0">
                <a:solidFill>
                  <a:schemeClr val="tx1"/>
                </a:solidFill>
                <a:latin typeface="Calibri" panose="020F0502020204030204" pitchFamily="34" charset="0"/>
              </a:rPr>
              <a:t> freed themselves from the imperatives of Scripture, they increasingly attributed the origins of human phenotypes to purely material or physical causes.’  (p. 7)</a:t>
            </a:r>
            <a:endParaRPr lang="en-GB" sz="1600" kern="100" dirty="0">
              <a:solidFill>
                <a:schemeClr val="tx1"/>
              </a:solidFill>
              <a:effectLst/>
              <a:latin typeface="Calibri" panose="020F0502020204030204" pitchFamily="34" charset="0"/>
              <a:ea typeface="Aptos" panose="020B0004020202020204" pitchFamily="34" charset="0"/>
              <a:cs typeface="Times New Roman" panose="02020603050405020304" pitchFamily="18" charset="0"/>
            </a:endParaRPr>
          </a:p>
          <a:p>
            <a:pPr algn="ctr"/>
            <a:endParaRPr lang="en-GB" sz="1600" dirty="0">
              <a:solidFill>
                <a:schemeClr val="tx1"/>
              </a:solidFill>
            </a:endParaRPr>
          </a:p>
        </p:txBody>
      </p:sp>
    </p:spTree>
    <p:extLst>
      <p:ext uri="{BB962C8B-B14F-4D97-AF65-F5344CB8AC3E}">
        <p14:creationId xmlns:p14="http://schemas.microsoft.com/office/powerpoint/2010/main" val="16182043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49</TotalTime>
  <Words>1383</Words>
  <Application>Microsoft Macintosh PowerPoint</Application>
  <PresentationFormat>Widescreen</PresentationFormat>
  <Paragraphs>54</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MS Mincho</vt:lpstr>
      <vt:lpstr>Aptos</vt:lpstr>
      <vt:lpstr>Aptos Display</vt:lpstr>
      <vt:lpstr>Arial</vt:lpstr>
      <vt:lpstr>Calibri</vt:lpstr>
      <vt:lpstr>Times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JONES, EMILY (UG)</dc:creator>
  <cp:lastModifiedBy>Smith, Elise</cp:lastModifiedBy>
  <cp:revision>29</cp:revision>
  <dcterms:created xsi:type="dcterms:W3CDTF">2024-10-11T17:27:01Z</dcterms:created>
  <dcterms:modified xsi:type="dcterms:W3CDTF">2024-10-13T11:09:08Z</dcterms:modified>
</cp:coreProperties>
</file>