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60" r:id="rId4"/>
    <p:sldId id="258" r:id="rId5"/>
    <p:sldId id="262" r:id="rId6"/>
    <p:sldId id="261" r:id="rId7"/>
    <p:sldId id="25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3EC188-CE30-4242-BF56-73BBBAE11605}" v="6202" dt="2025-02-02T11:52:53.520"/>
    <p1510:client id="{B9F236F5-400D-F182-C306-9F58741F272D}" v="37" dt="2025-02-02T17:18:12.4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6" autoAdjust="0"/>
    <p:restoredTop sz="94660"/>
  </p:normalViewPr>
  <p:slideViewPr>
    <p:cSldViewPr snapToGrid="0">
      <p:cViewPr varScale="1">
        <p:scale>
          <a:sx n="117" d="100"/>
          <a:sy n="117" d="100"/>
        </p:scale>
        <p:origin x="208" y="2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dirty="0"/>
              <a:t>Click to edit Master title style</a:t>
            </a:r>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A76EB9D5-7E1A-4433-8B21-2237CC26FA2C}" type="datetimeFigureOut">
              <a:rPr lang="en-US" dirty="0"/>
              <a:t>2/3/25</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174392082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2598A19-B9D6-4696-A74D-9FEF900C8B6A}" type="datetimeFigureOut">
              <a:rPr lang="en-US" dirty="0"/>
              <a:t>2/3/25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45646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A205100-39B0-4914-BBD6-34F267582565}" type="datetimeFigureOut">
              <a:rPr lang="en-US" dirty="0"/>
              <a:t>2/3/25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923729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9EF837-FEDB-44F2-8FB5-4F56FC548A33}" type="datetimeFigureOut">
              <a:rPr lang="en-US" dirty="0"/>
              <a:t>2/3/25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086975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dirty="0"/>
              <a:t>Click to edit Master title style</a:t>
            </a:r>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4EC2AB55-62C0-407E-B706-C907B44B0BFC}" type="datetimeFigureOut">
              <a:rPr lang="en-US" dirty="0"/>
              <a:t>2/3/25</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996454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69FBB33F-FEF5-4E73-A5F9-307689FE77C6}" type="datetimeFigureOut">
              <a:rPr lang="en-US" dirty="0"/>
              <a:t>2/3/25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013843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A64B5FA4-F0B8-4D71-BC92-932E3A1502F8}" type="datetimeFigureOut">
              <a:rPr lang="en-US" dirty="0"/>
              <a:t>2/3/25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62908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4FD89F80-C2CE-4D6A-80E4-D3515AD92BC6}" type="datetimeFigureOut">
              <a:rPr lang="en-US" dirty="0"/>
              <a:t>2/3/25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439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E4220E-EF40-477E-B84C-637FC7CE78DB}" type="datetimeFigureOut">
              <a:rPr lang="en-US" dirty="0"/>
              <a:t>2/3/25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12856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en-US" dirty="0"/>
              <a:t>Click to edit Master title style</a:t>
            </a:r>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FD0B8D63-E026-4E54-B301-C824E1BD14F3}" type="datetimeFigureOut">
              <a:rPr lang="en-US" dirty="0"/>
              <a:t>2/3/25</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6728" y="6227064"/>
            <a:ext cx="1463040" cy="256032"/>
          </a:xfrm>
        </p:spPr>
        <p:txBody>
          <a:body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48219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n-US" dirty="0"/>
              <a:t>Click to edit Master title style</a:t>
            </a:r>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6C423185-9573-406A-8068-0AB4F2335019}" type="datetimeFigureOut">
              <a:rPr lang="en-US" dirty="0"/>
              <a:t>2/3/25</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56032"/>
          </a:xfrm>
        </p:spPr>
        <p:txBody>
          <a:body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41776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6C5516DA-9D86-4E1E-A623-C11F9F74EB59}" type="datetimeFigureOut">
              <a:rPr lang="en-US" dirty="0"/>
              <a:t>2/3/25</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246045535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5B2C7CD-3ED6-97A0-1C3F-35E2E0BA0F07}"/>
              </a:ext>
            </a:extLst>
          </p:cNvPr>
          <p:cNvSpPr>
            <a:spLocks noGrp="1"/>
          </p:cNvSpPr>
          <p:nvPr>
            <p:ph type="ctrTitle"/>
          </p:nvPr>
        </p:nvSpPr>
        <p:spPr/>
        <p:txBody>
          <a:bodyPr/>
          <a:lstStyle/>
          <a:p>
            <a:r>
              <a:rPr lang="en-US"/>
              <a:t>Missionary Medicine</a:t>
            </a:r>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DCDAB-96CA-338F-69E4-D730547F9EAC}"/>
              </a:ext>
            </a:extLst>
          </p:cNvPr>
          <p:cNvSpPr>
            <a:spLocks noGrp="1"/>
          </p:cNvSpPr>
          <p:nvPr>
            <p:ph type="title"/>
          </p:nvPr>
        </p:nvSpPr>
        <p:spPr>
          <a:xfrm>
            <a:off x="1066800" y="350320"/>
            <a:ext cx="10058400" cy="1371600"/>
          </a:xfrm>
        </p:spPr>
        <p:txBody>
          <a:bodyPr vert="horz" lIns="91440" tIns="45720" rIns="91440" bIns="45720" rtlCol="0" anchor="ctr">
            <a:noAutofit/>
          </a:bodyPr>
          <a:lstStyle/>
          <a:p>
            <a:r>
              <a:rPr lang="en-US" sz="2000">
                <a:latin typeface="Times New Roman"/>
                <a:cs typeface="Times New Roman"/>
              </a:rPr>
              <a:t>Rosemary Fitzgerald, 'A "Peculiar and Exceptional Measure": The Call for Women Medical Missionaries in India in the Later Nineteenth Century', in Robert A. Bickers and Rosemary Seton (eds.), </a:t>
            </a:r>
            <a:r>
              <a:rPr lang="en-US" sz="2000" i="1">
                <a:latin typeface="Times New Roman"/>
                <a:cs typeface="Times New Roman"/>
              </a:rPr>
              <a:t>Missionary Encounters: Sources and Issues, </a:t>
            </a:r>
            <a:r>
              <a:rPr lang="en-US" sz="2000">
                <a:latin typeface="Times New Roman"/>
                <a:cs typeface="Times New Roman"/>
              </a:rPr>
              <a:t>(Richmond: Curzon Press, 1996), pp. 174-196.</a:t>
            </a:r>
          </a:p>
        </p:txBody>
      </p:sp>
      <p:sp>
        <p:nvSpPr>
          <p:cNvPr id="3" name="Content Placeholder 2">
            <a:extLst>
              <a:ext uri="{FF2B5EF4-FFF2-40B4-BE49-F238E27FC236}">
                <a16:creationId xmlns:a16="http://schemas.microsoft.com/office/drawing/2014/main" id="{37FA48C3-AFA5-0CAC-4E80-7536CB9415D7}"/>
              </a:ext>
            </a:extLst>
          </p:cNvPr>
          <p:cNvSpPr>
            <a:spLocks noGrp="1"/>
          </p:cNvSpPr>
          <p:nvPr>
            <p:ph idx="1"/>
          </p:nvPr>
        </p:nvSpPr>
        <p:spPr>
          <a:xfrm>
            <a:off x="513567" y="1716901"/>
            <a:ext cx="7292237" cy="4422522"/>
          </a:xfrm>
        </p:spPr>
        <p:txBody>
          <a:bodyPr vert="horz" lIns="91440" tIns="45720" rIns="91440" bIns="45720" rtlCol="0" anchor="t">
            <a:noAutofit/>
          </a:bodyPr>
          <a:lstStyle/>
          <a:p>
            <a:pPr>
              <a:buFont typeface="Wingdings" pitchFamily="18" charset="0"/>
              <a:buChar char="Ø"/>
            </a:pPr>
            <a:r>
              <a:rPr lang="en-US" sz="1500" dirty="0">
                <a:latin typeface="Times New Roman"/>
                <a:cs typeface="Times New Roman"/>
              </a:rPr>
              <a:t> Before the 1860s, medical missionary work was deemed as a novel idea. There was little thought around the possibility of women becoming missionaries. The only exception to this were the female relatives of male missionaries, although this was more so to emotionally aid them. </a:t>
            </a:r>
            <a:endParaRPr lang="en-US" sz="1500" dirty="0"/>
          </a:p>
          <a:p>
            <a:pPr>
              <a:buClr>
                <a:srgbClr val="262626"/>
              </a:buClr>
              <a:buFont typeface="Wingdings" pitchFamily="18" charset="0"/>
              <a:buChar char="Ø"/>
            </a:pPr>
            <a:r>
              <a:rPr lang="en-US" sz="1500" dirty="0">
                <a:latin typeface="Times New Roman"/>
                <a:cs typeface="Times New Roman"/>
              </a:rPr>
              <a:t>This way of thinking changed during the 1860s, unmarried women were encouraged to partake in missionary work. Their work was deemed necessary to reach Indian women, as they were seen as inaccessible for male missionaries to convert. </a:t>
            </a:r>
            <a:endParaRPr lang="en-US" sz="1500" dirty="0"/>
          </a:p>
          <a:p>
            <a:pPr>
              <a:buClr>
                <a:srgbClr val="262626"/>
              </a:buClr>
              <a:buFont typeface="Wingdings" pitchFamily="18" charset="0"/>
              <a:buChar char="Ø"/>
            </a:pPr>
            <a:r>
              <a:rPr lang="en-US" sz="1500" dirty="0">
                <a:latin typeface="Times New Roman"/>
                <a:cs typeface="Times New Roman"/>
              </a:rPr>
              <a:t>These female missionaries were needed to approach women in the zenana. Even so, this was relatively unsuccessful. Particularly regarding households of high influence. </a:t>
            </a:r>
            <a:endParaRPr lang="en-US" sz="1500" dirty="0"/>
          </a:p>
          <a:p>
            <a:pPr>
              <a:buClr>
                <a:srgbClr val="262626"/>
              </a:buClr>
              <a:buFont typeface="Wingdings" pitchFamily="18" charset="0"/>
              <a:buChar char="Ø"/>
            </a:pPr>
            <a:r>
              <a:rPr lang="en-US" sz="1500" dirty="0">
                <a:latin typeface="Times New Roman"/>
                <a:cs typeface="Times New Roman"/>
              </a:rPr>
              <a:t>Therefore, the medical training of missionary women was required. The medical missionary was accepted by all in society, as healthcare is a universal need. </a:t>
            </a:r>
            <a:endParaRPr lang="en-US" sz="1500" dirty="0"/>
          </a:p>
          <a:p>
            <a:pPr>
              <a:buClr>
                <a:srgbClr val="262626"/>
              </a:buClr>
              <a:buFont typeface="Wingdings" pitchFamily="18" charset="0"/>
              <a:buChar char="Ø"/>
            </a:pPr>
            <a:r>
              <a:rPr lang="en-US" sz="1500" dirty="0">
                <a:latin typeface="Times New Roman"/>
                <a:cs typeface="Times New Roman"/>
              </a:rPr>
              <a:t>The majority of female patients were treated in their own homes, as there was an aversion to in-patient care. This meant that there was little time for female missionaries to spread the message of salvation. As fully qualified medical women arrived in India around the turn of the century, the number of in-patient cases did increase. Notably, around 1/3 of the students at the London School of Medicine for Women were studying for a missionary purpose.</a:t>
            </a:r>
            <a:r>
              <a:rPr lang="en-US" sz="1600" dirty="0">
                <a:latin typeface="Times New Roman"/>
                <a:cs typeface="Times New Roman"/>
              </a:rPr>
              <a:t> </a:t>
            </a:r>
            <a:endParaRPr lang="en-US" dirty="0"/>
          </a:p>
        </p:txBody>
      </p:sp>
      <p:sp>
        <p:nvSpPr>
          <p:cNvPr id="5" name="TextBox 4">
            <a:extLst>
              <a:ext uri="{FF2B5EF4-FFF2-40B4-BE49-F238E27FC236}">
                <a16:creationId xmlns:a16="http://schemas.microsoft.com/office/drawing/2014/main" id="{C5BBA3AC-5594-F4BB-3492-9195B8C50AFB}"/>
              </a:ext>
            </a:extLst>
          </p:cNvPr>
          <p:cNvSpPr txBox="1"/>
          <p:nvPr/>
        </p:nvSpPr>
        <p:spPr>
          <a:xfrm>
            <a:off x="8239361" y="2135414"/>
            <a:ext cx="3195504" cy="2585323"/>
          </a:xfrm>
          <a:prstGeom prst="rect">
            <a:avLst/>
          </a:prstGeom>
          <a:solidFill>
            <a:schemeClr val="accent1">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Times New Roman"/>
                <a:cs typeface="Times New Roman"/>
              </a:rPr>
              <a:t>"Thus women were sent forth on missionary service, not to trespass on the male missionary's domain, but to carry out their own distinctive female mission: "the Mission of women to women in the homes, to the mothers and to the little children."". (p. 178)</a:t>
            </a:r>
          </a:p>
        </p:txBody>
      </p:sp>
    </p:spTree>
    <p:extLst>
      <p:ext uri="{BB962C8B-B14F-4D97-AF65-F5344CB8AC3E}">
        <p14:creationId xmlns:p14="http://schemas.microsoft.com/office/powerpoint/2010/main" val="236164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65656-9609-6F58-B384-E1A913DC6019}"/>
              </a:ext>
            </a:extLst>
          </p:cNvPr>
          <p:cNvSpPr>
            <a:spLocks noGrp="1"/>
          </p:cNvSpPr>
          <p:nvPr>
            <p:ph type="title"/>
          </p:nvPr>
        </p:nvSpPr>
        <p:spPr>
          <a:xfrm>
            <a:off x="1066800" y="454704"/>
            <a:ext cx="10058400" cy="1371600"/>
          </a:xfrm>
        </p:spPr>
        <p:txBody>
          <a:bodyPr>
            <a:normAutofit/>
          </a:bodyPr>
          <a:lstStyle/>
          <a:p>
            <a:r>
              <a:rPr lang="en-GB" sz="2000" u="none" strike="noStrike" dirty="0">
                <a:solidFill>
                  <a:srgbClr val="202020"/>
                </a:solidFill>
                <a:effectLst/>
                <a:latin typeface="Times New Roman" panose="02020603050405020304" pitchFamily="18" charset="0"/>
                <a:cs typeface="Times New Roman" panose="02020603050405020304" pitchFamily="18" charset="0"/>
              </a:rPr>
              <a:t>Rama V. Baru, ‘Ch. 10: Women Missionaries in Medical Care and Institution Building in India,’ in Lata Singh and Shashank Shekhar Sinha (eds.) </a:t>
            </a:r>
            <a:r>
              <a:rPr lang="en-GB" sz="2000" i="1" u="none" strike="noStrike" dirty="0">
                <a:solidFill>
                  <a:srgbClr val="202020"/>
                </a:solidFill>
                <a:effectLst/>
                <a:latin typeface="Times New Roman" panose="02020603050405020304" pitchFamily="18" charset="0"/>
                <a:cs typeface="Times New Roman" panose="02020603050405020304" pitchFamily="18" charset="0"/>
              </a:rPr>
              <a:t>Gender in Modern India</a:t>
            </a:r>
            <a:r>
              <a:rPr lang="en-GB" sz="2000" u="none" strike="noStrike" dirty="0">
                <a:solidFill>
                  <a:srgbClr val="202020"/>
                </a:solidFill>
                <a:effectLst/>
                <a:latin typeface="Times New Roman" panose="02020603050405020304" pitchFamily="18" charset="0"/>
                <a:cs typeface="Times New Roman" panose="02020603050405020304" pitchFamily="18" charset="0"/>
              </a:rPr>
              <a:t>, pp.223-240.</a:t>
            </a:r>
            <a:endParaRPr lang="en-US" sz="2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EC79486-BADD-6D2E-8A47-953F63B77B31}"/>
              </a:ext>
            </a:extLst>
          </p:cNvPr>
          <p:cNvSpPr>
            <a:spLocks noGrp="1"/>
          </p:cNvSpPr>
          <p:nvPr>
            <p:ph idx="1"/>
          </p:nvPr>
        </p:nvSpPr>
        <p:spPr>
          <a:xfrm>
            <a:off x="457200" y="1567543"/>
            <a:ext cx="8577943" cy="4953000"/>
          </a:xfrm>
        </p:spPr>
        <p:txBody>
          <a:bodyPr>
            <a:normAutofit lnSpcReduction="10000"/>
          </a:bodyPr>
          <a:lstStyle/>
          <a:p>
            <a:pPr>
              <a:buFont typeface="Wingdings" pitchFamily="2" charset="2"/>
              <a:buChar char="Ø"/>
            </a:pPr>
            <a:r>
              <a:rPr lang="en-US" sz="1400" dirty="0">
                <a:latin typeface="Times New Roman" panose="02020603050405020304" pitchFamily="18" charset="0"/>
                <a:cs typeface="Times New Roman" panose="02020603050405020304" pitchFamily="18" charset="0"/>
              </a:rPr>
              <a:t> Missionary work in the nineteenth and twentieth century was undertaken by British and American women with medical training to out to use skills that couldn’t be done in their home countries due to the patriarchal societies limiting medical practices for women. </a:t>
            </a:r>
          </a:p>
          <a:p>
            <a:pPr>
              <a:buFont typeface="Wingdings" pitchFamily="2" charset="2"/>
              <a:buChar char="Ø"/>
            </a:pPr>
            <a:r>
              <a:rPr lang="en-US" sz="1400" dirty="0">
                <a:latin typeface="Times New Roman" panose="02020603050405020304" pitchFamily="18" charset="0"/>
                <a:cs typeface="Times New Roman" panose="02020603050405020304" pitchFamily="18" charset="0"/>
              </a:rPr>
              <a:t> The nature of missionary work changed over time from treatment-focused to navigating local politics and colonial bureaucracy to solicit donations. Alongside this missionary medical centres became training institutions for women to access basic training and enter auxiliary roles in missionary hospitals. These then went onto become formal medical institutions. </a:t>
            </a:r>
          </a:p>
          <a:p>
            <a:pPr>
              <a:buFont typeface="Wingdings" pitchFamily="2" charset="2"/>
              <a:buChar char="Ø"/>
            </a:pPr>
            <a:r>
              <a:rPr lang="en-US" sz="1400" dirty="0">
                <a:latin typeface="Times New Roman" panose="02020603050405020304" pitchFamily="18" charset="0"/>
                <a:cs typeface="Times New Roman" panose="02020603050405020304" pitchFamily="18" charset="0"/>
              </a:rPr>
              <a:t>The twentieth century changed the way missionary medicine was practiced due to the changes in economy and society. The interwar economic condition of the West meant there was a reduction in donations from home to keep the hospitals running, there was also a change in formal education that saw Indian medical colleges change from awarding licentiates to MBBS, which increased the cost of medical staff that the hospitals couldn’t afford. Alongside changes to available funding was the loss of staff as societal changes in the US and UK meant there were better opportunities at home for work and no incentive to work abroad. </a:t>
            </a:r>
          </a:p>
          <a:p>
            <a:pPr>
              <a:buFont typeface="Wingdings" pitchFamily="2" charset="2"/>
              <a:buChar char="Ø"/>
            </a:pPr>
            <a:r>
              <a:rPr lang="en-US" sz="1400" dirty="0">
                <a:latin typeface="Times New Roman" panose="02020603050405020304" pitchFamily="18" charset="0"/>
                <a:cs typeface="Times New Roman" panose="02020603050405020304" pitchFamily="18" charset="0"/>
              </a:rPr>
              <a:t>Post-WW2 and Indian independence saw new investment into public health and institutions, including the takeover of some missionary hospitals. Missionary hospitals that remained were competing with public hospitals for patients, but they also couldn’t compete with the new hospitals due to lack of funding and loss of revenue. Changes to public healthcare did not change the gendered nature of medicine in India, with doctors still being mostly male and nurses mostly female, with auxiliary roles being fulfilled with low or no wage work from women. </a:t>
            </a:r>
          </a:p>
          <a:p>
            <a:pPr>
              <a:buFont typeface="Wingdings" pitchFamily="2" charset="2"/>
              <a:buChar char="Ø"/>
            </a:pPr>
            <a:r>
              <a:rPr lang="en-US" sz="1400" dirty="0">
                <a:latin typeface="Times New Roman" panose="02020603050405020304" pitchFamily="18" charset="0"/>
                <a:cs typeface="Times New Roman" panose="02020603050405020304" pitchFamily="18" charset="0"/>
              </a:rPr>
              <a:t>1970s to 1990s saw biggest change in medical institutions, including missionary hospitals, as medicine became increasingly commercialized in this period. For-profit institutions were being frequented by the strengthening middle class, and missionary hospitals couldn’t compete with the new technology, specialized doctors and staffing levels that were becoming associated with quality services. </a:t>
            </a:r>
          </a:p>
        </p:txBody>
      </p:sp>
      <p:sp>
        <p:nvSpPr>
          <p:cNvPr id="6" name="TextBox 5">
            <a:extLst>
              <a:ext uri="{FF2B5EF4-FFF2-40B4-BE49-F238E27FC236}">
                <a16:creationId xmlns:a16="http://schemas.microsoft.com/office/drawing/2014/main" id="{6A6CBD99-5C7B-6191-1182-D1C5D6A5BA4F}"/>
              </a:ext>
            </a:extLst>
          </p:cNvPr>
          <p:cNvSpPr txBox="1"/>
          <p:nvPr/>
        </p:nvSpPr>
        <p:spPr>
          <a:xfrm>
            <a:off x="9231087" y="2413337"/>
            <a:ext cx="2503713" cy="2246769"/>
          </a:xfrm>
          <a:prstGeom prst="rect">
            <a:avLst/>
          </a:prstGeom>
          <a:solidFill>
            <a:schemeClr val="accent1">
              <a:lumMod val="60000"/>
              <a:lumOff val="40000"/>
            </a:schemeClr>
          </a:solidFill>
        </p:spPr>
        <p:txBody>
          <a:bodyPr wrap="square" rtlCol="0">
            <a:spAutoFit/>
          </a:bodyPr>
          <a:lstStyle/>
          <a:p>
            <a:r>
              <a:rPr lang="en-GB" sz="1400" dirty="0">
                <a:solidFill>
                  <a:srgbClr val="141413"/>
                </a:solidFill>
                <a:effectLst/>
                <a:latin typeface="Times New Roman" panose="02020603050405020304" pitchFamily="18" charset="0"/>
                <a:cs typeface="Times New Roman" panose="02020603050405020304" pitchFamily="18" charset="0"/>
              </a:rPr>
              <a:t>Gender gets embedded in commercialization of healthcare. In fact, im-</a:t>
            </a:r>
          </a:p>
          <a:p>
            <a:r>
              <a:rPr lang="en-GB" sz="1400" dirty="0">
                <a:solidFill>
                  <a:srgbClr val="141413"/>
                </a:solidFill>
                <a:effectLst/>
                <a:latin typeface="Times New Roman" panose="02020603050405020304" pitchFamily="18" charset="0"/>
                <a:cs typeface="Times New Roman" panose="02020603050405020304" pitchFamily="18" charset="0"/>
              </a:rPr>
              <a:t>plications for gender are shaped by the socio- economic, patriarchal, and</a:t>
            </a:r>
          </a:p>
          <a:p>
            <a:r>
              <a:rPr lang="en-GB" sz="1400" dirty="0">
                <a:solidFill>
                  <a:srgbClr val="141413"/>
                </a:solidFill>
                <a:effectLst/>
                <a:latin typeface="Times New Roman" panose="02020603050405020304" pitchFamily="18" charset="0"/>
                <a:cs typeface="Times New Roman" panose="02020603050405020304" pitchFamily="18" charset="0"/>
              </a:rPr>
              <a:t>cultural contexts in which commercialization takes place. (p.238)</a:t>
            </a:r>
          </a:p>
          <a:p>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4029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8A8C14-D83F-F919-154B-E8706AB8F583}"/>
              </a:ext>
            </a:extLst>
          </p:cNvPr>
          <p:cNvSpPr>
            <a:spLocks noGrp="1"/>
          </p:cNvSpPr>
          <p:nvPr>
            <p:ph idx="1"/>
          </p:nvPr>
        </p:nvSpPr>
        <p:spPr>
          <a:xfrm>
            <a:off x="555321" y="1435066"/>
            <a:ext cx="8179496" cy="4860933"/>
          </a:xfrm>
        </p:spPr>
        <p:txBody>
          <a:bodyPr vert="horz" lIns="91440" tIns="45720" rIns="91440" bIns="45720" rtlCol="0" anchor="t">
            <a:normAutofit lnSpcReduction="10000"/>
          </a:bodyPr>
          <a:lstStyle/>
          <a:p>
            <a:pPr>
              <a:buFont typeface="Wingdings" pitchFamily="18" charset="0"/>
              <a:buChar char="Ø"/>
            </a:pPr>
            <a:r>
              <a:rPr lang="en-US" dirty="0">
                <a:latin typeface="Times New Roman"/>
                <a:cs typeface="Times New Roman"/>
              </a:rPr>
              <a:t>Foreign presence in China was particularly limited, their interactions were restricted to small areas of the country. Therefore, it was incredibly effective for missionaries to establish hospitals and dispensaries wherever they could.</a:t>
            </a:r>
          </a:p>
          <a:p>
            <a:pPr>
              <a:buClr>
                <a:srgbClr val="262626"/>
              </a:buClr>
              <a:buFont typeface="Wingdings" pitchFamily="18" charset="0"/>
              <a:buChar char="Ø"/>
            </a:pPr>
            <a:r>
              <a:rPr lang="en-US" dirty="0">
                <a:latin typeface="Times New Roman"/>
                <a:cs typeface="Times New Roman"/>
              </a:rPr>
              <a:t>Dr. Colledge established an ophthalmic hospital as a medical missionary, by 1832 he had treated around 4,000 patients. This inspired other medical missionaries such as James H. Bradford to open their own dispensaries. </a:t>
            </a:r>
          </a:p>
          <a:p>
            <a:pPr>
              <a:buClr>
                <a:srgbClr val="262626"/>
              </a:buClr>
              <a:buFont typeface="Wingdings" pitchFamily="18" charset="0"/>
              <a:buChar char="Ø"/>
            </a:pPr>
            <a:r>
              <a:rPr lang="en-US" dirty="0">
                <a:latin typeface="Times New Roman"/>
                <a:cs typeface="Times New Roman"/>
              </a:rPr>
              <a:t>Dr. Peter Parker opened his own practice in Canton in November 1835. He had originally settled in Singapore, however due to climate related health issues he had to move. This pleased Dr. Bridgman, who deemed it necessary for there to be a medical missionary in the Canton region.</a:t>
            </a:r>
          </a:p>
          <a:p>
            <a:pPr>
              <a:buClr>
                <a:srgbClr val="262626"/>
              </a:buClr>
              <a:buFont typeface="Wingdings" pitchFamily="18" charset="0"/>
              <a:buChar char="Ø"/>
            </a:pPr>
            <a:r>
              <a:rPr lang="en-US" dirty="0">
                <a:latin typeface="Times New Roman"/>
                <a:cs typeface="Times New Roman"/>
              </a:rPr>
              <a:t>This practice was incredibly successful, leading to Parker, Bridgman and Colledge campaigning for an official Medical Missionary Society in China. This would create a permanent base in Canton alongside allowing for the missionary process to spread further.</a:t>
            </a:r>
          </a:p>
          <a:p>
            <a:pPr>
              <a:buClr>
                <a:srgbClr val="262626"/>
              </a:buClr>
              <a:buFont typeface="Wingdings" pitchFamily="18" charset="0"/>
              <a:buChar char="Ø"/>
            </a:pPr>
            <a:r>
              <a:rPr lang="en-US" dirty="0">
                <a:latin typeface="Times New Roman"/>
                <a:cs typeface="Times New Roman"/>
              </a:rPr>
              <a:t>The directors of the American Board for missionaries began to complain that their representatives were too focused on the medical side of their task. There was little time for them to fulfil the religious aspect of their missionary duties. </a:t>
            </a:r>
          </a:p>
        </p:txBody>
      </p:sp>
      <p:sp>
        <p:nvSpPr>
          <p:cNvPr id="7" name="Title 1">
            <a:extLst>
              <a:ext uri="{FF2B5EF4-FFF2-40B4-BE49-F238E27FC236}">
                <a16:creationId xmlns:a16="http://schemas.microsoft.com/office/drawing/2014/main" id="{51090AD7-BE25-43F9-2C51-C36EF71C8191}"/>
              </a:ext>
            </a:extLst>
          </p:cNvPr>
          <p:cNvSpPr>
            <a:spLocks noGrp="1"/>
          </p:cNvSpPr>
          <p:nvPr>
            <p:ph type="title"/>
          </p:nvPr>
        </p:nvSpPr>
        <p:spPr>
          <a:xfrm>
            <a:off x="1066800" y="225060"/>
            <a:ext cx="10058400" cy="1371600"/>
          </a:xfrm>
        </p:spPr>
        <p:txBody>
          <a:bodyPr vert="horz" lIns="91440" tIns="45720" rIns="91440" bIns="45720" rtlCol="0" anchor="ctr">
            <a:noAutofit/>
          </a:bodyPr>
          <a:lstStyle/>
          <a:p>
            <a:r>
              <a:rPr lang="en-US" sz="2000" dirty="0">
                <a:latin typeface="Times New Roman"/>
                <a:cs typeface="Times New Roman"/>
              </a:rPr>
              <a:t>David Hardiman, </a:t>
            </a:r>
            <a:r>
              <a:rPr lang="en-US" sz="2000" i="1" dirty="0">
                <a:latin typeface="Times New Roman"/>
                <a:cs typeface="Times New Roman"/>
              </a:rPr>
              <a:t>Healing Bodies, Saving Souls: Medical Missions in Asia and Africa</a:t>
            </a:r>
            <a:r>
              <a:rPr lang="en-US" sz="2000" dirty="0">
                <a:latin typeface="Times New Roman"/>
                <a:cs typeface="Times New Roman"/>
              </a:rPr>
              <a:t>, (New York: </a:t>
            </a:r>
            <a:r>
              <a:rPr lang="en-US" sz="2000" dirty="0" err="1">
                <a:latin typeface="Times New Roman"/>
                <a:cs typeface="Times New Roman"/>
              </a:rPr>
              <a:t>Rodopi</a:t>
            </a:r>
            <a:r>
              <a:rPr lang="en-US" sz="2000" dirty="0">
                <a:latin typeface="Times New Roman"/>
                <a:cs typeface="Times New Roman"/>
              </a:rPr>
              <a:t>, 2006), 'Chapter 2: Seeking Souls through the Eyes of the Blind: The Birth The Birth of Medical Missionary Society in </a:t>
            </a:r>
            <a:r>
              <a:rPr lang="en-US" sz="2000" dirty="0" err="1">
                <a:latin typeface="Times New Roman"/>
                <a:cs typeface="Times New Roman"/>
              </a:rPr>
              <a:t>Nintetenth</a:t>
            </a:r>
            <a:r>
              <a:rPr lang="en-US" sz="2000" dirty="0">
                <a:latin typeface="Times New Roman"/>
                <a:cs typeface="Times New Roman"/>
              </a:rPr>
              <a:t> Century China', pp. 59-86. </a:t>
            </a:r>
          </a:p>
        </p:txBody>
      </p:sp>
      <p:sp>
        <p:nvSpPr>
          <p:cNvPr id="4" name="TextBox 3">
            <a:extLst>
              <a:ext uri="{FF2B5EF4-FFF2-40B4-BE49-F238E27FC236}">
                <a16:creationId xmlns:a16="http://schemas.microsoft.com/office/drawing/2014/main" id="{DC2B9A03-88E9-FB67-5A58-CE1D437A9A69}"/>
              </a:ext>
            </a:extLst>
          </p:cNvPr>
          <p:cNvSpPr txBox="1"/>
          <p:nvPr/>
        </p:nvSpPr>
        <p:spPr>
          <a:xfrm>
            <a:off x="8855223" y="2552948"/>
            <a:ext cx="2777971" cy="1754326"/>
          </a:xfrm>
          <a:prstGeom prst="rect">
            <a:avLst/>
          </a:prstGeom>
          <a:solidFill>
            <a:schemeClr val="accent1">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Times New Roman"/>
                <a:cs typeface="Times New Roman"/>
              </a:rPr>
              <a:t>"for any medical missionary to be successful, he must be freed from the obligation of devoting too much time to the duties of preaching." (p. 71)</a:t>
            </a:r>
          </a:p>
        </p:txBody>
      </p:sp>
    </p:spTree>
    <p:extLst>
      <p:ext uri="{BB962C8B-B14F-4D97-AF65-F5344CB8AC3E}">
        <p14:creationId xmlns:p14="http://schemas.microsoft.com/office/powerpoint/2010/main" val="524001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62992-8017-9F93-6B4E-F02795DEC795}"/>
              </a:ext>
            </a:extLst>
          </p:cNvPr>
          <p:cNvSpPr>
            <a:spLocks noGrp="1"/>
          </p:cNvSpPr>
          <p:nvPr>
            <p:ph type="title"/>
          </p:nvPr>
        </p:nvSpPr>
        <p:spPr>
          <a:xfrm>
            <a:off x="1066800" y="350320"/>
            <a:ext cx="10058400" cy="1371600"/>
          </a:xfrm>
        </p:spPr>
        <p:txBody>
          <a:bodyPr>
            <a:normAutofit/>
          </a:bodyPr>
          <a:lstStyle/>
          <a:p>
            <a:r>
              <a:rPr lang="en-GB" sz="2000" u="none" strike="noStrike" dirty="0">
                <a:solidFill>
                  <a:srgbClr val="202020"/>
                </a:solidFill>
                <a:effectLst/>
                <a:latin typeface="Times New Roman" panose="02020603050405020304" pitchFamily="18" charset="0"/>
                <a:cs typeface="Times New Roman" panose="02020603050405020304" pitchFamily="18" charset="0"/>
              </a:rPr>
              <a:t>Megan Vaughan, Curing Their Ills: Colonial Power and African Illness (Cambridge: Polity, 1991), ‘Ch. 3: The Great Dispensary in the Sky: Mission Medicine,’ pp. 54-70</a:t>
            </a:r>
            <a:endParaRPr lang="en-US" sz="2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66E7E0B-BFDE-AB53-7BC3-9A1E32A38CCD}"/>
              </a:ext>
            </a:extLst>
          </p:cNvPr>
          <p:cNvSpPr>
            <a:spLocks noGrp="1"/>
          </p:cNvSpPr>
          <p:nvPr>
            <p:ph idx="1"/>
          </p:nvPr>
        </p:nvSpPr>
        <p:spPr>
          <a:xfrm>
            <a:off x="337458" y="1722120"/>
            <a:ext cx="8506740" cy="4743994"/>
          </a:xfrm>
        </p:spPr>
        <p:txBody>
          <a:bodyPr>
            <a:normAutofit fontScale="77500" lnSpcReduction="20000"/>
          </a:bodyPr>
          <a:lstStyle/>
          <a:p>
            <a:pPr>
              <a:buFont typeface="Wingdings" pitchFamily="2" charset="2"/>
              <a:buChar char="Ø"/>
            </a:pPr>
            <a:r>
              <a:rPr lang="en-US" dirty="0">
                <a:latin typeface="Times New Roman" panose="02020603050405020304" pitchFamily="18" charset="0"/>
                <a:cs typeface="Times New Roman" panose="02020603050405020304" pitchFamily="18" charset="0"/>
              </a:rPr>
              <a:t> Missionary medicine was the primary form of care to rural Africans until the late-twentieth century outside of ‘great campaigns’ (i.e. Smallpox) Missionary medicine established rural hospitals and clinics in rural areas and trained African personnel to take on medical roles. Missionary medicine was explicitly non-secular in its messaging – disease was a moral issue, people had individual responsibility over their sin and their disease. </a:t>
            </a:r>
          </a:p>
          <a:p>
            <a:pPr>
              <a:buFont typeface="Wingdings" pitchFamily="2" charset="2"/>
              <a:buChar char="Ø"/>
            </a:pPr>
            <a:r>
              <a:rPr lang="en-US" dirty="0">
                <a:latin typeface="Times New Roman" panose="02020603050405020304" pitchFamily="18" charset="0"/>
                <a:cs typeface="Times New Roman" panose="02020603050405020304" pitchFamily="18" charset="0"/>
              </a:rPr>
              <a:t>Missionary medicine was opportunistic, leaders saw the role of the sickbed as a place to evangelize such as David </a:t>
            </a:r>
            <a:r>
              <a:rPr lang="en-US" dirty="0" err="1">
                <a:latin typeface="Times New Roman" panose="02020603050405020304" pitchFamily="18" charset="0"/>
                <a:cs typeface="Times New Roman" panose="02020603050405020304" pitchFamily="18" charset="0"/>
              </a:rPr>
              <a:t>Lingstone</a:t>
            </a:r>
            <a:r>
              <a:rPr lang="en-US" dirty="0">
                <a:latin typeface="Times New Roman" panose="02020603050405020304" pitchFamily="18" charset="0"/>
                <a:cs typeface="Times New Roman" panose="02020603050405020304" pitchFamily="18" charset="0"/>
              </a:rPr>
              <a:t> and Albert Cook. Evangelizing people on their sickbeds was controversial on two fronts, the first was that medicine was seen as something that interfered with the evangelizing mission, the second was that those who converted at the end of their life were suspect and their conversion was superficial. </a:t>
            </a:r>
          </a:p>
          <a:p>
            <a:pPr>
              <a:buFont typeface="Wingdings" pitchFamily="2" charset="2"/>
              <a:buChar char="Ø"/>
            </a:pPr>
            <a:r>
              <a:rPr lang="en-US" dirty="0">
                <a:latin typeface="Times New Roman" panose="02020603050405020304" pitchFamily="18" charset="0"/>
                <a:cs typeface="Times New Roman" panose="02020603050405020304" pitchFamily="18" charset="0"/>
              </a:rPr>
              <a:t> Early missionary medicine in Central and East Africa was also not regarded how missionaries wanted it to be. Some Africans treated Western medicine the same as their native practices by combining the practical with their spiritual beliefs. The enthusiasm for Western medicine in rural Africa was also perceived negatively by missionaries who saw the enthusiasm from natives as ‘embarrassing’ and indicative of ‘moral inadequacy’ </a:t>
            </a:r>
          </a:p>
          <a:p>
            <a:pPr>
              <a:buFont typeface="Wingdings" pitchFamily="2" charset="2"/>
              <a:buChar char="Ø"/>
            </a:pPr>
            <a:r>
              <a:rPr lang="en-US" dirty="0">
                <a:latin typeface="Times New Roman" panose="02020603050405020304" pitchFamily="18" charset="0"/>
                <a:cs typeface="Times New Roman" panose="02020603050405020304" pitchFamily="18" charset="0"/>
              </a:rPr>
              <a:t>Mission hospitals were important to the evangelizing mission beyond the sickbed. Long-term sickness gave more opportunity to impart Christian teachings onto patients, the Christian imagery on the walls and the health improvements in a spiritual institution meant long-term sick patients were easier targets for conversion. This message wouldn’t change even when staff didn’t have time to evangelize to patients due to the strong associations made between religion and medicine over the decades. </a:t>
            </a:r>
          </a:p>
          <a:p>
            <a:pPr>
              <a:buFont typeface="Wingdings" pitchFamily="2" charset="2"/>
              <a:buChar char="Ø"/>
            </a:pPr>
            <a:r>
              <a:rPr lang="en-US" dirty="0">
                <a:latin typeface="Times New Roman" panose="02020603050405020304" pitchFamily="18" charset="0"/>
                <a:cs typeface="Times New Roman" panose="02020603050405020304" pitchFamily="18" charset="0"/>
              </a:rPr>
              <a:t>Secularization of medicine was a slow change over the early to mid twentieth century, as the colonial governments became increasingly critical of the evangelical role medical practitioners had, however secularization was not linear, and biomedicine and religion were sometimes at odds as missionaries saw the healing of the soul as above the healing of the body. </a:t>
            </a:r>
          </a:p>
        </p:txBody>
      </p:sp>
      <p:sp>
        <p:nvSpPr>
          <p:cNvPr id="4" name="TextBox 3">
            <a:extLst>
              <a:ext uri="{FF2B5EF4-FFF2-40B4-BE49-F238E27FC236}">
                <a16:creationId xmlns:a16="http://schemas.microsoft.com/office/drawing/2014/main" id="{7CB1B793-C87B-F4E7-F357-4E5EC7FECBE9}"/>
              </a:ext>
            </a:extLst>
          </p:cNvPr>
          <p:cNvSpPr txBox="1"/>
          <p:nvPr/>
        </p:nvSpPr>
        <p:spPr>
          <a:xfrm>
            <a:off x="8844198" y="2492555"/>
            <a:ext cx="2819400" cy="3416320"/>
          </a:xfrm>
          <a:prstGeom prst="rect">
            <a:avLst/>
          </a:prstGeom>
          <a:solidFill>
            <a:schemeClr val="accent1">
              <a:lumMod val="60000"/>
              <a:lumOff val="40000"/>
            </a:schemeClr>
          </a:solidFill>
        </p:spPr>
        <p:txBody>
          <a:bodyPr wrap="square" rtlCol="0">
            <a:spAutoFit/>
          </a:bodyPr>
          <a:lstStyle/>
          <a:p>
            <a:r>
              <a:rPr lang="en-GB" dirty="0">
                <a:latin typeface="Times New Roman" panose="02020603050405020304" pitchFamily="18" charset="0"/>
                <a:cs typeface="Times New Roman" panose="02020603050405020304" pitchFamily="18" charset="0"/>
              </a:rPr>
              <a:t>T</a:t>
            </a:r>
            <a:r>
              <a:rPr lang="en-GB" sz="1800" dirty="0">
                <a:effectLst/>
                <a:latin typeface="Times New Roman" panose="02020603050405020304" pitchFamily="18" charset="0"/>
                <a:cs typeface="Times New Roman" panose="02020603050405020304" pitchFamily="18" charset="0"/>
              </a:rPr>
              <a:t>he cultural construction of illness through biomedical </a:t>
            </a:r>
            <a:endParaRPr lang="en-GB" dirty="0">
              <a:latin typeface="Times New Roman" panose="02020603050405020304" pitchFamily="18" charset="0"/>
              <a:cs typeface="Times New Roman" panose="02020603050405020304" pitchFamily="18" charset="0"/>
            </a:endParaRPr>
          </a:p>
          <a:p>
            <a:r>
              <a:rPr lang="en-GB" sz="1800" dirty="0">
                <a:effectLst/>
                <a:latin typeface="Times New Roman" panose="02020603050405020304" pitchFamily="18" charset="0"/>
                <a:cs typeface="Times New Roman" panose="02020603050405020304" pitchFamily="18" charset="0"/>
              </a:rPr>
              <a:t>discourse is a powerful tool of social control. The discourse of mission medicine in Africa utilized this powerful biomedical discourse, but allied it to a rather different and very directly moral and religious one. (p.67)</a:t>
            </a:r>
            <a:endParaRPr lang="en-GB"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2282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68347-48DF-BDD6-52B4-66246C9BC43A}"/>
              </a:ext>
            </a:extLst>
          </p:cNvPr>
          <p:cNvSpPr>
            <a:spLocks noGrp="1"/>
          </p:cNvSpPr>
          <p:nvPr>
            <p:ph type="title"/>
          </p:nvPr>
        </p:nvSpPr>
        <p:spPr/>
        <p:txBody>
          <a:bodyPr>
            <a:normAutofit/>
          </a:bodyPr>
          <a:lstStyle/>
          <a:p>
            <a:r>
              <a:rPr lang="en-GB" sz="2000" u="none" strike="noStrike" dirty="0">
                <a:solidFill>
                  <a:srgbClr val="202020"/>
                </a:solidFill>
                <a:effectLst/>
                <a:latin typeface="Times New Roman" panose="02020603050405020304" pitchFamily="18" charset="0"/>
                <a:cs typeface="Times New Roman" panose="02020603050405020304" pitchFamily="18" charset="0"/>
              </a:rPr>
              <a:t>Esme </a:t>
            </a:r>
            <a:r>
              <a:rPr lang="en-GB" sz="2000" u="none" strike="noStrike" dirty="0" err="1">
                <a:solidFill>
                  <a:srgbClr val="202020"/>
                </a:solidFill>
                <a:effectLst/>
                <a:latin typeface="Times New Roman" panose="02020603050405020304" pitchFamily="18" charset="0"/>
                <a:cs typeface="Times New Roman" panose="02020603050405020304" pitchFamily="18" charset="0"/>
              </a:rPr>
              <a:t>Cleall</a:t>
            </a:r>
            <a:r>
              <a:rPr lang="en-GB" sz="2000" u="none" strike="noStrike" dirty="0">
                <a:solidFill>
                  <a:srgbClr val="202020"/>
                </a:solidFill>
                <a:effectLst/>
                <a:latin typeface="Times New Roman" panose="02020603050405020304" pitchFamily="18" charset="0"/>
                <a:cs typeface="Times New Roman" panose="02020603050405020304" pitchFamily="18" charset="0"/>
              </a:rPr>
              <a:t>, Missionary </a:t>
            </a:r>
            <a:r>
              <a:rPr lang="en-GB" sz="2000" i="1" u="none" strike="noStrike" dirty="0">
                <a:solidFill>
                  <a:srgbClr val="202020"/>
                </a:solidFill>
                <a:effectLst/>
                <a:latin typeface="Times New Roman" panose="02020603050405020304" pitchFamily="18" charset="0"/>
                <a:cs typeface="Times New Roman" panose="02020603050405020304" pitchFamily="18" charset="0"/>
              </a:rPr>
              <a:t>Discourses of Difference: Negotiating Otherness in the British Empire</a:t>
            </a:r>
            <a:r>
              <a:rPr lang="en-GB" sz="2000" u="none" strike="noStrike" dirty="0">
                <a:solidFill>
                  <a:srgbClr val="202020"/>
                </a:solidFill>
                <a:effectLst/>
                <a:latin typeface="Times New Roman" panose="02020603050405020304" pitchFamily="18" charset="0"/>
                <a:cs typeface="Times New Roman" panose="02020603050405020304" pitchFamily="18" charset="0"/>
              </a:rPr>
              <a:t>, 1840-1900 (Basingstoke: Palgrave, 2012), Ch. 3: ‘</a:t>
            </a:r>
            <a:r>
              <a:rPr lang="en-GB" sz="2000" u="none" strike="noStrike" dirty="0" err="1">
                <a:solidFill>
                  <a:srgbClr val="202020"/>
                </a:solidFill>
                <a:effectLst/>
                <a:latin typeface="Times New Roman" panose="02020603050405020304" pitchFamily="18" charset="0"/>
                <a:cs typeface="Times New Roman" panose="02020603050405020304" pitchFamily="18" charset="0"/>
              </a:rPr>
              <a:t>Pathologising</a:t>
            </a:r>
            <a:r>
              <a:rPr lang="en-GB" sz="2000" u="none" strike="noStrike" dirty="0">
                <a:solidFill>
                  <a:srgbClr val="202020"/>
                </a:solidFill>
                <a:effectLst/>
                <a:latin typeface="Times New Roman" panose="02020603050405020304" pitchFamily="18" charset="0"/>
                <a:cs typeface="Times New Roman" panose="02020603050405020304" pitchFamily="18" charset="0"/>
              </a:rPr>
              <a:t> Heathenism: Discourses of Sickness and the Rise of Medical Missions,’ pp. 79-98</a:t>
            </a:r>
            <a:endParaRPr lang="en-US" sz="2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DF794F5-1C79-7F26-0987-6F11FFAF87E7}"/>
              </a:ext>
            </a:extLst>
          </p:cNvPr>
          <p:cNvSpPr>
            <a:spLocks noGrp="1"/>
          </p:cNvSpPr>
          <p:nvPr>
            <p:ph idx="1"/>
          </p:nvPr>
        </p:nvSpPr>
        <p:spPr>
          <a:xfrm>
            <a:off x="317291" y="2014194"/>
            <a:ext cx="9426316" cy="4431576"/>
          </a:xfrm>
        </p:spPr>
        <p:txBody>
          <a:bodyPr>
            <a:normAutofit fontScale="77500" lnSpcReduction="20000"/>
          </a:bodyPr>
          <a:lstStyle/>
          <a:p>
            <a:pPr>
              <a:buFont typeface="Wingdings" pitchFamily="2" charset="2"/>
              <a:buChar char="Ø"/>
            </a:pPr>
            <a:r>
              <a:rPr lang="en-GB" dirty="0">
                <a:effectLst/>
                <a:latin typeface="Times New Roman" panose="02020603050405020304" pitchFamily="18" charset="0"/>
                <a:cs typeface="Times New Roman" panose="02020603050405020304" pitchFamily="18" charset="0"/>
              </a:rPr>
              <a:t>Sickness used as a tool of discourse to promote ideas of sympathy, pity and that anything considered diseased should be rescued either for moral reasons or actual disease outbreaks in an area. Sickness as a tool in discourse exemplified by its usage in religion such as blindness as a metaphor for sinfulness and the racialised dimensions of ‘enlightened’ white missionaries contrasted with ‘dark’ spiritualities. </a:t>
            </a:r>
          </a:p>
          <a:p>
            <a:pPr>
              <a:buFont typeface="Wingdings" pitchFamily="2" charset="2"/>
              <a:buChar char="Ø"/>
            </a:pPr>
            <a:r>
              <a:rPr lang="en-GB" dirty="0">
                <a:effectLst/>
                <a:latin typeface="Times New Roman" panose="02020603050405020304" pitchFamily="18" charset="0"/>
                <a:cs typeface="Times New Roman" panose="02020603050405020304" pitchFamily="18" charset="0"/>
              </a:rPr>
              <a:t>Sickness and disability were used as heroic metaphors and would represent someone overcoming their illness, a non-Christian blind person was a representation of sinfulness, but a Christian blind person represented spiritual sightedness. The ways in which missionaries used language to construct sickness matter because the fluidity between using language to create heathenism and Christian renewal made the idea of the sick body a missionary site. </a:t>
            </a:r>
          </a:p>
          <a:p>
            <a:pPr>
              <a:buFont typeface="Wingdings" pitchFamily="2" charset="2"/>
              <a:buChar char="Ø"/>
            </a:pPr>
            <a:r>
              <a:rPr lang="en-GB" dirty="0">
                <a:effectLst/>
                <a:latin typeface="Times New Roman" panose="02020603050405020304" pitchFamily="18" charset="0"/>
                <a:cs typeface="Times New Roman" panose="02020603050405020304" pitchFamily="18" charset="0"/>
              </a:rPr>
              <a:t>Missionary medicine expanded in the late nineteenth and early twentieth centuries. </a:t>
            </a:r>
            <a:r>
              <a:rPr lang="en-GB" dirty="0" err="1">
                <a:effectLst/>
                <a:latin typeface="Times New Roman" panose="02020603050405020304" pitchFamily="18" charset="0"/>
                <a:cs typeface="Times New Roman" panose="02020603050405020304" pitchFamily="18" charset="0"/>
              </a:rPr>
              <a:t>Neyoor</a:t>
            </a:r>
            <a:r>
              <a:rPr lang="en-GB" dirty="0">
                <a:effectLst/>
                <a:latin typeface="Times New Roman" panose="02020603050405020304" pitchFamily="18" charset="0"/>
                <a:cs typeface="Times New Roman" panose="02020603050405020304" pitchFamily="18" charset="0"/>
              </a:rPr>
              <a:t> hospital had 33 beds, saw 957 inpatients and 41,363 outpatients a year which was higher attendance than other missionary institutions. Treatment combined Western medicine with proselytising. Medical missionary institutions promoted spirituality in healing, patients would be read bible passages in care and their medical cards recommended scripture as part of their daily routine as outpatients. </a:t>
            </a:r>
          </a:p>
          <a:p>
            <a:pPr>
              <a:buFont typeface="Wingdings" pitchFamily="2" charset="2"/>
              <a:buChar char="Ø"/>
            </a:pPr>
            <a:r>
              <a:rPr lang="en-GB" dirty="0">
                <a:effectLst/>
                <a:latin typeface="Times New Roman" panose="02020603050405020304" pitchFamily="18" charset="0"/>
                <a:cs typeface="Times New Roman" panose="02020603050405020304" pitchFamily="18" charset="0"/>
              </a:rPr>
              <a:t>Medical work across global missionary institutions was fractured. London missionary society concentrated resources in the East and sent untrained missionaries to practice in Africa, this discrepancy was explained as strategical with medical help being sent where other evangelisation efforts had failed. Missionary workers were also more inclined to work in India than Africa as India was viewed as more severely ill. </a:t>
            </a:r>
          </a:p>
          <a:p>
            <a:pPr>
              <a:buFont typeface="Wingdings" pitchFamily="2" charset="2"/>
              <a:buChar char="Ø"/>
            </a:pPr>
            <a:r>
              <a:rPr lang="en-GB" dirty="0">
                <a:effectLst/>
                <a:latin typeface="Times New Roman" panose="02020603050405020304" pitchFamily="18" charset="0"/>
                <a:cs typeface="Times New Roman" panose="02020603050405020304" pitchFamily="18" charset="0"/>
              </a:rPr>
              <a:t>Medical missions thrived on the appearance and dissolution of differences - racial, moral and social differences were used to justify the superiority of missionaries. In India hospitals used Western practices to create difference between natives and missionaries - missionary hospitals were large sanitised buildings with lots of privacy where their patients were more used to small cramped rooms. African missionaries drew differences by being intuitively ‘scientific’ compared to African medical men. In leprosy colonies missionaries would draw difference by claiming they were taking a ‘scientific approach’ to curing their illness. These differences were constructed with the idea they would cease upon conversion to Christianity. </a:t>
            </a:r>
          </a:p>
          <a:p>
            <a:pPr marL="0" indent="0">
              <a:buNone/>
            </a:pPr>
            <a:endParaRPr lang="en-US"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075DB95-3CC4-70FC-CE8A-8FF167A0EA45}"/>
              </a:ext>
            </a:extLst>
          </p:cNvPr>
          <p:cNvSpPr txBox="1"/>
          <p:nvPr/>
        </p:nvSpPr>
        <p:spPr>
          <a:xfrm>
            <a:off x="10013430" y="2188564"/>
            <a:ext cx="1678898" cy="2308324"/>
          </a:xfrm>
          <a:prstGeom prst="rect">
            <a:avLst/>
          </a:prstGeom>
          <a:solidFill>
            <a:schemeClr val="accent1">
              <a:lumMod val="60000"/>
              <a:lumOff val="40000"/>
            </a:schemeClr>
          </a:solidFill>
        </p:spPr>
        <p:txBody>
          <a:bodyPr wrap="square" rtlCol="0">
            <a:spAutoFit/>
          </a:bodyPr>
          <a:lstStyle/>
          <a:p>
            <a:r>
              <a:rPr lang="en-GB" sz="1800" dirty="0">
                <a:solidFill>
                  <a:srgbClr val="211E1E"/>
                </a:solidFill>
                <a:effectLst/>
                <a:latin typeface="Times New Roman" panose="02020603050405020304" pitchFamily="18" charset="0"/>
                <a:cs typeface="Times New Roman" panose="02020603050405020304" pitchFamily="18" charset="0"/>
              </a:rPr>
              <a:t>Cleanliness, orderliness, treatment and prayer were combined in an overall process of </a:t>
            </a:r>
            <a:r>
              <a:rPr lang="en-GB" sz="1800" i="1" dirty="0">
                <a:solidFill>
                  <a:srgbClr val="211E1E"/>
                </a:solidFill>
                <a:effectLst/>
                <a:latin typeface="Times New Roman" panose="02020603050405020304" pitchFamily="18" charset="0"/>
                <a:cs typeface="Times New Roman" panose="02020603050405020304" pitchFamily="18" charset="0"/>
              </a:rPr>
              <a:t>healing</a:t>
            </a:r>
            <a:r>
              <a:rPr lang="en-GB" sz="1800" dirty="0">
                <a:solidFill>
                  <a:srgbClr val="211E1E"/>
                </a:solidFill>
                <a:effectLst/>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(p.86)</a:t>
            </a:r>
          </a:p>
        </p:txBody>
      </p:sp>
    </p:spTree>
    <p:extLst>
      <p:ext uri="{BB962C8B-B14F-4D97-AF65-F5344CB8AC3E}">
        <p14:creationId xmlns:p14="http://schemas.microsoft.com/office/powerpoint/2010/main" val="1595110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F58FB-B025-73D4-282C-4C15F82255C9}"/>
              </a:ext>
            </a:extLst>
          </p:cNvPr>
          <p:cNvSpPr>
            <a:spLocks noGrp="1"/>
          </p:cNvSpPr>
          <p:nvPr>
            <p:ph type="title"/>
          </p:nvPr>
        </p:nvSpPr>
        <p:spPr/>
        <p:txBody>
          <a:bodyPr/>
          <a:lstStyle/>
          <a:p>
            <a:r>
              <a:rPr lang="en-US"/>
              <a:t>Questions</a:t>
            </a:r>
          </a:p>
        </p:txBody>
      </p:sp>
      <p:sp>
        <p:nvSpPr>
          <p:cNvPr id="3" name="Content Placeholder 2">
            <a:extLst>
              <a:ext uri="{FF2B5EF4-FFF2-40B4-BE49-F238E27FC236}">
                <a16:creationId xmlns:a16="http://schemas.microsoft.com/office/drawing/2014/main" id="{D7225732-41B0-BF98-AC82-6EDE0BC2A548}"/>
              </a:ext>
            </a:extLst>
          </p:cNvPr>
          <p:cNvSpPr>
            <a:spLocks noGrp="1"/>
          </p:cNvSpPr>
          <p:nvPr>
            <p:ph idx="1"/>
          </p:nvPr>
        </p:nvSpPr>
        <p:spPr>
          <a:xfrm>
            <a:off x="1066800" y="2235200"/>
            <a:ext cx="10058400" cy="2397760"/>
          </a:xfrm>
        </p:spPr>
        <p:txBody>
          <a:bodyPr vert="horz" lIns="91440" tIns="45720" rIns="91440" bIns="45720" rtlCol="0" anchor="t">
            <a:normAutofit/>
          </a:bodyPr>
          <a:lstStyle/>
          <a:p>
            <a:pPr>
              <a:buFont typeface="Wingdings" pitchFamily="18" charset="0"/>
              <a:buChar char="Ø"/>
            </a:pPr>
            <a:r>
              <a:rPr lang="en-US" sz="2400" dirty="0">
                <a:latin typeface="Times New Roman"/>
                <a:ea typeface="Calibri"/>
                <a:cs typeface="Calibri"/>
              </a:rPr>
              <a:t>Were medical missionaries ultimately able to balance their work as doctors alongside their duty to spread the word of Christianity?</a:t>
            </a:r>
            <a:endParaRPr lang="en-US" dirty="0">
              <a:latin typeface="Garamond" panose="02020404030301010803"/>
              <a:ea typeface="Calibri"/>
              <a:cs typeface="Calibri"/>
            </a:endParaRPr>
          </a:p>
          <a:p>
            <a:pPr>
              <a:buClr>
                <a:srgbClr val="262626"/>
              </a:buClr>
              <a:buFont typeface="Wingdings" pitchFamily="18" charset="0"/>
              <a:buChar char="Ø"/>
            </a:pPr>
            <a:endParaRPr lang="en-US" sz="2400" dirty="0">
              <a:latin typeface="Times New Roman"/>
              <a:ea typeface="Calibri"/>
              <a:cs typeface="Calibri"/>
            </a:endParaRPr>
          </a:p>
          <a:p>
            <a:pPr>
              <a:buClr>
                <a:srgbClr val="262626"/>
              </a:buClr>
              <a:buFont typeface="Wingdings" pitchFamily="18" charset="0"/>
              <a:buChar char="Ø"/>
            </a:pPr>
            <a:r>
              <a:rPr lang="en-US" sz="2400" dirty="0">
                <a:latin typeface="Times New Roman"/>
                <a:ea typeface="Calibri"/>
                <a:cs typeface="Calibri"/>
              </a:rPr>
              <a:t>How did the work of missionaries vary depending on the country that they were located in? </a:t>
            </a:r>
          </a:p>
        </p:txBody>
      </p:sp>
    </p:spTree>
    <p:extLst>
      <p:ext uri="{BB962C8B-B14F-4D97-AF65-F5344CB8AC3E}">
        <p14:creationId xmlns:p14="http://schemas.microsoft.com/office/powerpoint/2010/main" val="3640976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docProps/app.xml><?xml version="1.0" encoding="utf-8"?>
<Properties xmlns="http://schemas.openxmlformats.org/officeDocument/2006/extended-properties" xmlns:vt="http://schemas.openxmlformats.org/officeDocument/2006/docPropsVTypes">
  <Template>office theme</Template>
  <TotalTime>4169</TotalTime>
  <Words>2003</Words>
  <Application>Microsoft Macintosh PowerPoint</Application>
  <PresentationFormat>Widescreen</PresentationFormat>
  <Paragraphs>44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Garamond</vt:lpstr>
      <vt:lpstr>Times New Roman</vt:lpstr>
      <vt:lpstr>Wingdings</vt:lpstr>
      <vt:lpstr>Savon</vt:lpstr>
      <vt:lpstr>Missionary Medicine</vt:lpstr>
      <vt:lpstr>Rosemary Fitzgerald, 'A "Peculiar and Exceptional Measure": The Call for Women Medical Missionaries in India in the Later Nineteenth Century', in Robert A. Bickers and Rosemary Seton (eds.), Missionary Encounters: Sources and Issues, (Richmond: Curzon Press, 1996), pp. 174-196.</vt:lpstr>
      <vt:lpstr>Rama V. Baru, ‘Ch. 10: Women Missionaries in Medical Care and Institution Building in India,’ in Lata Singh and Shashank Shekhar Sinha (eds.) Gender in Modern India, pp.223-240.</vt:lpstr>
      <vt:lpstr>David Hardiman, Healing Bodies, Saving Souls: Medical Missions in Asia and Africa, (New York: Rodopi, 2006), 'Chapter 2: Seeking Souls through the Eyes of the Blind: The Birth The Birth of Medical Missionary Society in Nintetenth Century China', pp. 59-86. </vt:lpstr>
      <vt:lpstr>Megan Vaughan, Curing Their Ills: Colonial Power and African Illness (Cambridge: Polity, 1991), ‘Ch. 3: The Great Dispensary in the Sky: Mission Medicine,’ pp. 54-70</vt:lpstr>
      <vt:lpstr>Esme Cleall, Missionary Discourses of Difference: Negotiating Otherness in the British Empire, 1840-1900 (Basingstoke: Palgrave, 2012), Ch. 3: ‘Pathologising Heathenism: Discourses of Sickness and the Rise of Medical Missions,’ pp. 79-98</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Smith, Elise</cp:lastModifiedBy>
  <cp:revision>280</cp:revision>
  <dcterms:created xsi:type="dcterms:W3CDTF">2025-01-22T13:56:39Z</dcterms:created>
  <dcterms:modified xsi:type="dcterms:W3CDTF">2025-02-03T08:16:37Z</dcterms:modified>
</cp:coreProperties>
</file>