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1"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5" d="100"/>
          <a:sy n="65" d="100"/>
        </p:scale>
        <p:origin x="72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Tennant" userId="70beb24acc39a521" providerId="LiveId" clId="{19EEE534-F5A9-44F6-8DD5-2AC96013F7B9}"/>
    <pc:docChg chg="undo custSel addSld modSld">
      <pc:chgData name="Daniel Tennant" userId="70beb24acc39a521" providerId="LiveId" clId="{19EEE534-F5A9-44F6-8DD5-2AC96013F7B9}" dt="2022-01-20T17:20:57.758" v="2450" actId="403"/>
      <pc:docMkLst>
        <pc:docMk/>
      </pc:docMkLst>
      <pc:sldChg chg="modSp mod">
        <pc:chgData name="Daniel Tennant" userId="70beb24acc39a521" providerId="LiveId" clId="{19EEE534-F5A9-44F6-8DD5-2AC96013F7B9}" dt="2022-01-19T22:56:13.481" v="326" actId="20577"/>
        <pc:sldMkLst>
          <pc:docMk/>
          <pc:sldMk cId="3851327760" sldId="257"/>
        </pc:sldMkLst>
        <pc:spChg chg="mod">
          <ac:chgData name="Daniel Tennant" userId="70beb24acc39a521" providerId="LiveId" clId="{19EEE534-F5A9-44F6-8DD5-2AC96013F7B9}" dt="2022-01-19T22:56:13.481" v="326" actId="20577"/>
          <ac:spMkLst>
            <pc:docMk/>
            <pc:sldMk cId="3851327760" sldId="257"/>
            <ac:spMk id="3" creationId="{D9E4EDBD-A68C-4720-86A7-738ABDED7DBD}"/>
          </ac:spMkLst>
        </pc:spChg>
      </pc:sldChg>
      <pc:sldChg chg="modSp new mod">
        <pc:chgData name="Daniel Tennant" userId="70beb24acc39a521" providerId="LiveId" clId="{19EEE534-F5A9-44F6-8DD5-2AC96013F7B9}" dt="2022-01-20T16:00:50.748" v="1213" actId="20577"/>
        <pc:sldMkLst>
          <pc:docMk/>
          <pc:sldMk cId="1277401822" sldId="258"/>
        </pc:sldMkLst>
        <pc:spChg chg="mod">
          <ac:chgData name="Daniel Tennant" userId="70beb24acc39a521" providerId="LiveId" clId="{19EEE534-F5A9-44F6-8DD5-2AC96013F7B9}" dt="2022-01-20T14:35:48.476" v="396" actId="20577"/>
          <ac:spMkLst>
            <pc:docMk/>
            <pc:sldMk cId="1277401822" sldId="258"/>
            <ac:spMk id="2" creationId="{D9A6A1F7-61F8-4065-9B27-C4C11AD304A6}"/>
          </ac:spMkLst>
        </pc:spChg>
        <pc:spChg chg="mod">
          <ac:chgData name="Daniel Tennant" userId="70beb24acc39a521" providerId="LiveId" clId="{19EEE534-F5A9-44F6-8DD5-2AC96013F7B9}" dt="2022-01-20T16:00:50.748" v="1213" actId="20577"/>
          <ac:spMkLst>
            <pc:docMk/>
            <pc:sldMk cId="1277401822" sldId="258"/>
            <ac:spMk id="3" creationId="{D2E3C9E3-44DF-4F41-9864-30B11786A3F5}"/>
          </ac:spMkLst>
        </pc:spChg>
      </pc:sldChg>
      <pc:sldChg chg="modSp new mod">
        <pc:chgData name="Daniel Tennant" userId="70beb24acc39a521" providerId="LiveId" clId="{19EEE534-F5A9-44F6-8DD5-2AC96013F7B9}" dt="2022-01-20T17:09:35.521" v="2408" actId="1076"/>
        <pc:sldMkLst>
          <pc:docMk/>
          <pc:sldMk cId="1432622485" sldId="259"/>
        </pc:sldMkLst>
        <pc:spChg chg="mod">
          <ac:chgData name="Daniel Tennant" userId="70beb24acc39a521" providerId="LiveId" clId="{19EEE534-F5A9-44F6-8DD5-2AC96013F7B9}" dt="2022-01-20T16:06:24.181" v="1554" actId="14100"/>
          <ac:spMkLst>
            <pc:docMk/>
            <pc:sldMk cId="1432622485" sldId="259"/>
            <ac:spMk id="2" creationId="{49B36D67-560F-4088-8BE3-DCE89BB1C76F}"/>
          </ac:spMkLst>
        </pc:spChg>
        <pc:spChg chg="mod">
          <ac:chgData name="Daniel Tennant" userId="70beb24acc39a521" providerId="LiveId" clId="{19EEE534-F5A9-44F6-8DD5-2AC96013F7B9}" dt="2022-01-20T17:09:35.521" v="2408" actId="1076"/>
          <ac:spMkLst>
            <pc:docMk/>
            <pc:sldMk cId="1432622485" sldId="259"/>
            <ac:spMk id="3" creationId="{71E0FEF3-8A93-4715-A758-699ADDA60828}"/>
          </ac:spMkLst>
        </pc:spChg>
      </pc:sldChg>
      <pc:sldChg chg="modSp new mod">
        <pc:chgData name="Daniel Tennant" userId="70beb24acc39a521" providerId="LiveId" clId="{19EEE534-F5A9-44F6-8DD5-2AC96013F7B9}" dt="2022-01-20T17:20:57.758" v="2450" actId="403"/>
        <pc:sldMkLst>
          <pc:docMk/>
          <pc:sldMk cId="31584505" sldId="260"/>
        </pc:sldMkLst>
        <pc:spChg chg="mod">
          <ac:chgData name="Daniel Tennant" userId="70beb24acc39a521" providerId="LiveId" clId="{19EEE534-F5A9-44F6-8DD5-2AC96013F7B9}" dt="2022-01-20T16:02:41.758" v="1232" actId="20577"/>
          <ac:spMkLst>
            <pc:docMk/>
            <pc:sldMk cId="31584505" sldId="260"/>
            <ac:spMk id="2" creationId="{8F1B50D9-9C7E-41DA-A86D-5C40BF575F50}"/>
          </ac:spMkLst>
        </pc:spChg>
        <pc:spChg chg="mod">
          <ac:chgData name="Daniel Tennant" userId="70beb24acc39a521" providerId="LiveId" clId="{19EEE534-F5A9-44F6-8DD5-2AC96013F7B9}" dt="2022-01-20T17:20:57.758" v="2450" actId="403"/>
          <ac:spMkLst>
            <pc:docMk/>
            <pc:sldMk cId="31584505" sldId="260"/>
            <ac:spMk id="3" creationId="{32BB077E-8335-4990-AB5E-E2A185C5EF2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F65305D-D006-40F5-92D1-D78330249AA8}"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2566192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65305D-D006-40F5-92D1-D78330249AA8}"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353607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65305D-D006-40F5-92D1-D78330249AA8}"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686242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F65305D-D006-40F5-92D1-D78330249AA8}" type="datetimeFigureOut">
              <a:rPr lang="en-GB" smtClean="0"/>
              <a:t>20/01/2022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3633791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65305D-D006-40F5-92D1-D78330249AA8}" type="datetimeFigureOut">
              <a:rPr lang="en-GB" smtClean="0"/>
              <a:t>20/01/2022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2096434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5F65305D-D006-40F5-92D1-D78330249AA8}" type="datetimeFigureOut">
              <a:rPr lang="en-GB" smtClean="0"/>
              <a:t>20/01/2022</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3017616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F65305D-D006-40F5-92D1-D78330249AA8}" type="datetimeFigureOut">
              <a:rPr lang="en-GB" smtClean="0"/>
              <a:t>20/01/2022</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45000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5F65305D-D006-40F5-92D1-D78330249AA8}" type="datetimeFigureOut">
              <a:rPr lang="en-GB" smtClean="0"/>
              <a:t>20/01/2022</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315354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F65305D-D006-40F5-92D1-D78330249AA8}" type="datetimeFigureOut">
              <a:rPr lang="en-GB" smtClean="0"/>
              <a:t>20/01/2022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265544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F65305D-D006-40F5-92D1-D78330249AA8}" type="datetimeFigureOut">
              <a:rPr lang="en-GB" smtClean="0"/>
              <a:t>20/01/2022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969870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F65305D-D006-40F5-92D1-D78330249AA8}"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7644185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F65305D-D006-40F5-92D1-D78330249AA8}"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47DA0-1297-47ED-948A-46D3BCE26CCA}" type="slidenum">
              <a:rPr lang="en-GB" smtClean="0"/>
              <a:t>‹#›</a:t>
            </a:fld>
            <a:endParaRPr lang="en-GB"/>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7737149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65305D-D006-40F5-92D1-D78330249AA8}"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38718790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F65305D-D006-40F5-92D1-D78330249AA8}" type="datetimeFigureOut">
              <a:rPr lang="en-GB" smtClean="0"/>
              <a:t>20/01/2022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2455546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F65305D-D006-40F5-92D1-D78330249AA8}" type="datetimeFigureOut">
              <a:rPr lang="en-GB" smtClean="0"/>
              <a:t>20/01/2022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24568581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65305D-D006-40F5-92D1-D78330249AA8}"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42939401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65305D-D006-40F5-92D1-D78330249AA8}"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047DA0-1297-47ED-948A-46D3BCE26CCA}" type="slidenum">
              <a:rPr lang="en-GB" smtClean="0"/>
              <a:t>‹#›</a:t>
            </a:fld>
            <a:endParaRPr lang="en-GB"/>
          </a:p>
        </p:txBody>
      </p:sp>
    </p:spTree>
    <p:extLst>
      <p:ext uri="{BB962C8B-B14F-4D97-AF65-F5344CB8AC3E}">
        <p14:creationId xmlns:p14="http://schemas.microsoft.com/office/powerpoint/2010/main" val="4274235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5F65305D-D006-40F5-92D1-D78330249AA8}" type="datetimeFigureOut">
              <a:rPr lang="en-GB" smtClean="0"/>
              <a:t>20/01/2022</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A047DA0-1297-47ED-948A-46D3BCE26CCA}" type="slidenum">
              <a:rPr lang="en-GB" smtClean="0"/>
              <a:t>‹#›</a:t>
            </a:fld>
            <a:endParaRPr lang="en-GB"/>
          </a:p>
        </p:txBody>
      </p:sp>
    </p:spTree>
    <p:extLst>
      <p:ext uri="{BB962C8B-B14F-4D97-AF65-F5344CB8AC3E}">
        <p14:creationId xmlns:p14="http://schemas.microsoft.com/office/powerpoint/2010/main" val="2786910520"/>
      </p:ext>
    </p:extLst>
  </p:cSld>
  <p:clrMap bg1="dk1" tx1="lt1" bg2="dk2" tx2="lt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3" r:id="rId12"/>
    <p:sldLayoutId id="2147483794" r:id="rId13"/>
    <p:sldLayoutId id="2147483795" r:id="rId14"/>
    <p:sldLayoutId id="2147483796" r:id="rId15"/>
    <p:sldLayoutId id="2147483797" r:id="rId16"/>
    <p:sldLayoutId id="2147483798"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87FEF-B21A-491B-A14C-316EDDDF7FDC}"/>
              </a:ext>
            </a:extLst>
          </p:cNvPr>
          <p:cNvSpPr>
            <a:spLocks noGrp="1"/>
          </p:cNvSpPr>
          <p:nvPr>
            <p:ph type="ctrTitle"/>
          </p:nvPr>
        </p:nvSpPr>
        <p:spPr/>
        <p:txBody>
          <a:bodyPr/>
          <a:lstStyle/>
          <a:p>
            <a:r>
              <a:rPr lang="en-GB" dirty="0"/>
              <a:t>Colonial Medicine in South Asia</a:t>
            </a:r>
          </a:p>
        </p:txBody>
      </p:sp>
      <p:sp>
        <p:nvSpPr>
          <p:cNvPr id="3" name="Subtitle 2">
            <a:extLst>
              <a:ext uri="{FF2B5EF4-FFF2-40B4-BE49-F238E27FC236}">
                <a16:creationId xmlns:a16="http://schemas.microsoft.com/office/drawing/2014/main" id="{66C65773-07AB-41B3-AF30-4A349B4DBD9C}"/>
              </a:ext>
            </a:extLst>
          </p:cNvPr>
          <p:cNvSpPr>
            <a:spLocks noGrp="1"/>
          </p:cNvSpPr>
          <p:nvPr>
            <p:ph type="subTitle" idx="1"/>
          </p:nvPr>
        </p:nvSpPr>
        <p:spPr/>
        <p:txBody>
          <a:bodyPr/>
          <a:lstStyle/>
          <a:p>
            <a:r>
              <a:rPr lang="en-GB" dirty="0"/>
              <a:t>Daniel Tennant</a:t>
            </a:r>
          </a:p>
        </p:txBody>
      </p:sp>
    </p:spTree>
    <p:extLst>
      <p:ext uri="{BB962C8B-B14F-4D97-AF65-F5344CB8AC3E}">
        <p14:creationId xmlns:p14="http://schemas.microsoft.com/office/powerpoint/2010/main" val="2503381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BF7E1-9500-4A2D-A26C-3691DDF13B47}"/>
              </a:ext>
            </a:extLst>
          </p:cNvPr>
          <p:cNvSpPr>
            <a:spLocks noGrp="1"/>
          </p:cNvSpPr>
          <p:nvPr>
            <p:ph type="title"/>
          </p:nvPr>
        </p:nvSpPr>
        <p:spPr/>
        <p:txBody>
          <a:bodyPr/>
          <a:lstStyle/>
          <a:p>
            <a:r>
              <a:rPr lang="en-GB" dirty="0"/>
              <a:t>Pratik Chakrabarti – ‘Western Medicine in Colonial India’</a:t>
            </a:r>
          </a:p>
        </p:txBody>
      </p:sp>
      <p:sp>
        <p:nvSpPr>
          <p:cNvPr id="3" name="Content Placeholder 2">
            <a:extLst>
              <a:ext uri="{FF2B5EF4-FFF2-40B4-BE49-F238E27FC236}">
                <a16:creationId xmlns:a16="http://schemas.microsoft.com/office/drawing/2014/main" id="{D9E4EDBD-A68C-4720-86A7-738ABDED7DBD}"/>
              </a:ext>
            </a:extLst>
          </p:cNvPr>
          <p:cNvSpPr>
            <a:spLocks noGrp="1"/>
          </p:cNvSpPr>
          <p:nvPr>
            <p:ph idx="1"/>
          </p:nvPr>
        </p:nvSpPr>
        <p:spPr>
          <a:xfrm>
            <a:off x="1103311" y="2052918"/>
            <a:ext cx="10803553" cy="4731340"/>
          </a:xfrm>
        </p:spPr>
        <p:txBody>
          <a:bodyPr>
            <a:normAutofit lnSpcReduction="10000"/>
          </a:bodyPr>
          <a:lstStyle/>
          <a:p>
            <a:r>
              <a:rPr lang="en-GB" sz="1900" dirty="0"/>
              <a:t>Initially, EEIC built hospitals often used local markets/methods, but from 1802 they became imperial institutions reliant on imported European medicine</a:t>
            </a:r>
          </a:p>
          <a:p>
            <a:r>
              <a:rPr lang="en-GB" sz="1900" dirty="0"/>
              <a:t>19</a:t>
            </a:r>
            <a:r>
              <a:rPr lang="en-GB" sz="1900" baseline="30000" dirty="0"/>
              <a:t>th</a:t>
            </a:r>
            <a:r>
              <a:rPr lang="en-GB" sz="1900" dirty="0"/>
              <a:t> Century colonial hospitals in India (e.g. Madras Medical School) began training local Indians with the aim of creating subordinate local physicians who would learn the ‘superiority’ of Western medicine</a:t>
            </a:r>
          </a:p>
          <a:p>
            <a:r>
              <a:rPr lang="en-GB" sz="1900" dirty="0"/>
              <a:t>Epidemics such as the plague in Bombay (1896-7) met with interventionist sanitary measures from the imperial government</a:t>
            </a:r>
          </a:p>
          <a:p>
            <a:r>
              <a:rPr lang="en-GB" sz="1900" dirty="0"/>
              <a:t>David Arnold’s argument of the colonization of the body and the human body as the site of imperial control</a:t>
            </a:r>
          </a:p>
          <a:p>
            <a:r>
              <a:rPr lang="en-GB" sz="1900" dirty="0"/>
              <a:t>Competition between Indian and English physicians for medical positions fuelled Indian nationalism and the Indianisation of science and medical institutions</a:t>
            </a:r>
          </a:p>
          <a:p>
            <a:r>
              <a:rPr lang="en-GB" sz="1900" dirty="0">
                <a:solidFill>
                  <a:srgbClr val="FFC000"/>
                </a:solidFill>
                <a:effectLst/>
                <a:ea typeface="Calibri" panose="020F0502020204030204" pitchFamily="34" charset="0"/>
                <a:cs typeface="Times New Roman" panose="02020603050405020304" pitchFamily="18" charset="0"/>
              </a:rPr>
              <a:t>‘The medical authorities suggested that trained Indians would become ‘warm advocates ... for the adoption of our superior modes, and desirous of rescuing their countrymen from the ignorance and empiricism of their own practitioners’’</a:t>
            </a:r>
          </a:p>
          <a:p>
            <a:endParaRPr lang="en-GB" dirty="0"/>
          </a:p>
          <a:p>
            <a:endParaRPr lang="en-GB" dirty="0"/>
          </a:p>
        </p:txBody>
      </p:sp>
    </p:spTree>
    <p:extLst>
      <p:ext uri="{BB962C8B-B14F-4D97-AF65-F5344CB8AC3E}">
        <p14:creationId xmlns:p14="http://schemas.microsoft.com/office/powerpoint/2010/main" val="3851327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6A1F7-61F8-4065-9B27-C4C11AD304A6}"/>
              </a:ext>
            </a:extLst>
          </p:cNvPr>
          <p:cNvSpPr>
            <a:spLocks noGrp="1"/>
          </p:cNvSpPr>
          <p:nvPr>
            <p:ph type="title"/>
          </p:nvPr>
        </p:nvSpPr>
        <p:spPr/>
        <p:txBody>
          <a:bodyPr/>
          <a:lstStyle/>
          <a:p>
            <a:r>
              <a:rPr lang="en-GB" dirty="0"/>
              <a:t>Mark Harrison – Medicine and Colonialism in South Asia Since 1500</a:t>
            </a:r>
          </a:p>
        </p:txBody>
      </p:sp>
      <p:sp>
        <p:nvSpPr>
          <p:cNvPr id="3" name="Content Placeholder 2">
            <a:extLst>
              <a:ext uri="{FF2B5EF4-FFF2-40B4-BE49-F238E27FC236}">
                <a16:creationId xmlns:a16="http://schemas.microsoft.com/office/drawing/2014/main" id="{D2E3C9E3-44DF-4F41-9864-30B11786A3F5}"/>
              </a:ext>
            </a:extLst>
          </p:cNvPr>
          <p:cNvSpPr>
            <a:spLocks noGrp="1"/>
          </p:cNvSpPr>
          <p:nvPr>
            <p:ph idx="1"/>
          </p:nvPr>
        </p:nvSpPr>
        <p:spPr>
          <a:xfrm>
            <a:off x="1103312" y="2052918"/>
            <a:ext cx="10341436" cy="4593688"/>
          </a:xfrm>
        </p:spPr>
        <p:txBody>
          <a:bodyPr>
            <a:normAutofit/>
          </a:bodyPr>
          <a:lstStyle/>
          <a:p>
            <a:r>
              <a:rPr lang="en-GB" dirty="0"/>
              <a:t>Early Visitors to India, e.g. the Portuguese physicians, agreed that locals had the best knowledge on treating local disease</a:t>
            </a:r>
          </a:p>
          <a:p>
            <a:r>
              <a:rPr lang="en-GB" dirty="0"/>
              <a:t>The challenge posed by Western medicine sparked introspection and then a resurgence of traditional Indian methods</a:t>
            </a:r>
          </a:p>
          <a:p>
            <a:r>
              <a:rPr lang="en-GB" dirty="0"/>
              <a:t>1866 International Sanitary Conference put pressure on the British government to improve sanitation at pilgrimage sites</a:t>
            </a:r>
          </a:p>
          <a:p>
            <a:r>
              <a:rPr lang="en-GB" dirty="0"/>
              <a:t>In Europe sanitisation was becoming synonymous with civilisation and a functional state, they saw it as a duty to ‘bestow’ this gift on South Asia</a:t>
            </a:r>
          </a:p>
          <a:p>
            <a:r>
              <a:rPr lang="en-GB" dirty="0"/>
              <a:t>Scholarly discourse on the reason that early intended sanitation measures were unsuccessful </a:t>
            </a:r>
          </a:p>
          <a:p>
            <a:r>
              <a:rPr lang="en-GB" dirty="0">
                <a:solidFill>
                  <a:srgbClr val="FFC000"/>
                </a:solidFill>
                <a:effectLst/>
                <a:ea typeface="Calibri" panose="020F0502020204030204" pitchFamily="34" charset="0"/>
                <a:cs typeface="Times New Roman" panose="02020603050405020304" pitchFamily="18" charset="0"/>
              </a:rPr>
              <a:t>‘while it was supported by central government after 1947, there was no need actively to revive Indian medical traditions because they were already thriving’</a:t>
            </a:r>
          </a:p>
          <a:p>
            <a:endParaRPr lang="en-GB" dirty="0"/>
          </a:p>
        </p:txBody>
      </p:sp>
    </p:spTree>
    <p:extLst>
      <p:ext uri="{BB962C8B-B14F-4D97-AF65-F5344CB8AC3E}">
        <p14:creationId xmlns:p14="http://schemas.microsoft.com/office/powerpoint/2010/main" val="1277401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36D67-560F-4088-8BE3-DCE89BB1C76F}"/>
              </a:ext>
            </a:extLst>
          </p:cNvPr>
          <p:cNvSpPr>
            <a:spLocks noGrp="1"/>
          </p:cNvSpPr>
          <p:nvPr>
            <p:ph type="title"/>
          </p:nvPr>
        </p:nvSpPr>
        <p:spPr>
          <a:xfrm>
            <a:off x="646111" y="452718"/>
            <a:ext cx="10267695" cy="1400530"/>
          </a:xfrm>
        </p:spPr>
        <p:txBody>
          <a:bodyPr/>
          <a:lstStyle/>
          <a:p>
            <a:r>
              <a:rPr lang="en-GB" sz="3600" dirty="0"/>
              <a:t>Saurabh Mishra – Incarceration and Resistance in a Red Sea Lazaretto, 1880-1930</a:t>
            </a:r>
          </a:p>
        </p:txBody>
      </p:sp>
      <p:sp>
        <p:nvSpPr>
          <p:cNvPr id="3" name="Content Placeholder 2">
            <a:extLst>
              <a:ext uri="{FF2B5EF4-FFF2-40B4-BE49-F238E27FC236}">
                <a16:creationId xmlns:a16="http://schemas.microsoft.com/office/drawing/2014/main" id="{71E0FEF3-8A93-4715-A758-699ADDA60828}"/>
              </a:ext>
            </a:extLst>
          </p:cNvPr>
          <p:cNvSpPr>
            <a:spLocks noGrp="1"/>
          </p:cNvSpPr>
          <p:nvPr>
            <p:ph idx="1"/>
          </p:nvPr>
        </p:nvSpPr>
        <p:spPr>
          <a:xfrm>
            <a:off x="1103311" y="1925099"/>
            <a:ext cx="10823217" cy="4662514"/>
          </a:xfrm>
        </p:spPr>
        <p:txBody>
          <a:bodyPr>
            <a:normAutofit fontScale="92500" lnSpcReduction="10000"/>
          </a:bodyPr>
          <a:lstStyle/>
          <a:p>
            <a:r>
              <a:rPr lang="en-GB" sz="2200" dirty="0"/>
              <a:t>From 1882, Hajj pilgrims were forced to quarantine in the Red Sea, possibly for over 10 days, following cholera scare</a:t>
            </a:r>
          </a:p>
          <a:p>
            <a:r>
              <a:rPr lang="en-GB" sz="2200" dirty="0"/>
              <a:t>Coercion, restriction and mistreatment fuelled resistance in three main ways – protest, negotiation and avoidance</a:t>
            </a:r>
          </a:p>
          <a:p>
            <a:r>
              <a:rPr lang="en-GB" sz="2200" dirty="0"/>
              <a:t>Violent rebellions such as the S.S. </a:t>
            </a:r>
            <a:r>
              <a:rPr lang="en-GB" sz="2200" dirty="0" err="1"/>
              <a:t>Noorkoowa</a:t>
            </a:r>
            <a:r>
              <a:rPr lang="en-GB" sz="2200" dirty="0"/>
              <a:t> caused by possibility of missing Hajj altogether due to quarantine</a:t>
            </a:r>
          </a:p>
          <a:p>
            <a:r>
              <a:rPr lang="en-GB" sz="2200" dirty="0"/>
              <a:t>Richer pilgrims were treated much better and could bribe their way out of restrictions</a:t>
            </a:r>
          </a:p>
          <a:p>
            <a:r>
              <a:rPr lang="en-GB" sz="2200" dirty="0"/>
              <a:t>The sheer number of pilgrims made it relatively easy for some to avoid or manipulate the rules at quarantine camps</a:t>
            </a:r>
          </a:p>
          <a:p>
            <a:r>
              <a:rPr lang="en-GB" sz="2200" dirty="0">
                <a:solidFill>
                  <a:srgbClr val="FFC000"/>
                </a:solidFill>
                <a:effectLst/>
                <a:ea typeface="Calibri" panose="020F0502020204030204" pitchFamily="34" charset="0"/>
                <a:cs typeface="Times New Roman" panose="02020603050405020304" pitchFamily="18" charset="0"/>
              </a:rPr>
              <a:t>‘the lack of drinking water was one of the greatest problems at the quarantine camp; however … for those who were willing and able to pay a small bribe, this crisis could magically disappear, to the extent that they could even obtain enough to have a leisurely bath’</a:t>
            </a:r>
          </a:p>
          <a:p>
            <a:endParaRPr lang="en-GB" dirty="0"/>
          </a:p>
        </p:txBody>
      </p:sp>
    </p:spTree>
    <p:extLst>
      <p:ext uri="{BB962C8B-B14F-4D97-AF65-F5344CB8AC3E}">
        <p14:creationId xmlns:p14="http://schemas.microsoft.com/office/powerpoint/2010/main" val="14326224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B50D9-9C7E-41DA-A86D-5C40BF575F50}"/>
              </a:ext>
            </a:extLst>
          </p:cNvPr>
          <p:cNvSpPr>
            <a:spLocks noGrp="1"/>
          </p:cNvSpPr>
          <p:nvPr>
            <p:ph type="title"/>
          </p:nvPr>
        </p:nvSpPr>
        <p:spPr/>
        <p:txBody>
          <a:bodyPr/>
          <a:lstStyle/>
          <a:p>
            <a:r>
              <a:rPr lang="en-GB" dirty="0"/>
              <a:t>Discussion Question</a:t>
            </a:r>
          </a:p>
        </p:txBody>
      </p:sp>
      <p:sp>
        <p:nvSpPr>
          <p:cNvPr id="3" name="Content Placeholder 2">
            <a:extLst>
              <a:ext uri="{FF2B5EF4-FFF2-40B4-BE49-F238E27FC236}">
                <a16:creationId xmlns:a16="http://schemas.microsoft.com/office/drawing/2014/main" id="{32BB077E-8335-4990-AB5E-E2A185C5EF2B}"/>
              </a:ext>
            </a:extLst>
          </p:cNvPr>
          <p:cNvSpPr>
            <a:spLocks noGrp="1"/>
          </p:cNvSpPr>
          <p:nvPr>
            <p:ph idx="1"/>
          </p:nvPr>
        </p:nvSpPr>
        <p:spPr/>
        <p:txBody>
          <a:bodyPr>
            <a:normAutofit/>
          </a:bodyPr>
          <a:lstStyle/>
          <a:p>
            <a:r>
              <a:rPr lang="en-GB" sz="2800" dirty="0"/>
              <a:t>What can the local reactions to epidemics such as plague and cholera in South Asia tell us about the effects and response to colonial medicine in the region? Are they a useful example?</a:t>
            </a:r>
          </a:p>
        </p:txBody>
      </p:sp>
    </p:spTree>
    <p:extLst>
      <p:ext uri="{BB962C8B-B14F-4D97-AF65-F5344CB8AC3E}">
        <p14:creationId xmlns:p14="http://schemas.microsoft.com/office/powerpoint/2010/main" val="315845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207</TotalTime>
  <Words>505</Words>
  <Application>Microsoft Office PowerPoint</Application>
  <PresentationFormat>Widescreen</PresentationFormat>
  <Paragraphs>25</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Century Gothic</vt:lpstr>
      <vt:lpstr>Wingdings 3</vt:lpstr>
      <vt:lpstr>Ion</vt:lpstr>
      <vt:lpstr>Colonial Medicine in South Asia</vt:lpstr>
      <vt:lpstr>Pratik Chakrabarti – ‘Western Medicine in Colonial India’</vt:lpstr>
      <vt:lpstr>Mark Harrison – Medicine and Colonialism in South Asia Since 1500</vt:lpstr>
      <vt:lpstr>Saurabh Mishra – Incarceration and Resistance in a Red Sea Lazaretto, 1880-1930</vt:lpstr>
      <vt:lpstr>Discussion Question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Colonial Medicine in South Asia</dc:title>
  <dc:creator>Daniel Tennant</dc:creator>
  <cp:lastModifiedBy>Daniel Tennant</cp:lastModifiedBy>
  <cp:revision>1</cp:revision>
  <dcterms:created xsi:type="dcterms:W3CDTF">2022-01-19T22:18:13Z</dcterms:created>
  <dcterms:modified xsi:type="dcterms:W3CDTF">2022-01-20T17:21:17Z</dcterms:modified>
</cp:coreProperties>
</file>