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gabi musinguzi" userId="2e28c6b000847ce1" providerId="LiveId" clId="{91A11DAF-D240-4EA3-8595-0040262B6EDA}"/>
    <pc:docChg chg="modSld">
      <pc:chgData name="mugabi musinguzi" userId="2e28c6b000847ce1" providerId="LiveId" clId="{91A11DAF-D240-4EA3-8595-0040262B6EDA}" dt="2022-01-21T07:25:58.304" v="2" actId="20577"/>
      <pc:docMkLst>
        <pc:docMk/>
      </pc:docMkLst>
      <pc:sldChg chg="modSp mod">
        <pc:chgData name="mugabi musinguzi" userId="2e28c6b000847ce1" providerId="LiveId" clId="{91A11DAF-D240-4EA3-8595-0040262B6EDA}" dt="2022-01-21T07:25:58.304" v="2" actId="20577"/>
        <pc:sldMkLst>
          <pc:docMk/>
          <pc:sldMk cId="1442848337" sldId="256"/>
        </pc:sldMkLst>
        <pc:spChg chg="mod">
          <ac:chgData name="mugabi musinguzi" userId="2e28c6b000847ce1" providerId="LiveId" clId="{91A11DAF-D240-4EA3-8595-0040262B6EDA}" dt="2022-01-21T07:25:58.304" v="2" actId="20577"/>
          <ac:spMkLst>
            <pc:docMk/>
            <pc:sldMk cId="1442848337" sldId="256"/>
            <ac:spMk id="2" creationId="{C00E3AA4-E6FC-4C7E-95AA-21BF80FB32E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07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512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532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4055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195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805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642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306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097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91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89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78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40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15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776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45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33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CF507-C329-42A9-99BE-D8C555353C46}" type="datetimeFigureOut">
              <a:rPr lang="en-GB" smtClean="0"/>
              <a:t>21/01/2022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84720-F7A4-4801-BAE9-A69FA87007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0856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E3AA4-E6FC-4C7E-95AA-21BF80FB3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7941164" cy="1217805"/>
          </a:xfrm>
        </p:spPr>
        <p:txBody>
          <a:bodyPr/>
          <a:lstStyle/>
          <a:p>
            <a:r>
              <a:rPr lang="en-GB" dirty="0"/>
              <a:t>Week 12: Colonial Medicine in South Asia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D86BAF-91BE-4BCE-987C-9681EB4BFA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Mugabi Musinguzi</a:t>
            </a:r>
          </a:p>
        </p:txBody>
      </p:sp>
    </p:spTree>
    <p:extLst>
      <p:ext uri="{BB962C8B-B14F-4D97-AF65-F5344CB8AC3E}">
        <p14:creationId xmlns:p14="http://schemas.microsoft.com/office/powerpoint/2010/main" val="1442848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5DD7B-4849-441C-9297-86A784687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Pratik Chakrabarti, </a:t>
            </a:r>
            <a:r>
              <a:rPr lang="en-GB" sz="2700" b="1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Medicine and Empire, 1600-1960</a:t>
            </a:r>
            <a:r>
              <a:rPr lang="en-GB" sz="27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(Basingstoke, 2014), ‘Ch.6: Western Medicine in Colonial India,’ pp.101-121.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F0155-86FE-418D-AEEA-99CFD9A33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942" y="2080198"/>
            <a:ext cx="11656058" cy="4777801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endParaRPr lang="en-GB" sz="3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4500" dirty="0">
                <a:latin typeface="Calibri" panose="020F0502020204030204" pitchFamily="34" charset="0"/>
                <a:cs typeface="Calibri" panose="020F0502020204030204" pitchFamily="34" charset="0"/>
              </a:rPr>
              <a:t>Initially interactive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4500" dirty="0">
                <a:latin typeface="Calibri" panose="020F0502020204030204" pitchFamily="34" charset="0"/>
                <a:cs typeface="Calibri" panose="020F0502020204030204" pitchFamily="34" charset="0"/>
              </a:rPr>
              <a:t>Importance of hospitals in establishing colonial power.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4500" dirty="0">
                <a:latin typeface="Calibri" panose="020F0502020204030204" pitchFamily="34" charset="0"/>
                <a:cs typeface="Calibri" panose="020F0502020204030204" pitchFamily="34" charset="0"/>
              </a:rPr>
              <a:t>Impact of epidemics on indigenous practices– Bombay plague, smallpox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4500" dirty="0">
                <a:latin typeface="Calibri" panose="020F0502020204030204" pitchFamily="34" charset="0"/>
                <a:cs typeface="Calibri" panose="020F0502020204030204" pitchFamily="34" charset="0"/>
              </a:rPr>
              <a:t>Linked to rise of Indian nationalism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4500" dirty="0">
                <a:latin typeface="Calibri" panose="020F0502020204030204" pitchFamily="34" charset="0"/>
                <a:cs typeface="Calibri" panose="020F0502020204030204" pitchFamily="34" charset="0"/>
              </a:rPr>
              <a:t>Petition for greater rights</a:t>
            </a:r>
          </a:p>
          <a:p>
            <a:pPr marL="0" indent="0">
              <a:buNone/>
            </a:pPr>
            <a:endParaRPr lang="en-GB" sz="4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4500" dirty="0">
                <a:latin typeface="Calibri" panose="020F0502020204030204" pitchFamily="34" charset="0"/>
                <a:cs typeface="Calibri" panose="020F0502020204030204" pitchFamily="34" charset="0"/>
              </a:rPr>
              <a:t>Quote: </a:t>
            </a:r>
            <a:r>
              <a:rPr lang="en-GB" sz="4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“Arnold argues that colonial rule in India used the </a:t>
            </a:r>
            <a:r>
              <a:rPr lang="en-GB" sz="4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human body </a:t>
            </a:r>
            <a:r>
              <a:rPr lang="en-GB" sz="4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the site of </a:t>
            </a:r>
            <a:r>
              <a:rPr lang="en-GB" sz="45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its authority, legitimacy and control.</a:t>
            </a:r>
            <a:r>
              <a:rPr lang="en-GB" sz="45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</a:t>
            </a:r>
            <a:endParaRPr lang="en-GB" sz="45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4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Pratik Chakrabarti, 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Medicine and Empire, 1600-1960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(Basingstoke, 2014), ‘Ch.6: Western Medicine in Colonial India,’ p.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113</a:t>
            </a:r>
          </a:p>
          <a:p>
            <a:pPr marL="0" indent="0">
              <a:buNone/>
            </a:pPr>
            <a:endParaRPr lang="en-GB" sz="4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625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A74CA-237D-4E67-B5FE-FCB4E5A9E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 Harrison, ‘Medicine and Colonialism in South Asia since 1500’, in Mark Jackson (ed.), </a:t>
            </a:r>
            <a:r>
              <a:rPr lang="en-GB" sz="2400" b="1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Oxford Handbook of the History of Medicine</a:t>
            </a:r>
            <a:r>
              <a:rPr lang="en-GB" sz="2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(Oxford, 2011), pp.285-301 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87633-A9D0-45EC-BEE1-A475D792F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1511679" cy="440081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Historiography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Native medical practices vs colonial medical practices.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nature of epidemics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Cholera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Differing opinions on sanitary reform</a:t>
            </a:r>
          </a:p>
          <a:p>
            <a:pPr marL="457200" indent="-457200">
              <a:buFont typeface="+mj-lt"/>
              <a:buAutoNum type="arabicPeriod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Quote: 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“…in the mid-Victorian period, sanitary reform was becoming more important, being regarded as the touchstone of an </a:t>
            </a:r>
            <a:r>
              <a:rPr lang="en-GB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enlightened and civilized state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Mark Harrison, ‘Medicine and Colonialism in South Asia since 1500’, in Mark Jackson (ed.), </a:t>
            </a:r>
            <a:r>
              <a:rPr lang="en-GB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Oxford Handbook of the History of Medicine</a:t>
            </a:r>
            <a:r>
              <a:rPr lang="en-GB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(Oxford, 2011), p.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1180375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6A4D7-50EC-4563-A5B1-749063C93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85313"/>
            <a:ext cx="9613861" cy="1080938"/>
          </a:xfrm>
        </p:spPr>
        <p:txBody>
          <a:bodyPr>
            <a:normAutofit fontScale="90000"/>
          </a:bodyPr>
          <a:lstStyle/>
          <a:p>
            <a:r>
              <a:rPr lang="en-GB" sz="2700" b="1" u="sng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Saurabh Mishra, 'Incarceration and Resistance in a Red Sea Lazaretto, 1880-1930' in Alison Bashford (ed.) </a:t>
            </a:r>
            <a:r>
              <a:rPr lang="en-GB" sz="2700" b="1" i="1" u="sng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Quarantine: Local and Global Histories </a:t>
            </a:r>
            <a:r>
              <a:rPr lang="en-GB" sz="27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(Basingstoke, 2016). </a:t>
            </a:r>
            <a:b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D25A1-0661-4BC0-8583-0850E82D3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1511679" cy="4521127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Use of quarantines to curb the spread of disease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Protest 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– ‘spectacular forms of resistance’ that shaped policy.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Negotiation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 – ‘the better class of pilgrims’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Avoidance – repatriation.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Resistance success should not be over or understated</a:t>
            </a:r>
          </a:p>
          <a:p>
            <a:pPr marL="457200" indent="-457200">
              <a:buFont typeface="+mj-lt"/>
              <a:buAutoNum type="arabicPeriod"/>
            </a:pP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Quote: “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pilgrims’ path might have been strewn with obstacles, but they certainly tried to be masters of their own fate”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100" dirty="0"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GB" sz="1100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Saurabh Mishra, 'Incarceration and Resistance in a Red Sea Lazaretto, 1880-1930' in Alison Bashford (ed.) </a:t>
            </a:r>
            <a:r>
              <a:rPr lang="en-GB" sz="1100" i="1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Quarantine: Local and Global Histories 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(Basingstoke, 2016). 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,p. 65</a:t>
            </a:r>
          </a:p>
        </p:txBody>
      </p:sp>
    </p:spTree>
    <p:extLst>
      <p:ext uri="{BB962C8B-B14F-4D97-AF65-F5344CB8AC3E}">
        <p14:creationId xmlns:p14="http://schemas.microsoft.com/office/powerpoint/2010/main" val="3030064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D7494-A767-4680-9785-86621035A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A60BA-2CFF-4BFD-9C25-61E010835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GB" dirty="0"/>
              <a:t>Would it be right to say that epidemics were the most crucial factor in shaping colonial Indian public health?</a:t>
            </a:r>
          </a:p>
          <a:p>
            <a:pPr marL="457200" indent="-457200">
              <a:buAutoNum type="arabicPeriod"/>
            </a:pPr>
            <a:r>
              <a:rPr lang="en-GB" dirty="0"/>
              <a:t>Can the relationship between indigenous and colonial medical practices be best described as contentious or cooperative?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9953393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82</TotalTime>
  <Words>417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Lato</vt:lpstr>
      <vt:lpstr>Trebuchet MS</vt:lpstr>
      <vt:lpstr>Berlin</vt:lpstr>
      <vt:lpstr>Week 12: Colonial Medicine in South Asia</vt:lpstr>
      <vt:lpstr>Pratik Chakrabarti, Medicine and Empire, 1600-1960 (Basingstoke, 2014), ‘Ch.6: Western Medicine in Colonial India,’ pp.101-121. </vt:lpstr>
      <vt:lpstr>Mark Harrison, ‘Medicine and Colonialism in South Asia since 1500’, in Mark Jackson (ed.), Oxford Handbook of the History of Medicine (Oxford, 2011), pp.285-301 </vt:lpstr>
      <vt:lpstr>Saurabh Mishra, 'Incarceration and Resistance in a Red Sea Lazaretto, 1880-1930' in Alison Bashford (ed.) Quarantine: Local and Global Histories (Basingstoke, 2016).  </vt:lpstr>
      <vt:lpstr>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12: Clonial Medicine in South Asia</dc:title>
  <dc:creator>mugabi musinguzi</dc:creator>
  <cp:lastModifiedBy>mugabi musinguzi</cp:lastModifiedBy>
  <cp:revision>1</cp:revision>
  <dcterms:created xsi:type="dcterms:W3CDTF">2022-01-21T06:01:40Z</dcterms:created>
  <dcterms:modified xsi:type="dcterms:W3CDTF">2022-01-21T07:26:11Z</dcterms:modified>
</cp:coreProperties>
</file>