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522" r:id="rId2"/>
    <p:sldId id="592" r:id="rId3"/>
    <p:sldId id="630" r:id="rId4"/>
    <p:sldId id="328" r:id="rId5"/>
    <p:sldId id="329" r:id="rId6"/>
    <p:sldId id="593" r:id="rId7"/>
    <p:sldId id="291" r:id="rId8"/>
    <p:sldId id="337" r:id="rId9"/>
    <p:sldId id="273" r:id="rId10"/>
    <p:sldId id="263" r:id="rId11"/>
    <p:sldId id="301" r:id="rId12"/>
    <p:sldId id="261" r:id="rId13"/>
    <p:sldId id="289" r:id="rId14"/>
    <p:sldId id="546" r:id="rId15"/>
    <p:sldId id="287" r:id="rId16"/>
    <p:sldId id="312" r:id="rId17"/>
    <p:sldId id="286" r:id="rId18"/>
    <p:sldId id="278" r:id="rId19"/>
    <p:sldId id="271" r:id="rId20"/>
    <p:sldId id="283" r:id="rId21"/>
    <p:sldId id="458" r:id="rId22"/>
    <p:sldId id="545" r:id="rId23"/>
    <p:sldId id="530" r:id="rId24"/>
    <p:sldId id="537" r:id="rId25"/>
    <p:sldId id="533" r:id="rId26"/>
    <p:sldId id="551" r:id="rId27"/>
    <p:sldId id="535" r:id="rId28"/>
    <p:sldId id="281" r:id="rId29"/>
    <p:sldId id="543" r:id="rId30"/>
    <p:sldId id="617" r:id="rId31"/>
    <p:sldId id="526" r:id="rId32"/>
    <p:sldId id="636" r:id="rId33"/>
    <p:sldId id="525" r:id="rId34"/>
    <p:sldId id="600" r:id="rId35"/>
    <p:sldId id="597" r:id="rId36"/>
    <p:sldId id="589" r:id="rId37"/>
    <p:sldId id="579" r:id="rId38"/>
    <p:sldId id="580" r:id="rId39"/>
    <p:sldId id="556" r:id="rId40"/>
    <p:sldId id="574" r:id="rId41"/>
    <p:sldId id="258" r:id="rId42"/>
    <p:sldId id="260" r:id="rId43"/>
    <p:sldId id="606" r:id="rId44"/>
    <p:sldId id="607" r:id="rId45"/>
    <p:sldId id="274" r:id="rId46"/>
    <p:sldId id="594" r:id="rId47"/>
    <p:sldId id="576" r:id="rId48"/>
    <p:sldId id="571" r:id="rId49"/>
    <p:sldId id="568" r:id="rId50"/>
    <p:sldId id="572" r:id="rId51"/>
    <p:sldId id="302" r:id="rId52"/>
    <p:sldId id="626" r:id="rId53"/>
    <p:sldId id="441" r:id="rId54"/>
    <p:sldId id="505" r:id="rId55"/>
    <p:sldId id="475" r:id="rId56"/>
    <p:sldId id="629" r:id="rId57"/>
    <p:sldId id="270" r:id="rId58"/>
    <p:sldId id="272" r:id="rId59"/>
    <p:sldId id="618" r:id="rId60"/>
    <p:sldId id="566" r:id="rId61"/>
    <p:sldId id="619" r:id="rId62"/>
    <p:sldId id="620" r:id="rId63"/>
    <p:sldId id="294" r:id="rId64"/>
    <p:sldId id="269" r:id="rId65"/>
    <p:sldId id="623" r:id="rId66"/>
    <p:sldId id="292" r:id="rId67"/>
    <p:sldId id="280" r:id="rId68"/>
    <p:sldId id="262" r:id="rId69"/>
    <p:sldId id="300" r:id="rId70"/>
    <p:sldId id="627" r:id="rId71"/>
    <p:sldId id="628" r:id="rId72"/>
    <p:sldId id="548" r:id="rId73"/>
    <p:sldId id="550" r:id="rId7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726"/>
  </p:normalViewPr>
  <p:slideViewPr>
    <p:cSldViewPr snapToGrid="0" snapToObjects="1">
      <p:cViewPr varScale="1">
        <p:scale>
          <a:sx n="109" d="100"/>
          <a:sy n="109" d="100"/>
        </p:scale>
        <p:origin x="21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7A40-2C36-5849-940B-65774B83F46F}" type="datetimeFigureOut">
              <a:rPr lang="it-GB" smtClean="0"/>
              <a:t>06/10/2026</a:t>
            </a:fld>
            <a:endParaRPr lang="it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7ACA2-7269-CF4A-8695-6518B2BDCD23}" type="slidenum">
              <a:rPr lang="it-GB" smtClean="0"/>
              <a:t>‹N›</a:t>
            </a:fld>
            <a:endParaRPr lang="it-GB"/>
          </a:p>
        </p:txBody>
      </p:sp>
    </p:spTree>
    <p:extLst>
      <p:ext uri="{BB962C8B-B14F-4D97-AF65-F5344CB8AC3E}">
        <p14:creationId xmlns:p14="http://schemas.microsoft.com/office/powerpoint/2010/main" val="215496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BF880B-7CDC-D64C-877E-29CDFB1DA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A5A52BF-AB8B-844A-AA27-9BC1E04FA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832430-E618-5C43-9942-E4B229C6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E0BAFF-E543-554E-A564-1B0278D9F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A2E6F6-EB9B-3043-BCAB-34EA203D5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25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6C2F53-9883-3643-B7EA-D49B3892A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768AFF-DFC5-344B-B74C-6FC9FD030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96773E-544F-A049-A2A8-4BA37374D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4EEF8E-152D-CF47-A6DC-DC5EF12A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E79515-2CBC-BA4C-9592-4FBF5A333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25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305E14-CE82-9A43-8412-6D44D515E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453763-86DF-9349-9DA3-F807DDDC9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8EB9D9-2446-3B43-BB0C-2A4FD2A9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B57D61-4D4A-814F-A4A3-78E5BE13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928F9A-20EC-8945-A1D0-0F02D4E42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16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5618BF-19B0-5F40-B320-7B55A1B17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8EC332-0E7B-764C-81B9-E0B6C46D6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49421D7-343E-854C-A3A6-BAD4FD43F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E08EB2-0B8C-2D41-8E31-ADE034BA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5E7E29-F031-1841-89F9-EDD812EA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DC32E0-4DB3-6242-B721-C72631F86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99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280183-314B-6548-83D4-6B3AB7E26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820CAF-5C8A-DA4E-9816-FEF819579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FBE63A-9DD5-9B40-8D72-6B6DF6F52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DE88736-2A67-DE4F-B0CC-22AAF11F2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85190F-4FAF-CB4F-8FC8-863CDC2A25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833F05F-1AC0-704B-B2A0-4AD9C3EB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02F861E-5606-E44F-BB03-A5C96C082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348F6AF-CA28-AA44-9164-596A20EF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934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BFCE52-EC84-6C48-B09E-2ECCBAE99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87EC992-7BAC-6940-B2B1-22612152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0053A8E-618A-DB4D-8334-D4D8D994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C05FEB1-D239-6F47-B031-9C63DD40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38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D56850B-2B08-B74B-8A79-9016560BC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36FDAC0-0FF5-AD4A-8226-1CEDE460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1AEB6F-5332-3B47-9C97-7FD9B042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97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3DF0EC-BC6C-6141-98FE-5E1EEA70B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AF4C0E-8024-DD43-B53D-02131AE57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B67130C-0E89-D14B-A1F0-A4CC82741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5CA5DA-EE40-1F4C-ABA5-B41F67CD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BB9931-FAFA-964A-8FB7-09714DED3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CDB34C-D38D-0847-AD8F-C15A8FDBC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673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95FEAC-BC71-0544-967F-FBFAA553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5F410D9-CE64-AD44-A498-3E6C28A5C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F96E2A5-BD28-0C45-883F-2D0D7E3DE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021E81-CADB-7445-8FA7-18CC4D1E0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B2093C8-1C6D-3B48-85C0-D56CE70F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E7F92C-AFF3-5844-B748-249184350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46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6E1C16-6EBF-B947-B9F0-7D54F80B1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0BB8544-6C3F-354A-84C0-69F907804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648000-F8D9-2241-B0C0-489AE783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50FA74-5E4F-1649-81BD-90629A05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A2FCC5-A51A-7B41-AE1B-C15384EF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198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986F4FE-5102-9F43-BDDE-725E4ED03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10865CE-8508-F64C-A51D-1C72D9324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BE6214-8E7F-954C-8870-BD28E37CA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CC0634-97B0-F542-8C92-319C4622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5E23D8-B286-AE41-9B53-A07399747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49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1755190-E9E0-9549-B7D4-6B55405A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59F841-4FA7-E848-9A74-34C13E9C3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B27F0D-D9BD-6E4E-9406-A31660BF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38B17-6790-5047-BD17-6DEEE7252068}" type="datetimeFigureOut">
              <a:rPr lang="it-IT" smtClean="0"/>
              <a:t>06/10/26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72DB05-CB11-1C45-8BB7-C4E7BFFC0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6D3B60-5B3A-574F-8F93-84E08C0F1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52B81-2D29-5442-9B61-BF24D1C3CA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91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tappeto&#10;&#10;Descrizione generata automaticamente">
            <a:extLst>
              <a:ext uri="{FF2B5EF4-FFF2-40B4-BE49-F238E27FC236}">
                <a16:creationId xmlns:a16="http://schemas.microsoft.com/office/drawing/2014/main" id="{50AED3C2-5C40-5C43-B356-EC89357F0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502" y="204537"/>
            <a:ext cx="9136499" cy="645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6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B5AC0C4C-BF28-7633-B474-B3EB2B956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508000"/>
            <a:ext cx="84709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7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 descr="Immagine che contiene mappa, testo, atlante&#10;&#10;Descrizione generata automaticamente">
            <a:extLst>
              <a:ext uri="{FF2B5EF4-FFF2-40B4-BE49-F238E27FC236}">
                <a16:creationId xmlns:a16="http://schemas.microsoft.com/office/drawing/2014/main" id="{40D47668-5418-627F-E315-0E85018E98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7" b="879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biblioteca, interni, scena&#10;&#10;Descrizione generata automaticamente">
            <a:extLst>
              <a:ext uri="{FF2B5EF4-FFF2-40B4-BE49-F238E27FC236}">
                <a16:creationId xmlns:a16="http://schemas.microsoft.com/office/drawing/2014/main" id="{DEDE8BFB-590D-EA48-9D5C-3DBD3DE4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238" y="6178"/>
            <a:ext cx="9135762" cy="685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02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avolo, interni, pavimento, dilegno&#10;&#10;Descrizione generata automaticamente">
            <a:extLst>
              <a:ext uri="{FF2B5EF4-FFF2-40B4-BE49-F238E27FC236}">
                <a16:creationId xmlns:a16="http://schemas.microsoft.com/office/drawing/2014/main" id="{9500D225-B976-5441-A7D4-74EC86648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40" y="484632"/>
            <a:ext cx="3945454" cy="5888737"/>
          </a:xfrm>
          <a:prstGeom prst="rect">
            <a:avLst/>
          </a:prstGeom>
        </p:spPr>
      </p:pic>
      <p:pic>
        <p:nvPicPr>
          <p:cNvPr id="7" name="Immagine 6" descr="Immagine che contiene interni, finestra&#10;&#10;Descrizione generata automaticamente">
            <a:extLst>
              <a:ext uri="{FF2B5EF4-FFF2-40B4-BE49-F238E27FC236}">
                <a16:creationId xmlns:a16="http://schemas.microsoft.com/office/drawing/2014/main" id="{94086042-DA6F-1A4C-90AA-69E4260AB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29" y="865219"/>
            <a:ext cx="6731338" cy="512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4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vecchio&#10;&#10;Descrizione generata automaticamente">
            <a:extLst>
              <a:ext uri="{FF2B5EF4-FFF2-40B4-BE49-F238E27FC236}">
                <a16:creationId xmlns:a16="http://schemas.microsoft.com/office/drawing/2014/main" id="{09C909EB-2486-2A16-8B79-19C463C6F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6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9ECF74BC-033E-C946-ADE1-151467528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89105"/>
            <a:ext cx="10905066" cy="54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0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ielo, esterni, edificio, camminando&#10;&#10;Descrizione generata automaticamente">
            <a:extLst>
              <a:ext uri="{FF2B5EF4-FFF2-40B4-BE49-F238E27FC236}">
                <a16:creationId xmlns:a16="http://schemas.microsoft.com/office/drawing/2014/main" id="{F303F167-4721-154B-9FE1-87CD6417C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59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71D89126-1D97-DB4B-A4E8-8FA92EA63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5475"/>
            <a:ext cx="12192000" cy="512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45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78B099-3C17-4346-99A7-E6C5CAE89D2C}"/>
              </a:ext>
            </a:extLst>
          </p:cNvPr>
          <p:cNvSpPr txBox="1"/>
          <p:nvPr/>
        </p:nvSpPr>
        <p:spPr>
          <a:xfrm>
            <a:off x="714703" y="462455"/>
            <a:ext cx="10930759" cy="538609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chemeClr val="bg1"/>
                </a:solidFill>
              </a:rPr>
              <a:t>Venetian</a:t>
            </a:r>
            <a:r>
              <a:rPr lang="it-IT" sz="2000" b="1" dirty="0">
                <a:solidFill>
                  <a:schemeClr val="bg1"/>
                </a:solidFill>
              </a:rPr>
              <a:t> </a:t>
            </a:r>
            <a:r>
              <a:rPr lang="it-IT" sz="2000" b="1" dirty="0" err="1">
                <a:solidFill>
                  <a:schemeClr val="bg1"/>
                </a:solidFill>
              </a:rPr>
              <a:t>degrees</a:t>
            </a:r>
            <a:r>
              <a:rPr lang="it-IT" sz="2000" b="1" dirty="0">
                <a:solidFill>
                  <a:schemeClr val="bg1"/>
                </a:solidFill>
              </a:rPr>
              <a:t> of </a:t>
            </a:r>
            <a:r>
              <a:rPr lang="it-IT" sz="2000" b="1" dirty="0" err="1">
                <a:solidFill>
                  <a:schemeClr val="bg1"/>
                </a:solidFill>
              </a:rPr>
              <a:t>citizenship</a:t>
            </a:r>
            <a:endParaRPr lang="it-IT" sz="2000" b="1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b="1" dirty="0">
              <a:solidFill>
                <a:schemeClr val="bg1"/>
              </a:solidFill>
            </a:endParaRPr>
          </a:p>
          <a:p>
            <a:r>
              <a:rPr lang="it-IT" b="1" dirty="0">
                <a:solidFill>
                  <a:schemeClr val="bg1"/>
                </a:solidFill>
              </a:rPr>
              <a:t>Cittadini originari</a:t>
            </a:r>
            <a:r>
              <a:rPr lang="it-IT" dirty="0">
                <a:solidFill>
                  <a:schemeClr val="bg1"/>
                </a:solidFill>
              </a:rPr>
              <a:t>			</a:t>
            </a:r>
            <a:r>
              <a:rPr lang="it-IT" dirty="0" err="1">
                <a:solidFill>
                  <a:schemeClr val="bg1"/>
                </a:solidFill>
              </a:rPr>
              <a:t>birth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privilege</a:t>
            </a:r>
            <a:r>
              <a:rPr lang="it-IT" dirty="0">
                <a:solidFill>
                  <a:schemeClr val="bg1"/>
                </a:solidFill>
              </a:rPr>
              <a:t>		</a:t>
            </a:r>
            <a:r>
              <a:rPr lang="it-IT" dirty="0" err="1">
                <a:solidFill>
                  <a:schemeClr val="bg1"/>
                </a:solidFill>
              </a:rPr>
              <a:t>father</a:t>
            </a:r>
            <a:r>
              <a:rPr lang="it-IT" dirty="0">
                <a:solidFill>
                  <a:schemeClr val="bg1"/>
                </a:solidFill>
              </a:rPr>
              <a:t> and </a:t>
            </a:r>
            <a:r>
              <a:rPr lang="it-IT" dirty="0" err="1">
                <a:solidFill>
                  <a:schemeClr val="bg1"/>
                </a:solidFill>
              </a:rPr>
              <a:t>grandfather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born</a:t>
            </a:r>
            <a:r>
              <a:rPr lang="it-IT" dirty="0">
                <a:solidFill>
                  <a:schemeClr val="bg1"/>
                </a:solidFill>
              </a:rPr>
              <a:t> in </a:t>
            </a:r>
            <a:r>
              <a:rPr lang="it-IT" dirty="0" err="1">
                <a:solidFill>
                  <a:schemeClr val="bg1"/>
                </a:solidFill>
              </a:rPr>
              <a:t>Venice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b="1" dirty="0">
              <a:solidFill>
                <a:schemeClr val="bg1"/>
              </a:solidFill>
            </a:endParaRPr>
          </a:p>
          <a:p>
            <a:endParaRPr lang="it-IT" b="1" dirty="0">
              <a:solidFill>
                <a:schemeClr val="bg1"/>
              </a:solidFill>
            </a:endParaRPr>
          </a:p>
          <a:p>
            <a:r>
              <a:rPr lang="it-IT" b="1" dirty="0">
                <a:solidFill>
                  <a:schemeClr val="bg1"/>
                </a:solidFill>
              </a:rPr>
              <a:t>Cittadini </a:t>
            </a:r>
            <a:r>
              <a:rPr lang="it-IT" b="1" i="1" dirty="0">
                <a:solidFill>
                  <a:schemeClr val="bg1"/>
                </a:solidFill>
              </a:rPr>
              <a:t>per </a:t>
            </a:r>
            <a:r>
              <a:rPr lang="it-IT" b="1" i="1" dirty="0" err="1">
                <a:solidFill>
                  <a:schemeClr val="bg1"/>
                </a:solidFill>
              </a:rPr>
              <a:t>privilegium</a:t>
            </a:r>
            <a:r>
              <a:rPr lang="it-IT" b="1" i="1" dirty="0">
                <a:solidFill>
                  <a:schemeClr val="bg1"/>
                </a:solidFill>
              </a:rPr>
              <a:t>		</a:t>
            </a:r>
            <a:r>
              <a:rPr lang="it-IT" dirty="0" err="1">
                <a:solidFill>
                  <a:schemeClr val="bg1"/>
                </a:solidFill>
              </a:rPr>
              <a:t>foreigners</a:t>
            </a:r>
            <a:r>
              <a:rPr lang="it-IT" dirty="0">
                <a:solidFill>
                  <a:schemeClr val="bg1"/>
                </a:solidFill>
              </a:rPr>
              <a:t> living in </a:t>
            </a:r>
            <a:r>
              <a:rPr lang="it-IT" dirty="0" err="1">
                <a:solidFill>
                  <a:schemeClr val="bg1"/>
                </a:solidFill>
              </a:rPr>
              <a:t>Venice</a:t>
            </a:r>
            <a:r>
              <a:rPr lang="it-IT" dirty="0">
                <a:solidFill>
                  <a:schemeClr val="bg1"/>
                </a:solidFill>
              </a:rPr>
              <a:t> for a </a:t>
            </a:r>
            <a:r>
              <a:rPr lang="it-IT" dirty="0" err="1">
                <a:solidFill>
                  <a:schemeClr val="bg1"/>
                </a:solidFill>
              </a:rPr>
              <a:t>certain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number</a:t>
            </a:r>
            <a:r>
              <a:rPr lang="it-IT" dirty="0">
                <a:solidFill>
                  <a:schemeClr val="bg1"/>
                </a:solidFill>
              </a:rPr>
              <a:t> of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r>
              <a:rPr lang="it-IT" dirty="0">
                <a:solidFill>
                  <a:schemeClr val="bg1"/>
                </a:solidFill>
              </a:rPr>
              <a:t>, </a:t>
            </a:r>
            <a:r>
              <a:rPr lang="it-IT" dirty="0" err="1">
                <a:solidFill>
                  <a:schemeClr val="bg1"/>
                </a:solidFill>
              </a:rPr>
              <a:t>paying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taxes</a:t>
            </a:r>
            <a:endParaRPr lang="it-IT" dirty="0">
              <a:solidFill>
                <a:schemeClr val="bg1"/>
              </a:solidFill>
            </a:endParaRPr>
          </a:p>
          <a:p>
            <a:endParaRPr lang="it-IT" b="1" dirty="0">
              <a:solidFill>
                <a:schemeClr val="bg1"/>
              </a:solidFill>
            </a:endParaRPr>
          </a:p>
          <a:p>
            <a:endParaRPr lang="it-IT" b="1" dirty="0">
              <a:solidFill>
                <a:schemeClr val="bg1"/>
              </a:solidFill>
            </a:endParaRPr>
          </a:p>
          <a:p>
            <a:r>
              <a:rPr lang="it-IT" b="1" dirty="0">
                <a:solidFill>
                  <a:schemeClr val="bg1"/>
                </a:solidFill>
              </a:rPr>
              <a:t>				  </a:t>
            </a:r>
            <a:r>
              <a:rPr lang="it-IT" dirty="0">
                <a:solidFill>
                  <a:schemeClr val="bg1"/>
                </a:solidFill>
              </a:rPr>
              <a:t>1305		1348 and 1358		   1407</a:t>
            </a:r>
          </a:p>
          <a:p>
            <a:r>
              <a:rPr lang="it-IT" b="1" dirty="0">
                <a:solidFill>
                  <a:schemeClr val="bg1"/>
                </a:solidFill>
              </a:rPr>
              <a:t>	</a:t>
            </a:r>
          </a:p>
          <a:p>
            <a:r>
              <a:rPr lang="it-IT" b="1" dirty="0">
                <a:solidFill>
                  <a:schemeClr val="bg1"/>
                </a:solidFill>
              </a:rPr>
              <a:t>	de </a:t>
            </a:r>
            <a:r>
              <a:rPr lang="it-IT" b="1" dirty="0" err="1">
                <a:solidFill>
                  <a:schemeClr val="bg1"/>
                </a:solidFill>
              </a:rPr>
              <a:t>intus</a:t>
            </a:r>
            <a:r>
              <a:rPr lang="it-IT" b="1" dirty="0">
                <a:solidFill>
                  <a:schemeClr val="bg1"/>
                </a:solidFill>
              </a:rPr>
              <a:t>			</a:t>
            </a:r>
            <a:r>
              <a:rPr lang="it-IT" dirty="0">
                <a:solidFill>
                  <a:schemeClr val="bg1"/>
                </a:solidFill>
              </a:rPr>
              <a:t>15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r>
              <a:rPr lang="it-IT" dirty="0">
                <a:solidFill>
                  <a:schemeClr val="bg1"/>
                </a:solidFill>
              </a:rPr>
              <a:t>		     on </a:t>
            </a:r>
            <a:r>
              <a:rPr lang="it-IT" dirty="0" err="1">
                <a:solidFill>
                  <a:schemeClr val="bg1"/>
                </a:solidFill>
              </a:rPr>
              <a:t>arrival</a:t>
            </a:r>
            <a:r>
              <a:rPr lang="it-IT" dirty="0">
                <a:solidFill>
                  <a:schemeClr val="bg1"/>
                </a:solidFill>
              </a:rPr>
              <a:t>		 8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	</a:t>
            </a:r>
            <a:r>
              <a:rPr lang="it-IT" b="1" dirty="0">
                <a:solidFill>
                  <a:schemeClr val="bg1"/>
                </a:solidFill>
              </a:rPr>
              <a:t>de </a:t>
            </a:r>
            <a:r>
              <a:rPr lang="it-IT" b="1" dirty="0" err="1">
                <a:solidFill>
                  <a:schemeClr val="bg1"/>
                </a:solidFill>
              </a:rPr>
              <a:t>intus</a:t>
            </a:r>
            <a:r>
              <a:rPr lang="it-IT" b="1" dirty="0">
                <a:solidFill>
                  <a:schemeClr val="bg1"/>
                </a:solidFill>
              </a:rPr>
              <a:t> et extra</a:t>
            </a:r>
            <a:r>
              <a:rPr lang="it-IT" dirty="0">
                <a:solidFill>
                  <a:schemeClr val="bg1"/>
                </a:solidFill>
              </a:rPr>
              <a:t>		25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r>
              <a:rPr lang="it-IT" dirty="0">
                <a:solidFill>
                  <a:schemeClr val="bg1"/>
                </a:solidFill>
              </a:rPr>
              <a:t>		     10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r>
              <a:rPr lang="it-IT" dirty="0">
                <a:solidFill>
                  <a:schemeClr val="bg1"/>
                </a:solidFill>
              </a:rPr>
              <a:t>	 	15 </a:t>
            </a:r>
            <a:r>
              <a:rPr lang="it-IT" dirty="0" err="1">
                <a:solidFill>
                  <a:schemeClr val="bg1"/>
                </a:solidFill>
              </a:rPr>
              <a:t>years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	</a:t>
            </a:r>
            <a:r>
              <a:rPr lang="it-IT" b="1" dirty="0">
                <a:solidFill>
                  <a:schemeClr val="bg1"/>
                </a:solidFill>
              </a:rPr>
              <a:t>de </a:t>
            </a:r>
            <a:r>
              <a:rPr lang="it-IT" b="1" dirty="0" err="1">
                <a:solidFill>
                  <a:schemeClr val="bg1"/>
                </a:solidFill>
              </a:rPr>
              <a:t>gratia</a:t>
            </a:r>
            <a:r>
              <a:rPr lang="it-IT" dirty="0">
                <a:solidFill>
                  <a:schemeClr val="bg1"/>
                </a:solidFill>
              </a:rPr>
              <a:t>			</a:t>
            </a:r>
            <a:r>
              <a:rPr lang="it-IT" dirty="0" err="1">
                <a:solidFill>
                  <a:schemeClr val="bg1"/>
                </a:solidFill>
              </a:rPr>
              <a:t>granted</a:t>
            </a:r>
            <a:r>
              <a:rPr lang="it-IT" dirty="0">
                <a:solidFill>
                  <a:schemeClr val="bg1"/>
                </a:solidFill>
              </a:rPr>
              <a:t> by the </a:t>
            </a:r>
            <a:r>
              <a:rPr lang="it-IT" dirty="0" err="1">
                <a:solidFill>
                  <a:schemeClr val="bg1"/>
                </a:solidFill>
              </a:rPr>
              <a:t>government</a:t>
            </a:r>
            <a:r>
              <a:rPr lang="it-IT" dirty="0">
                <a:solidFill>
                  <a:schemeClr val="bg1"/>
                </a:solidFill>
              </a:rPr>
              <a:t> for special </a:t>
            </a:r>
            <a:r>
              <a:rPr lang="it-IT" dirty="0" err="1">
                <a:solidFill>
                  <a:schemeClr val="bg1"/>
                </a:solidFill>
              </a:rPr>
              <a:t>merits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881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persona, ballerino, folla&#10;&#10;Descrizione generata automaticamente">
            <a:extLst>
              <a:ext uri="{FF2B5EF4-FFF2-40B4-BE49-F238E27FC236}">
                <a16:creationId xmlns:a16="http://schemas.microsoft.com/office/drawing/2014/main" id="{48188159-4063-F842-A7CC-D05C3B16A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75249"/>
            <a:ext cx="10905066" cy="43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09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egna tessito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9713" y="0"/>
            <a:ext cx="8272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1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vecchio, arredamento, ingombro, parecchi&#10;&#10;Descrizione generata automaticamente">
            <a:extLst>
              <a:ext uri="{FF2B5EF4-FFF2-40B4-BE49-F238E27FC236}">
                <a16:creationId xmlns:a16="http://schemas.microsoft.com/office/drawing/2014/main" id="{1836BF79-A66D-3E4B-BE34-0FF4D2A9E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7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659176C-D82A-6B43-9519-E9C7BB863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599" y="1"/>
            <a:ext cx="4693543" cy="686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52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dificio, esterni, mattone, pietra&#10;&#10;Descrizione generata automaticamente">
            <a:extLst>
              <a:ext uri="{FF2B5EF4-FFF2-40B4-BE49-F238E27FC236}">
                <a16:creationId xmlns:a16="http://schemas.microsoft.com/office/drawing/2014/main" id="{99EF0702-72B8-CC4D-B69D-10A75DD0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052" y="0"/>
            <a:ext cx="4755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98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strada, vecchio, luogo di culto&#10;&#10;Descrizione generata automaticamente">
            <a:extLst>
              <a:ext uri="{FF2B5EF4-FFF2-40B4-BE49-F238E27FC236}">
                <a16:creationId xmlns:a16="http://schemas.microsoft.com/office/drawing/2014/main" id="{BE5AB007-52C7-B94E-84E7-8C4F2727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8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vecchio, persone, luogo di culto&#10;&#10;Descrizione generata automaticamente">
            <a:extLst>
              <a:ext uri="{FF2B5EF4-FFF2-40B4-BE49-F238E27FC236}">
                <a16:creationId xmlns:a16="http://schemas.microsoft.com/office/drawing/2014/main" id="{6E91C951-18D9-514C-AB54-F861495DB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394" y="0"/>
            <a:ext cx="6831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51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materiale da costruzione, pietra&#10;&#10;Descrizione generata automaticamente">
            <a:extLst>
              <a:ext uri="{FF2B5EF4-FFF2-40B4-BE49-F238E27FC236}">
                <a16:creationId xmlns:a16="http://schemas.microsoft.com/office/drawing/2014/main" id="{C82C730F-8371-D340-BC7E-2F43DAC46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91566"/>
            <a:ext cx="5291666" cy="5274867"/>
          </a:xfrm>
          <a:prstGeom prst="rect">
            <a:avLst/>
          </a:prstGeom>
        </p:spPr>
      </p:pic>
      <p:pic>
        <p:nvPicPr>
          <p:cNvPr id="3" name="Immagine 2" descr="Immagine che contiene terra, pietra&#10;&#10;Descrizione generata automaticamente">
            <a:extLst>
              <a:ext uri="{FF2B5EF4-FFF2-40B4-BE49-F238E27FC236}">
                <a16:creationId xmlns:a16="http://schemas.microsoft.com/office/drawing/2014/main" id="{58BE67C7-E579-DF45-B1E6-76B5DB2B7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030111"/>
            <a:ext cx="5291667" cy="47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dificio, cielo, esterni, via&#10;&#10;Descrizione generata automaticamente">
            <a:extLst>
              <a:ext uri="{FF2B5EF4-FFF2-40B4-BE49-F238E27FC236}">
                <a16:creationId xmlns:a16="http://schemas.microsoft.com/office/drawing/2014/main" id="{16F1A368-A88F-BE4A-8268-BDB885D7A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25400"/>
            <a:ext cx="10160000" cy="68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11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altare&#10;&#10;Descrizione generata automaticamente">
            <a:extLst>
              <a:ext uri="{FF2B5EF4-FFF2-40B4-BE49-F238E27FC236}">
                <a16:creationId xmlns:a16="http://schemas.microsoft.com/office/drawing/2014/main" id="{0D665309-4882-9E48-B9C2-F8DD1F752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418" y="177800"/>
            <a:ext cx="4660900" cy="6502400"/>
          </a:xfrm>
          <a:prstGeom prst="rect">
            <a:avLst/>
          </a:prstGeom>
        </p:spPr>
      </p:pic>
      <p:pic>
        <p:nvPicPr>
          <p:cNvPr id="5" name="Immagine 4" descr="Immagine che contiene cielo, edificio, esterni, vecchio&#10;&#10;Descrizione generata automaticamente">
            <a:extLst>
              <a:ext uri="{FF2B5EF4-FFF2-40B4-BE49-F238E27FC236}">
                <a16:creationId xmlns:a16="http://schemas.microsoft.com/office/drawing/2014/main" id="{C4FDB88F-9AB5-8241-851C-D1CFB768E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82" y="406400"/>
            <a:ext cx="66040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38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ontego-dei-tedesch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9144001" cy="688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67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1FCDCF4-3DC9-B449-A148-8C1F9482A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37" y="-6852"/>
            <a:ext cx="8117224" cy="686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58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CC33D34-3EB5-2940-B4EF-084099E59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57" y="73573"/>
            <a:ext cx="4554589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FC8B7E5-42F1-FE47-A4E3-34E4C645A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04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79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0670541-4CED-B748-A3E4-D07A93AE2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699" y="14988"/>
            <a:ext cx="4318701" cy="684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16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53E83DB-2D7B-AD41-874C-F8C72E90F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97" y="0"/>
            <a:ext cx="4547937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231E6F9-A494-734E-8F38-FE49D7768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583" y="0"/>
            <a:ext cx="3856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40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200px-Fondaco_dei_Turch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232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68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CD03F67-B9C2-B248-A714-F3A1031BC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08" y="0"/>
            <a:ext cx="11691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55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vecchio, vintage&#10;&#10;Descrizione generata automaticamente">
            <a:extLst>
              <a:ext uri="{FF2B5EF4-FFF2-40B4-BE49-F238E27FC236}">
                <a16:creationId xmlns:a16="http://schemas.microsoft.com/office/drawing/2014/main" id="{C1E9E9DC-3F0F-824C-B814-6E9A59AA0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342" y="643467"/>
            <a:ext cx="3481916" cy="5571066"/>
          </a:xfrm>
          <a:prstGeom prst="rect">
            <a:avLst/>
          </a:prstGeom>
        </p:spPr>
      </p:pic>
      <p:pic>
        <p:nvPicPr>
          <p:cNvPr id="3" name="Immagine 2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461F1B9B-C4F0-0C4C-AC0C-A08EF7FBD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777" y="643467"/>
            <a:ext cx="349584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68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ola_27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93808" cy="6858000"/>
          </a:xfrm>
          <a:prstGeom prst="rect">
            <a:avLst/>
          </a:prstGeom>
        </p:spPr>
      </p:pic>
      <p:pic>
        <p:nvPicPr>
          <p:cNvPr id="4" name="Immagine 3" descr="Immagine che contiene testo, calligrafia, lettera, carta&#10;&#10;Descrizione generata automaticamente">
            <a:extLst>
              <a:ext uri="{FF2B5EF4-FFF2-40B4-BE49-F238E27FC236}">
                <a16:creationId xmlns:a16="http://schemas.microsoft.com/office/drawing/2014/main" id="{21C2C606-6F34-C48E-5054-3C498193C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042" y="1761657"/>
            <a:ext cx="8365958" cy="301645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006089818_3252155fbc_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78581"/>
            <a:ext cx="9144000" cy="701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94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olo_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65544"/>
            <a:ext cx="9144000" cy="512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1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Viso umano, ritratto, dipinto, Barba umana&#10;&#10;Descrizione generata automaticamente">
            <a:extLst>
              <a:ext uri="{FF2B5EF4-FFF2-40B4-BE49-F238E27FC236}">
                <a16:creationId xmlns:a16="http://schemas.microsoft.com/office/drawing/2014/main" id="{6525C882-CC5E-04A5-067A-290AE0AA8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0" y="24100"/>
            <a:ext cx="5501070" cy="6858000"/>
          </a:xfrm>
          <a:prstGeom prst="rect">
            <a:avLst/>
          </a:prstGeom>
        </p:spPr>
      </p:pic>
      <p:pic>
        <p:nvPicPr>
          <p:cNvPr id="7" name="Immagine 6" descr="Immagine che contiene Viso umano, dipinto, arte, Accessorio di moda&#10;&#10;Descrizione generata automaticamente">
            <a:extLst>
              <a:ext uri="{FF2B5EF4-FFF2-40B4-BE49-F238E27FC236}">
                <a16:creationId xmlns:a16="http://schemas.microsoft.com/office/drawing/2014/main" id="{669EC86F-978A-D3CF-081D-8ED582C65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902" y="0"/>
            <a:ext cx="5414268" cy="690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05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arte&#10;&#10;Descrizione generata automaticamente">
            <a:extLst>
              <a:ext uri="{FF2B5EF4-FFF2-40B4-BE49-F238E27FC236}">
                <a16:creationId xmlns:a16="http://schemas.microsoft.com/office/drawing/2014/main" id="{D354E96D-0467-FA4B-B97F-4E5C49CBF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774" y="0"/>
            <a:ext cx="5018226" cy="6858000"/>
          </a:xfrm>
          <a:prstGeom prst="rect">
            <a:avLst/>
          </a:prstGeom>
        </p:spPr>
      </p:pic>
      <p:pic>
        <p:nvPicPr>
          <p:cNvPr id="2" name="Immagine 1" descr="Immagine che contiene edificio, Materiale composito, interno, asciugamano&#10;&#10;Descrizione generata automaticamente">
            <a:extLst>
              <a:ext uri="{FF2B5EF4-FFF2-40B4-BE49-F238E27FC236}">
                <a16:creationId xmlns:a16="http://schemas.microsoft.com/office/drawing/2014/main" id="{3FB5976A-1055-0590-8125-9B0519940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0" y="883404"/>
            <a:ext cx="6901911" cy="517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71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Miracolo della vera croce.ti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12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6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75BD7C0-6C68-9545-A85C-61E721A67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433" y="1716643"/>
            <a:ext cx="5372100" cy="3424713"/>
          </a:xfrm>
          <a:prstGeom prst="rect">
            <a:avLst/>
          </a:prstGeom>
        </p:spPr>
      </p:pic>
      <p:pic>
        <p:nvPicPr>
          <p:cNvPr id="3" name="Immagine 2" descr="Immagine che contiene testo, vecchio&#10;&#10;Descrizione generata automaticamente">
            <a:extLst>
              <a:ext uri="{FF2B5EF4-FFF2-40B4-BE49-F238E27FC236}">
                <a16:creationId xmlns:a16="http://schemas.microsoft.com/office/drawing/2014/main" id="{B1AB6E27-2D3C-EF47-B836-0E0BFF51A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8" y="643466"/>
            <a:ext cx="458220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91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cielo, acqua, edificio&#10;&#10;Descrizione generata automaticamente">
            <a:extLst>
              <a:ext uri="{FF2B5EF4-FFF2-40B4-BE49-F238E27FC236}">
                <a16:creationId xmlns:a16="http://schemas.microsoft.com/office/drawing/2014/main" id="{E90FECF9-4594-9040-B7A2-BCB9B631B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460" r="1" b="9425"/>
          <a:stretch/>
        </p:blipFill>
        <p:spPr>
          <a:xfrm>
            <a:off x="643467" y="631744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63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47476B8-332A-8C4D-ACE3-B920AB32B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51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frutta, mercato, verdura, cibo&#10;&#10;Descrizione generata automaticamente">
            <a:extLst>
              <a:ext uri="{FF2B5EF4-FFF2-40B4-BE49-F238E27FC236}">
                <a16:creationId xmlns:a16="http://schemas.microsoft.com/office/drawing/2014/main" id="{0742103A-9367-694C-BAAF-2B07C1C92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1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5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Venezia_Ducato_1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40536"/>
            <a:ext cx="9144000" cy="437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553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barca&#10;&#10;Descrizione generata automaticamente">
            <a:extLst>
              <a:ext uri="{FF2B5EF4-FFF2-40B4-BE49-F238E27FC236}">
                <a16:creationId xmlns:a16="http://schemas.microsoft.com/office/drawing/2014/main" id="{A75A999F-8476-8B46-B23C-EFB05FDB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92"/>
            <a:ext cx="12192000" cy="6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57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B1B5B9A4-A72D-9A4A-AA42-F781B55FB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92" y="0"/>
            <a:ext cx="10785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65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&#10;&#10;Descrizione generata automaticamente">
            <a:extLst>
              <a:ext uri="{FF2B5EF4-FFF2-40B4-BE49-F238E27FC236}">
                <a16:creationId xmlns:a16="http://schemas.microsoft.com/office/drawing/2014/main" id="{62E08A6C-058C-A344-9294-16D0D7D9F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890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ielo, esterni, edificio, nuvoloso&#10;&#10;Descrizione generata automaticamente">
            <a:extLst>
              <a:ext uri="{FF2B5EF4-FFF2-40B4-BE49-F238E27FC236}">
                <a16:creationId xmlns:a16="http://schemas.microsoft.com/office/drawing/2014/main" id="{599A1F13-33F9-E745-A508-98BC8F71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053" y="0"/>
            <a:ext cx="9147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21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persona&#10;&#10;Descrizione generata automaticamente">
            <a:extLst>
              <a:ext uri="{FF2B5EF4-FFF2-40B4-BE49-F238E27FC236}">
                <a16:creationId xmlns:a16="http://schemas.microsoft.com/office/drawing/2014/main" id="{CA7817F2-3077-544A-B3E2-622952EC4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50" y="44450"/>
            <a:ext cx="10147300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48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DC160BCA-03D7-2E4E-929A-C3F149783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47" y="7169"/>
            <a:ext cx="9180113" cy="685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95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p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5897"/>
            <a:ext cx="9144000" cy="518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94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diverso, barca&#10;&#10;Descrizione generata automaticamente">
            <a:extLst>
              <a:ext uri="{FF2B5EF4-FFF2-40B4-BE49-F238E27FC236}">
                <a16:creationId xmlns:a16="http://schemas.microsoft.com/office/drawing/2014/main" id="{AE00FA6E-2A36-1F42-A786-B51C50D73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43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tto, parecchi&#10;&#10;Descrizione generata automaticamente">
            <a:extLst>
              <a:ext uri="{FF2B5EF4-FFF2-40B4-BE49-F238E27FC236}">
                <a16:creationId xmlns:a16="http://schemas.microsoft.com/office/drawing/2014/main" id="{5A6F5D24-64FE-4640-A022-46450495E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725" y="0"/>
            <a:ext cx="9038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69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edificio, vecchio&#10;&#10;Descrizione generata automaticamente">
            <a:extLst>
              <a:ext uri="{FF2B5EF4-FFF2-40B4-BE49-F238E27FC236}">
                <a16:creationId xmlns:a16="http://schemas.microsoft.com/office/drawing/2014/main" id="{D627C3F7-2427-0147-9180-91462F175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0" y="139700"/>
            <a:ext cx="8242300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305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dificio, esterni&#10;&#10;Descrizione generata automaticamente">
            <a:extLst>
              <a:ext uri="{FF2B5EF4-FFF2-40B4-BE49-F238E27FC236}">
                <a16:creationId xmlns:a16="http://schemas.microsoft.com/office/drawing/2014/main" id="{E745E0FA-151A-9E48-BCE1-19F857CF2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734" y="0"/>
            <a:ext cx="9178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163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9518" y="0"/>
            <a:ext cx="4432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371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ovanni Bellini - Doge Leonardo Loredan - 1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5359" y="0"/>
            <a:ext cx="5001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643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2009CC5598_jp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-114300"/>
            <a:ext cx="46482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84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1190400 (1)drapper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9144000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865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E7274509-4719-0A4D-8C99-585E52369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-13447"/>
            <a:ext cx="4867275" cy="687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128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rona conti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974" y="-143490"/>
            <a:ext cx="5377255" cy="711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456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dificio, cielo, esterni, vecchio&#10;&#10;Descrizione generata automaticamente">
            <a:extLst>
              <a:ext uri="{FF2B5EF4-FFF2-40B4-BE49-F238E27FC236}">
                <a16:creationId xmlns:a16="http://schemas.microsoft.com/office/drawing/2014/main" id="{177E694B-0471-D74B-B2DC-6D04268F1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220" y="0"/>
            <a:ext cx="8451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29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ielo, esterni, arredamento, edificio governativo&#10;&#10;Descrizione generata automaticamente">
            <a:extLst>
              <a:ext uri="{FF2B5EF4-FFF2-40B4-BE49-F238E27FC236}">
                <a16:creationId xmlns:a16="http://schemas.microsoft.com/office/drawing/2014/main" id="{E5E9BBF5-39A5-2945-A675-5E02E53D0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07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ielo, acqua, esterni, edificio&#10;&#10;Descrizione generata automaticamente">
            <a:extLst>
              <a:ext uri="{FF2B5EF4-FFF2-40B4-BE49-F238E27FC236}">
                <a16:creationId xmlns:a16="http://schemas.microsoft.com/office/drawing/2014/main" id="{0B490E23-B95E-D44A-AE69-09DFF7E40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736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DE67A5-E5F5-9743-A96A-3A114D76E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711" y="0"/>
            <a:ext cx="5302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801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ielo, esterni, acqua, edificio&#10;&#10;Descrizione generata automaticamente">
            <a:extLst>
              <a:ext uri="{FF2B5EF4-FFF2-40B4-BE49-F238E27FC236}">
                <a16:creationId xmlns:a16="http://schemas.microsoft.com/office/drawing/2014/main" id="{32BF0CA2-7A0F-0849-9546-F135EFEE8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174" y="0"/>
            <a:ext cx="7508019" cy="686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723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edificio, edificio governativo&#10;&#10;Descrizione generata automaticamente">
            <a:extLst>
              <a:ext uri="{FF2B5EF4-FFF2-40B4-BE49-F238E27FC236}">
                <a16:creationId xmlns:a16="http://schemas.microsoft.com/office/drawing/2014/main" id="{7801C6B6-B8D5-9847-9642-6FB7637AB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085" y="0"/>
            <a:ext cx="10275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68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interni, pavimento, altare&#10;&#10;Descrizione generata automaticamente">
            <a:extLst>
              <a:ext uri="{FF2B5EF4-FFF2-40B4-BE49-F238E27FC236}">
                <a16:creationId xmlns:a16="http://schemas.microsoft.com/office/drawing/2014/main" id="{91213E4C-F359-7043-9DFE-658D13371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215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pavimento, interni, stanza, vivendo&#10;&#10;Descrizione generata automaticamente">
            <a:extLst>
              <a:ext uri="{FF2B5EF4-FFF2-40B4-BE49-F238E27FC236}">
                <a16:creationId xmlns:a16="http://schemas.microsoft.com/office/drawing/2014/main" id="{F2B9A62A-9EA9-D249-B6D3-B8C951B7E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657" y="-17179"/>
            <a:ext cx="5619137" cy="68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961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albero, erba, esterni, dilusso&#10;&#10;Descrizione generata automaticamente">
            <a:extLst>
              <a:ext uri="{FF2B5EF4-FFF2-40B4-BE49-F238E27FC236}">
                <a16:creationId xmlns:a16="http://schemas.microsoft.com/office/drawing/2014/main" id="{7C633868-B1F5-1947-B585-2D5270319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494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interni, pavimento, vivendo, stanza&#10;&#10;Descrizione generata automaticamente">
            <a:extLst>
              <a:ext uri="{FF2B5EF4-FFF2-40B4-BE49-F238E27FC236}">
                <a16:creationId xmlns:a16="http://schemas.microsoft.com/office/drawing/2014/main" id="{E772C011-7BD6-A542-A44A-C3195D2DE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697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esterni, posando, altare, parecchi&#10;&#10;Descrizione generata automaticamente">
            <a:extLst>
              <a:ext uri="{FF2B5EF4-FFF2-40B4-BE49-F238E27FC236}">
                <a16:creationId xmlns:a16="http://schemas.microsoft.com/office/drawing/2014/main" id="{716BC72E-6CF5-DA45-B01B-57BEDD47B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608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altare&#10;&#10;Descrizione generata automaticamente">
            <a:extLst>
              <a:ext uri="{FF2B5EF4-FFF2-40B4-BE49-F238E27FC236}">
                <a16:creationId xmlns:a16="http://schemas.microsoft.com/office/drawing/2014/main" id="{4302239C-01A6-7848-80B3-6713A7915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828" y="643466"/>
            <a:ext cx="793034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226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folla&#10;&#10;Descrizione generata automaticamente">
            <a:extLst>
              <a:ext uri="{FF2B5EF4-FFF2-40B4-BE49-F238E27FC236}">
                <a16:creationId xmlns:a16="http://schemas.microsoft.com/office/drawing/2014/main" id="{DD71DF60-66A6-5E44-AE9A-641CB5692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6309"/>
            <a:ext cx="10905066" cy="512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306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dipingendo, altare&#10;&#10;Descrizione generata automaticamente">
            <a:extLst>
              <a:ext uri="{FF2B5EF4-FFF2-40B4-BE49-F238E27FC236}">
                <a16:creationId xmlns:a16="http://schemas.microsoft.com/office/drawing/2014/main" id="{D8CC994D-3360-F647-9244-29FB18256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589" y="1"/>
            <a:ext cx="3720465" cy="6857999"/>
          </a:xfrm>
          <a:prstGeom prst="rect">
            <a:avLst/>
          </a:prstGeom>
        </p:spPr>
      </p:pic>
      <p:pic>
        <p:nvPicPr>
          <p:cNvPr id="5" name="Immagine 4" descr="Immagine che contiene edificio, vecchio, scultura, pietra&#10;&#10;Descrizione generata automaticamente">
            <a:extLst>
              <a:ext uri="{FF2B5EF4-FFF2-40B4-BE49-F238E27FC236}">
                <a16:creationId xmlns:a16="http://schemas.microsoft.com/office/drawing/2014/main" id="{0E1091C3-F5DA-1243-AB88-A269933B1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744" y="763173"/>
            <a:ext cx="5291667" cy="533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396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6948E8-07AF-2744-A4EF-226F9B90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895" y="7584"/>
            <a:ext cx="8902063" cy="68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419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vecchio&#10;&#10;Descrizione generata automaticamente">
            <a:extLst>
              <a:ext uri="{FF2B5EF4-FFF2-40B4-BE49-F238E27FC236}">
                <a16:creationId xmlns:a16="http://schemas.microsoft.com/office/drawing/2014/main" id="{17D3FCC5-2045-D2DB-92FC-BFE705E10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553"/>
            <a:ext cx="12192000" cy="570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351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0598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103</Words>
  <Application>Microsoft Macintosh PowerPoint</Application>
  <PresentationFormat>Widescreen</PresentationFormat>
  <Paragraphs>18</Paragraphs>
  <Slides>73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73</vt:i4>
      </vt:variant>
    </vt:vector>
  </HeadingPairs>
  <TitlesOfParts>
    <vt:vector size="7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Mola, Luca</dc:creator>
  <cp:lastModifiedBy>Mola, Luca</cp:lastModifiedBy>
  <cp:revision>50</cp:revision>
  <dcterms:created xsi:type="dcterms:W3CDTF">2021-02-02T08:53:25Z</dcterms:created>
  <dcterms:modified xsi:type="dcterms:W3CDTF">2026-10-06T06:21:25Z</dcterms:modified>
</cp:coreProperties>
</file>