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1" r:id="rId4"/>
    <p:sldId id="273" r:id="rId5"/>
    <p:sldId id="259" r:id="rId6"/>
    <p:sldId id="260" r:id="rId7"/>
    <p:sldId id="262" r:id="rId8"/>
    <p:sldId id="263" r:id="rId9"/>
    <p:sldId id="274" r:id="rId10"/>
    <p:sldId id="272" r:id="rId11"/>
    <p:sldId id="275" r:id="rId12"/>
    <p:sldId id="266" r:id="rId13"/>
    <p:sldId id="267" r:id="rId14"/>
    <p:sldId id="268" r:id="rId15"/>
    <p:sldId id="270" r:id="rId16"/>
    <p:sldId id="269" r:id="rId17"/>
    <p:sldId id="27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1"/>
  </p:normalViewPr>
  <p:slideViewPr>
    <p:cSldViewPr snapToGrid="0">
      <p:cViewPr varScale="1">
        <p:scale>
          <a:sx n="116" d="100"/>
          <a:sy n="116" d="100"/>
        </p:scale>
        <p:origin x="41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37EC2-1420-5753-D00E-B53110CF914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FDEC2CEB-55DC-0349-A431-92E81CCE885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0E64638-F7DD-FE83-F88D-5A084C35C313}"/>
              </a:ext>
            </a:extLst>
          </p:cNvPr>
          <p:cNvSpPr>
            <a:spLocks noGrp="1"/>
          </p:cNvSpPr>
          <p:nvPr>
            <p:ph type="dt" sz="half" idx="10"/>
          </p:nvPr>
        </p:nvSpPr>
        <p:spPr/>
        <p:txBody>
          <a:bodyPr/>
          <a:lstStyle/>
          <a:p>
            <a:fld id="{B7C683A7-413B-8E4B-80F8-B0E5AD192B84}" type="datetimeFigureOut">
              <a:rPr lang="en-US" smtClean="0"/>
              <a:t>4/25/25</a:t>
            </a:fld>
            <a:endParaRPr lang="en-US"/>
          </a:p>
        </p:txBody>
      </p:sp>
      <p:sp>
        <p:nvSpPr>
          <p:cNvPr id="5" name="Footer Placeholder 4">
            <a:extLst>
              <a:ext uri="{FF2B5EF4-FFF2-40B4-BE49-F238E27FC236}">
                <a16:creationId xmlns:a16="http://schemas.microsoft.com/office/drawing/2014/main" id="{4A727315-929F-F297-E411-612EA6EDE2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E8533E-2F6A-7A35-BCE4-DAAEE7DB63C1}"/>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66744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10CB1-E735-2864-A68B-7A1527DDD8E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C5C960F-5F64-F681-2161-B65F1DF4730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8D7C05A-3BD8-7E76-DF6E-BE5C32F66644}"/>
              </a:ext>
            </a:extLst>
          </p:cNvPr>
          <p:cNvSpPr>
            <a:spLocks noGrp="1"/>
          </p:cNvSpPr>
          <p:nvPr>
            <p:ph type="dt" sz="half" idx="10"/>
          </p:nvPr>
        </p:nvSpPr>
        <p:spPr/>
        <p:txBody>
          <a:bodyPr/>
          <a:lstStyle/>
          <a:p>
            <a:fld id="{B7C683A7-413B-8E4B-80F8-B0E5AD192B84}" type="datetimeFigureOut">
              <a:rPr lang="en-US" smtClean="0"/>
              <a:t>4/25/25</a:t>
            </a:fld>
            <a:endParaRPr lang="en-US"/>
          </a:p>
        </p:txBody>
      </p:sp>
      <p:sp>
        <p:nvSpPr>
          <p:cNvPr id="5" name="Footer Placeholder 4">
            <a:extLst>
              <a:ext uri="{FF2B5EF4-FFF2-40B4-BE49-F238E27FC236}">
                <a16:creationId xmlns:a16="http://schemas.microsoft.com/office/drawing/2014/main" id="{47162901-4663-086A-99FD-537282A32C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895153-0DA9-0BEB-5479-2F00CA350A70}"/>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2288922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C2C3D98-612F-5561-01C0-7E94ED5A43F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4C8CFEA-1C34-511A-92E9-2619F8FE61E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9E9E37C-806B-7DE9-0CBA-ECE923294493}"/>
              </a:ext>
            </a:extLst>
          </p:cNvPr>
          <p:cNvSpPr>
            <a:spLocks noGrp="1"/>
          </p:cNvSpPr>
          <p:nvPr>
            <p:ph type="dt" sz="half" idx="10"/>
          </p:nvPr>
        </p:nvSpPr>
        <p:spPr/>
        <p:txBody>
          <a:bodyPr/>
          <a:lstStyle/>
          <a:p>
            <a:fld id="{B7C683A7-413B-8E4B-80F8-B0E5AD192B84}" type="datetimeFigureOut">
              <a:rPr lang="en-US" smtClean="0"/>
              <a:t>4/25/25</a:t>
            </a:fld>
            <a:endParaRPr lang="en-US"/>
          </a:p>
        </p:txBody>
      </p:sp>
      <p:sp>
        <p:nvSpPr>
          <p:cNvPr id="5" name="Footer Placeholder 4">
            <a:extLst>
              <a:ext uri="{FF2B5EF4-FFF2-40B4-BE49-F238E27FC236}">
                <a16:creationId xmlns:a16="http://schemas.microsoft.com/office/drawing/2014/main" id="{67CFABB3-B719-4603-D87C-3BBD5849A2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A9AB08-9441-4DE0-3773-CBECBF1E424F}"/>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2128231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45204-E7BA-551F-8CDB-FC76EA23259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8E47E6-32BE-9AEB-C50A-1277B29DAB6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48DA850-C3A3-AACA-EBC7-3A5BBF76E227}"/>
              </a:ext>
            </a:extLst>
          </p:cNvPr>
          <p:cNvSpPr>
            <a:spLocks noGrp="1"/>
          </p:cNvSpPr>
          <p:nvPr>
            <p:ph type="dt" sz="half" idx="10"/>
          </p:nvPr>
        </p:nvSpPr>
        <p:spPr/>
        <p:txBody>
          <a:bodyPr/>
          <a:lstStyle/>
          <a:p>
            <a:fld id="{B7C683A7-413B-8E4B-80F8-B0E5AD192B84}" type="datetimeFigureOut">
              <a:rPr lang="en-US" smtClean="0"/>
              <a:t>4/25/25</a:t>
            </a:fld>
            <a:endParaRPr lang="en-US"/>
          </a:p>
        </p:txBody>
      </p:sp>
      <p:sp>
        <p:nvSpPr>
          <p:cNvPr id="5" name="Footer Placeholder 4">
            <a:extLst>
              <a:ext uri="{FF2B5EF4-FFF2-40B4-BE49-F238E27FC236}">
                <a16:creationId xmlns:a16="http://schemas.microsoft.com/office/drawing/2014/main" id="{7DEFD210-4923-4468-5522-864974B9BF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5A4291-1AC0-69A7-0CD5-A2003CF415F8}"/>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380156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A8F1B-8159-93A9-105B-C45F1D437C6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C14187C-D2B0-DE31-83D6-B620F06763D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4365D29-BFB8-4E28-F230-CCFD5F21B676}"/>
              </a:ext>
            </a:extLst>
          </p:cNvPr>
          <p:cNvSpPr>
            <a:spLocks noGrp="1"/>
          </p:cNvSpPr>
          <p:nvPr>
            <p:ph type="dt" sz="half" idx="10"/>
          </p:nvPr>
        </p:nvSpPr>
        <p:spPr/>
        <p:txBody>
          <a:bodyPr/>
          <a:lstStyle/>
          <a:p>
            <a:fld id="{B7C683A7-413B-8E4B-80F8-B0E5AD192B84}" type="datetimeFigureOut">
              <a:rPr lang="en-US" smtClean="0"/>
              <a:t>4/25/25</a:t>
            </a:fld>
            <a:endParaRPr lang="en-US"/>
          </a:p>
        </p:txBody>
      </p:sp>
      <p:sp>
        <p:nvSpPr>
          <p:cNvPr id="5" name="Footer Placeholder 4">
            <a:extLst>
              <a:ext uri="{FF2B5EF4-FFF2-40B4-BE49-F238E27FC236}">
                <a16:creationId xmlns:a16="http://schemas.microsoft.com/office/drawing/2014/main" id="{6D81F7C1-FD77-23BC-CA32-D03EA7348C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B8C004-E2B6-E9E9-67A1-961134BFE138}"/>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958399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F2191-092B-575D-24BB-226BD6638BA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56B27C9-8069-2168-4711-FD6A8FCF94A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A94BFED-F933-90F8-CD64-57A782E30E2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382F940-F5B6-0666-5ACB-03EA489CC51D}"/>
              </a:ext>
            </a:extLst>
          </p:cNvPr>
          <p:cNvSpPr>
            <a:spLocks noGrp="1"/>
          </p:cNvSpPr>
          <p:nvPr>
            <p:ph type="dt" sz="half" idx="10"/>
          </p:nvPr>
        </p:nvSpPr>
        <p:spPr/>
        <p:txBody>
          <a:bodyPr/>
          <a:lstStyle/>
          <a:p>
            <a:fld id="{B7C683A7-413B-8E4B-80F8-B0E5AD192B84}" type="datetimeFigureOut">
              <a:rPr lang="en-US" smtClean="0"/>
              <a:t>4/25/25</a:t>
            </a:fld>
            <a:endParaRPr lang="en-US"/>
          </a:p>
        </p:txBody>
      </p:sp>
      <p:sp>
        <p:nvSpPr>
          <p:cNvPr id="6" name="Footer Placeholder 5">
            <a:extLst>
              <a:ext uri="{FF2B5EF4-FFF2-40B4-BE49-F238E27FC236}">
                <a16:creationId xmlns:a16="http://schemas.microsoft.com/office/drawing/2014/main" id="{8EE48B5B-5F35-56CE-863D-2CB36C1450A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E3EB7A-93AF-FC40-EBEE-5520699E1A4E}"/>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3271435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1494-7311-10F7-94B2-7B4247BCF108}"/>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3D3E373-C3AB-6E73-2D96-861977565C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BC335FF-DE1B-6261-1D09-AB4C1638C5A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BD4BBAD-7DB1-9BF5-415C-91AFEFDEFB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2C86F7D-E647-3EB6-E2D3-4C01BF812F0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59D8A7C-023B-788D-ADA6-44547F469FC2}"/>
              </a:ext>
            </a:extLst>
          </p:cNvPr>
          <p:cNvSpPr>
            <a:spLocks noGrp="1"/>
          </p:cNvSpPr>
          <p:nvPr>
            <p:ph type="dt" sz="half" idx="10"/>
          </p:nvPr>
        </p:nvSpPr>
        <p:spPr/>
        <p:txBody>
          <a:bodyPr/>
          <a:lstStyle/>
          <a:p>
            <a:fld id="{B7C683A7-413B-8E4B-80F8-B0E5AD192B84}" type="datetimeFigureOut">
              <a:rPr lang="en-US" smtClean="0"/>
              <a:t>4/25/25</a:t>
            </a:fld>
            <a:endParaRPr lang="en-US"/>
          </a:p>
        </p:txBody>
      </p:sp>
      <p:sp>
        <p:nvSpPr>
          <p:cNvPr id="8" name="Footer Placeholder 7">
            <a:extLst>
              <a:ext uri="{FF2B5EF4-FFF2-40B4-BE49-F238E27FC236}">
                <a16:creationId xmlns:a16="http://schemas.microsoft.com/office/drawing/2014/main" id="{83D4B2C2-F6E2-C88D-C26D-D8D1F7D8D7F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7FBB553-D8DB-4CE1-3F21-80A1BF8CEBF8}"/>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3835656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FE8A9-C22A-393F-E5BF-3C6D39679DA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C35730C-2031-0A18-D67E-AE1B00590518}"/>
              </a:ext>
            </a:extLst>
          </p:cNvPr>
          <p:cNvSpPr>
            <a:spLocks noGrp="1"/>
          </p:cNvSpPr>
          <p:nvPr>
            <p:ph type="dt" sz="half" idx="10"/>
          </p:nvPr>
        </p:nvSpPr>
        <p:spPr/>
        <p:txBody>
          <a:bodyPr/>
          <a:lstStyle/>
          <a:p>
            <a:fld id="{B7C683A7-413B-8E4B-80F8-B0E5AD192B84}" type="datetimeFigureOut">
              <a:rPr lang="en-US" smtClean="0"/>
              <a:t>4/25/25</a:t>
            </a:fld>
            <a:endParaRPr lang="en-US"/>
          </a:p>
        </p:txBody>
      </p:sp>
      <p:sp>
        <p:nvSpPr>
          <p:cNvPr id="4" name="Footer Placeholder 3">
            <a:extLst>
              <a:ext uri="{FF2B5EF4-FFF2-40B4-BE49-F238E27FC236}">
                <a16:creationId xmlns:a16="http://schemas.microsoft.com/office/drawing/2014/main" id="{EEA6B0C8-9BF4-1E56-B8AA-501E6AD9B3C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993DEA9-CD73-52EE-060F-0583302919C1}"/>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2563697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4A29BD-AB2D-903B-6308-19DD74E606F5}"/>
              </a:ext>
            </a:extLst>
          </p:cNvPr>
          <p:cNvSpPr>
            <a:spLocks noGrp="1"/>
          </p:cNvSpPr>
          <p:nvPr>
            <p:ph type="dt" sz="half" idx="10"/>
          </p:nvPr>
        </p:nvSpPr>
        <p:spPr/>
        <p:txBody>
          <a:bodyPr/>
          <a:lstStyle/>
          <a:p>
            <a:fld id="{B7C683A7-413B-8E4B-80F8-B0E5AD192B84}" type="datetimeFigureOut">
              <a:rPr lang="en-US" smtClean="0"/>
              <a:t>4/25/25</a:t>
            </a:fld>
            <a:endParaRPr lang="en-US"/>
          </a:p>
        </p:txBody>
      </p:sp>
      <p:sp>
        <p:nvSpPr>
          <p:cNvPr id="3" name="Footer Placeholder 2">
            <a:extLst>
              <a:ext uri="{FF2B5EF4-FFF2-40B4-BE49-F238E27FC236}">
                <a16:creationId xmlns:a16="http://schemas.microsoft.com/office/drawing/2014/main" id="{FB352C3F-771C-9E07-A464-C0992CCB480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61AF206-7B6D-F806-DEE1-2E112F3B248D}"/>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503001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F1632-31A0-FBDD-5C23-99858A5CC98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39BC1F9-3A74-307D-7A34-6C45C34A04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50BDE31-B4DF-5BA0-45B5-08612857B8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3D8EFD5-E72E-5DEB-A965-838DB3E1A0AF}"/>
              </a:ext>
            </a:extLst>
          </p:cNvPr>
          <p:cNvSpPr>
            <a:spLocks noGrp="1"/>
          </p:cNvSpPr>
          <p:nvPr>
            <p:ph type="dt" sz="half" idx="10"/>
          </p:nvPr>
        </p:nvSpPr>
        <p:spPr/>
        <p:txBody>
          <a:bodyPr/>
          <a:lstStyle/>
          <a:p>
            <a:fld id="{B7C683A7-413B-8E4B-80F8-B0E5AD192B84}" type="datetimeFigureOut">
              <a:rPr lang="en-US" smtClean="0"/>
              <a:t>4/25/25</a:t>
            </a:fld>
            <a:endParaRPr lang="en-US"/>
          </a:p>
        </p:txBody>
      </p:sp>
      <p:sp>
        <p:nvSpPr>
          <p:cNvPr id="6" name="Footer Placeholder 5">
            <a:extLst>
              <a:ext uri="{FF2B5EF4-FFF2-40B4-BE49-F238E27FC236}">
                <a16:creationId xmlns:a16="http://schemas.microsoft.com/office/drawing/2014/main" id="{10E14E88-A4AB-CF1D-1608-2CFFA7DEFA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FF4A45-B0EE-5CC7-9650-774D8C75C7EF}"/>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3343132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AF234-661F-A634-6F99-F055FF4D155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16807E81-D639-945F-5F72-B11D457954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F095186-1AD1-37DF-1AB2-9C3ED8D8B7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928DDA3-6929-3096-8670-008C6CBE4974}"/>
              </a:ext>
            </a:extLst>
          </p:cNvPr>
          <p:cNvSpPr>
            <a:spLocks noGrp="1"/>
          </p:cNvSpPr>
          <p:nvPr>
            <p:ph type="dt" sz="half" idx="10"/>
          </p:nvPr>
        </p:nvSpPr>
        <p:spPr/>
        <p:txBody>
          <a:bodyPr/>
          <a:lstStyle/>
          <a:p>
            <a:fld id="{B7C683A7-413B-8E4B-80F8-B0E5AD192B84}" type="datetimeFigureOut">
              <a:rPr lang="en-US" smtClean="0"/>
              <a:t>4/25/25</a:t>
            </a:fld>
            <a:endParaRPr lang="en-US"/>
          </a:p>
        </p:txBody>
      </p:sp>
      <p:sp>
        <p:nvSpPr>
          <p:cNvPr id="6" name="Footer Placeholder 5">
            <a:extLst>
              <a:ext uri="{FF2B5EF4-FFF2-40B4-BE49-F238E27FC236}">
                <a16:creationId xmlns:a16="http://schemas.microsoft.com/office/drawing/2014/main" id="{154AFC2D-27DF-207F-267C-FB837FEEFD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8F40C5-B707-9612-F71D-1DDF8A474EFF}"/>
              </a:ext>
            </a:extLst>
          </p:cNvPr>
          <p:cNvSpPr>
            <a:spLocks noGrp="1"/>
          </p:cNvSpPr>
          <p:nvPr>
            <p:ph type="sldNum" sz="quarter" idx="12"/>
          </p:nvPr>
        </p:nvSpPr>
        <p:spPr/>
        <p:txBody>
          <a:bodyPr/>
          <a:lstStyle/>
          <a:p>
            <a:fld id="{3FB37E88-08C0-3948-A920-C736B8FB1985}" type="slidenum">
              <a:rPr lang="en-US" smtClean="0"/>
              <a:t>‹#›</a:t>
            </a:fld>
            <a:endParaRPr lang="en-US"/>
          </a:p>
        </p:txBody>
      </p:sp>
    </p:spTree>
    <p:extLst>
      <p:ext uri="{BB962C8B-B14F-4D97-AF65-F5344CB8AC3E}">
        <p14:creationId xmlns:p14="http://schemas.microsoft.com/office/powerpoint/2010/main" val="3618872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2FE00B-B2EF-4BB7-B74A-7B10E8C5FE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F5B53B4-4F51-558C-3081-A1F2EEF63A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8A41D4C-3FF6-0DD7-1022-FD23C17BA1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C683A7-413B-8E4B-80F8-B0E5AD192B84}" type="datetimeFigureOut">
              <a:rPr lang="en-US" smtClean="0"/>
              <a:t>4/25/25</a:t>
            </a:fld>
            <a:endParaRPr lang="en-US"/>
          </a:p>
        </p:txBody>
      </p:sp>
      <p:sp>
        <p:nvSpPr>
          <p:cNvPr id="5" name="Footer Placeholder 4">
            <a:extLst>
              <a:ext uri="{FF2B5EF4-FFF2-40B4-BE49-F238E27FC236}">
                <a16:creationId xmlns:a16="http://schemas.microsoft.com/office/drawing/2014/main" id="{FD02EF1E-87F4-45D5-13A2-FAD4D42C6B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498D339-0D7B-2A73-10D7-858D0D55785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B37E88-08C0-3948-A920-C736B8FB1985}" type="slidenum">
              <a:rPr lang="en-US" smtClean="0"/>
              <a:t>‹#›</a:t>
            </a:fld>
            <a:endParaRPr lang="en-US"/>
          </a:p>
        </p:txBody>
      </p:sp>
    </p:spTree>
    <p:extLst>
      <p:ext uri="{BB962C8B-B14F-4D97-AF65-F5344CB8AC3E}">
        <p14:creationId xmlns:p14="http://schemas.microsoft.com/office/powerpoint/2010/main" val="2808957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scribbr.co.uk/referencing/mhra-style/"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https://warwick.ac.uk/fac/arts/history/students/ugexam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85BE2-FB32-5245-B9BF-26AC92F814E3}"/>
              </a:ext>
            </a:extLst>
          </p:cNvPr>
          <p:cNvSpPr>
            <a:spLocks noGrp="1"/>
          </p:cNvSpPr>
          <p:nvPr>
            <p:ph type="ctrTitle"/>
          </p:nvPr>
        </p:nvSpPr>
        <p:spPr/>
        <p:txBody>
          <a:bodyPr/>
          <a:lstStyle/>
          <a:p>
            <a:r>
              <a:rPr lang="en-US" b="1" dirty="0"/>
              <a:t>HI3H6 Postwar</a:t>
            </a:r>
            <a:r>
              <a:rPr lang="en-US" dirty="0"/>
              <a:t>:</a:t>
            </a:r>
            <a:br>
              <a:rPr lang="en-US" dirty="0"/>
            </a:br>
            <a:r>
              <a:rPr lang="en-US" b="1" dirty="0"/>
              <a:t>Aftermaths of World War II</a:t>
            </a:r>
          </a:p>
        </p:txBody>
      </p:sp>
      <p:sp>
        <p:nvSpPr>
          <p:cNvPr id="3" name="Subtitle 2">
            <a:extLst>
              <a:ext uri="{FF2B5EF4-FFF2-40B4-BE49-F238E27FC236}">
                <a16:creationId xmlns:a16="http://schemas.microsoft.com/office/drawing/2014/main" id="{45C370F6-4E0E-36BA-F8A3-07FE72F44A07}"/>
              </a:ext>
            </a:extLst>
          </p:cNvPr>
          <p:cNvSpPr>
            <a:spLocks noGrp="1"/>
          </p:cNvSpPr>
          <p:nvPr>
            <p:ph type="subTitle" idx="1"/>
          </p:nvPr>
        </p:nvSpPr>
        <p:spPr/>
        <p:txBody>
          <a:bodyPr>
            <a:noAutofit/>
          </a:bodyPr>
          <a:lstStyle/>
          <a:p>
            <a:r>
              <a:rPr lang="en-US" sz="3200" b="1" dirty="0"/>
              <a:t>Revision Seminar</a:t>
            </a:r>
          </a:p>
          <a:p>
            <a:r>
              <a:rPr lang="en-US" sz="3200" dirty="0"/>
              <a:t>Term 3, week 2</a:t>
            </a:r>
          </a:p>
          <a:p>
            <a:r>
              <a:rPr lang="en-US" sz="3200" dirty="0"/>
              <a:t> April 2025</a:t>
            </a:r>
          </a:p>
        </p:txBody>
      </p:sp>
    </p:spTree>
    <p:extLst>
      <p:ext uri="{BB962C8B-B14F-4D97-AF65-F5344CB8AC3E}">
        <p14:creationId xmlns:p14="http://schemas.microsoft.com/office/powerpoint/2010/main" val="1655756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E0008-2080-BB5D-B246-B9022EC693A1}"/>
              </a:ext>
            </a:extLst>
          </p:cNvPr>
          <p:cNvSpPr>
            <a:spLocks noGrp="1"/>
          </p:cNvSpPr>
          <p:nvPr>
            <p:ph type="title"/>
          </p:nvPr>
        </p:nvSpPr>
        <p:spPr>
          <a:xfrm>
            <a:off x="915318" y="0"/>
            <a:ext cx="10515600" cy="1325563"/>
          </a:xfrm>
        </p:spPr>
        <p:txBody>
          <a:bodyPr/>
          <a:lstStyle/>
          <a:p>
            <a:r>
              <a:rPr lang="en-US" b="1" dirty="0"/>
              <a:t>How to tackle the essay questions</a:t>
            </a:r>
          </a:p>
        </p:txBody>
      </p:sp>
      <p:sp>
        <p:nvSpPr>
          <p:cNvPr id="3" name="Content Placeholder 2">
            <a:extLst>
              <a:ext uri="{FF2B5EF4-FFF2-40B4-BE49-F238E27FC236}">
                <a16:creationId xmlns:a16="http://schemas.microsoft.com/office/drawing/2014/main" id="{43A2E745-5850-4CEE-EEE4-98E1B85615E5}"/>
              </a:ext>
            </a:extLst>
          </p:cNvPr>
          <p:cNvSpPr>
            <a:spLocks noGrp="1"/>
          </p:cNvSpPr>
          <p:nvPr>
            <p:ph idx="1"/>
          </p:nvPr>
        </p:nvSpPr>
        <p:spPr>
          <a:xfrm>
            <a:off x="838199" y="1071887"/>
            <a:ext cx="10883747" cy="5879756"/>
          </a:xfrm>
        </p:spPr>
        <p:txBody>
          <a:bodyPr>
            <a:normAutofit fontScale="85000" lnSpcReduction="20000"/>
          </a:bodyPr>
          <a:lstStyle/>
          <a:p>
            <a:r>
              <a:rPr lang="en-US" dirty="0"/>
              <a:t>Make sure you directly answer the question on the exam paper!</a:t>
            </a:r>
          </a:p>
          <a:p>
            <a:r>
              <a:rPr lang="en-US" dirty="0"/>
              <a:t>If the question asks ‘How far do you agree…?’ or ‘To what extent…?’, make sure you offer a clear answer that indicates how far you do or don’t agree.</a:t>
            </a:r>
          </a:p>
          <a:p>
            <a:r>
              <a:rPr lang="en-US" dirty="0"/>
              <a:t>Draw on both primary and secondary sources to illustrate your argument. But avoid lengthy quotations. The word limit doesn’t provide scope for extended quotes, and your voice/perspective needs to be the dominant one.</a:t>
            </a:r>
          </a:p>
          <a:p>
            <a:r>
              <a:rPr lang="en-US" dirty="0"/>
              <a:t>Remember that the essay questions are framed in a way that invites an answer drawing on more than just one week’s seminar content</a:t>
            </a:r>
          </a:p>
          <a:p>
            <a:r>
              <a:rPr lang="en-US" dirty="0"/>
              <a:t>Begin with a robust introduction that sets out clearly how you plan to focus your answer</a:t>
            </a:r>
          </a:p>
          <a:p>
            <a:r>
              <a:rPr lang="en-US" dirty="0"/>
              <a:t>Given that the questions are broad and the word-limit is not, you’re not expected to cover everything that might be said in answer to the question. So, it’s especially important that you establish how you’re framing your answer and why you’ve chosen to focus on certain issues that seem to you most pertinent to the question at hand. </a:t>
            </a:r>
          </a:p>
          <a:p>
            <a:r>
              <a:rPr lang="en-US" dirty="0"/>
              <a:t>Keep an eye on paragraph length (nothing over one page of double-spaced type!)</a:t>
            </a:r>
          </a:p>
          <a:p>
            <a:r>
              <a:rPr lang="en-US" dirty="0"/>
              <a:t>Be sure that your essay has a conclusion</a:t>
            </a:r>
          </a:p>
          <a:p>
            <a:endParaRPr lang="en-US" dirty="0"/>
          </a:p>
        </p:txBody>
      </p:sp>
    </p:spTree>
    <p:extLst>
      <p:ext uri="{BB962C8B-B14F-4D97-AF65-F5344CB8AC3E}">
        <p14:creationId xmlns:p14="http://schemas.microsoft.com/office/powerpoint/2010/main" val="41002683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6AAE4-51C1-7CE6-DF79-53B66D3ECC49}"/>
              </a:ext>
            </a:extLst>
          </p:cNvPr>
          <p:cNvSpPr>
            <a:spLocks noGrp="1"/>
          </p:cNvSpPr>
          <p:nvPr>
            <p:ph type="title"/>
          </p:nvPr>
        </p:nvSpPr>
        <p:spPr/>
        <p:txBody>
          <a:bodyPr/>
          <a:lstStyle/>
          <a:p>
            <a:r>
              <a:rPr lang="en-US" b="1" dirty="0"/>
              <a:t>Revision tips</a:t>
            </a:r>
          </a:p>
        </p:txBody>
      </p:sp>
      <p:sp>
        <p:nvSpPr>
          <p:cNvPr id="3" name="Content Placeholder 2">
            <a:extLst>
              <a:ext uri="{FF2B5EF4-FFF2-40B4-BE49-F238E27FC236}">
                <a16:creationId xmlns:a16="http://schemas.microsoft.com/office/drawing/2014/main" id="{FBF98B49-94D6-23E7-C979-C7FA382039C3}"/>
              </a:ext>
            </a:extLst>
          </p:cNvPr>
          <p:cNvSpPr>
            <a:spLocks noGrp="1"/>
          </p:cNvSpPr>
          <p:nvPr>
            <p:ph idx="1"/>
          </p:nvPr>
        </p:nvSpPr>
        <p:spPr>
          <a:xfrm>
            <a:off x="838200" y="1514419"/>
            <a:ext cx="10515600" cy="4351338"/>
          </a:xfrm>
        </p:spPr>
        <p:txBody>
          <a:bodyPr>
            <a:normAutofit lnSpcReduction="10000"/>
          </a:bodyPr>
          <a:lstStyle/>
          <a:p>
            <a:r>
              <a:rPr lang="en-US" dirty="0"/>
              <a:t>Read any key primary sources that you didn’t have time to complete during the autumn or spring terms</a:t>
            </a:r>
          </a:p>
          <a:p>
            <a:r>
              <a:rPr lang="en-US" dirty="0"/>
              <a:t>Review your notes on the primary sources, their authors and contexts</a:t>
            </a:r>
          </a:p>
          <a:p>
            <a:r>
              <a:rPr lang="en-US" dirty="0"/>
              <a:t>Review your notes on the assigned secondary literature for each week and seminar slides/notes taken in class.</a:t>
            </a:r>
          </a:p>
          <a:p>
            <a:r>
              <a:rPr lang="en-US" dirty="0"/>
              <a:t>Refamiliarize yourself with the entirety of the module</a:t>
            </a:r>
          </a:p>
          <a:p>
            <a:r>
              <a:rPr lang="en-US" dirty="0"/>
              <a:t>Think about the themes that run through the module as a whole: </a:t>
            </a:r>
          </a:p>
          <a:p>
            <a:r>
              <a:rPr lang="en-US" dirty="0"/>
              <a:t>e.g. periodization (when/what was ‘postwar’?); experiences of victory/defeat; sexual violence; entitlement; displacement; occupation; different modalities and conceptions of justice… </a:t>
            </a:r>
          </a:p>
        </p:txBody>
      </p:sp>
    </p:spTree>
    <p:extLst>
      <p:ext uri="{BB962C8B-B14F-4D97-AF65-F5344CB8AC3E}">
        <p14:creationId xmlns:p14="http://schemas.microsoft.com/office/powerpoint/2010/main" val="19622498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CED4D40-4B67-4331-AC48-79B82B4A47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4D6100-58CC-26AC-CC3A-8FE8565C698F}"/>
              </a:ext>
            </a:extLst>
          </p:cNvPr>
          <p:cNvSpPr>
            <a:spLocks noGrp="1"/>
          </p:cNvSpPr>
          <p:nvPr>
            <p:ph type="title" idx="4294967295"/>
          </p:nvPr>
        </p:nvSpPr>
        <p:spPr>
          <a:xfrm>
            <a:off x="638881" y="417576"/>
            <a:ext cx="10909640" cy="1249394"/>
          </a:xfrm>
        </p:spPr>
        <p:txBody>
          <a:bodyPr vert="horz" lIns="91440" tIns="45720" rIns="91440" bIns="45720" rtlCol="0" anchor="ctr">
            <a:normAutofit/>
          </a:bodyPr>
          <a:lstStyle/>
          <a:p>
            <a:pPr algn="ctr"/>
            <a:r>
              <a:rPr lang="en-US" sz="6600" kern="1200">
                <a:solidFill>
                  <a:schemeClr val="tx1"/>
                </a:solidFill>
                <a:latin typeface="+mj-lt"/>
                <a:ea typeface="+mj-ea"/>
                <a:cs typeface="+mj-cs"/>
              </a:rPr>
              <a:t>Footnotes: How to cite a book </a:t>
            </a:r>
          </a:p>
        </p:txBody>
      </p:sp>
      <p:sp>
        <p:nvSpPr>
          <p:cNvPr id="11" name="sketch line">
            <a:extLst>
              <a:ext uri="{FF2B5EF4-FFF2-40B4-BE49-F238E27FC236}">
                <a16:creationId xmlns:a16="http://schemas.microsoft.com/office/drawing/2014/main" id="{670CEDEF-4F34-412E-84EE-329C1E936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1733454"/>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a:extLst>
              <a:ext uri="{FF2B5EF4-FFF2-40B4-BE49-F238E27FC236}">
                <a16:creationId xmlns:a16="http://schemas.microsoft.com/office/drawing/2014/main" id="{734547F0-791D-845A-74D2-14D208921FA8}"/>
              </a:ext>
            </a:extLst>
          </p:cNvPr>
          <p:cNvGraphicFramePr>
            <a:graphicFrameLocks noGrp="1"/>
          </p:cNvGraphicFramePr>
          <p:nvPr>
            <p:extLst>
              <p:ext uri="{D42A27DB-BD31-4B8C-83A1-F6EECF244321}">
                <p14:modId xmlns:p14="http://schemas.microsoft.com/office/powerpoint/2010/main" val="3710515746"/>
              </p:ext>
            </p:extLst>
          </p:nvPr>
        </p:nvGraphicFramePr>
        <p:xfrm>
          <a:off x="320040" y="2562062"/>
          <a:ext cx="11548873" cy="3397667"/>
        </p:xfrm>
        <a:graphic>
          <a:graphicData uri="http://schemas.openxmlformats.org/drawingml/2006/table">
            <a:tbl>
              <a:tblPr firstRow="1" bandRow="1">
                <a:noFill/>
              </a:tblPr>
              <a:tblGrid>
                <a:gridCol w="6033548">
                  <a:extLst>
                    <a:ext uri="{9D8B030D-6E8A-4147-A177-3AD203B41FA5}">
                      <a16:colId xmlns:a16="http://schemas.microsoft.com/office/drawing/2014/main" val="978076079"/>
                    </a:ext>
                  </a:extLst>
                </a:gridCol>
                <a:gridCol w="5515325">
                  <a:extLst>
                    <a:ext uri="{9D8B030D-6E8A-4147-A177-3AD203B41FA5}">
                      <a16:colId xmlns:a16="http://schemas.microsoft.com/office/drawing/2014/main" val="2475887906"/>
                    </a:ext>
                  </a:extLst>
                </a:gridCol>
              </a:tblGrid>
              <a:tr h="2073001">
                <a:tc>
                  <a:txBody>
                    <a:bodyPr/>
                    <a:lstStyle/>
                    <a:p>
                      <a:pPr fontAlgn="t"/>
                      <a:r>
                        <a:rPr lang="en-GB" sz="2400" b="0" cap="none" spc="0">
                          <a:solidFill>
                            <a:schemeClr val="tx1">
                              <a:lumMod val="75000"/>
                              <a:lumOff val="25000"/>
                            </a:schemeClr>
                          </a:solidFill>
                          <a:effectLst/>
                        </a:rPr>
                        <a:t>Author name, </a:t>
                      </a:r>
                      <a:r>
                        <a:rPr lang="en-GB" sz="2400" b="0" i="1" cap="none" spc="0">
                          <a:solidFill>
                            <a:schemeClr val="tx1">
                              <a:lumMod val="75000"/>
                              <a:lumOff val="25000"/>
                            </a:schemeClr>
                          </a:solidFill>
                          <a:effectLst/>
                        </a:rPr>
                        <a:t>Book Title</a:t>
                      </a:r>
                      <a:r>
                        <a:rPr lang="en-GB" sz="2400" b="0" cap="none" spc="0">
                          <a:solidFill>
                            <a:schemeClr val="tx1">
                              <a:lumMod val="75000"/>
                              <a:lumOff val="25000"/>
                            </a:schemeClr>
                          </a:solidFill>
                          <a:effectLst/>
                        </a:rPr>
                        <a:t>, ed./trans. by Editor/translator name, edition (Place of publication: Publisher, Year), page number(s).</a:t>
                      </a:r>
                    </a:p>
                  </a:txBody>
                  <a:tcPr marL="306338" marR="183802" marT="183802" marB="183802" anchor="ctr">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tc>
                  <a:txBody>
                    <a:bodyPr/>
                    <a:lstStyle/>
                    <a:p>
                      <a:endParaRPr lang="en-US" sz="2400" b="0" cap="none" spc="0" dirty="0">
                        <a:solidFill>
                          <a:schemeClr val="tx1">
                            <a:lumMod val="75000"/>
                            <a:lumOff val="25000"/>
                          </a:schemeClr>
                        </a:solidFill>
                      </a:endParaRPr>
                    </a:p>
                  </a:txBody>
                  <a:tcPr marL="306338" marR="183802" marT="183802" marB="183802" anchor="ctr">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extLst>
                  <a:ext uri="{0D108BD9-81ED-4DB2-BD59-A6C34878D82A}">
                    <a16:rowId xmlns:a16="http://schemas.microsoft.com/office/drawing/2014/main" val="2417995010"/>
                  </a:ext>
                </a:extLst>
              </a:tr>
              <a:tr h="1324666">
                <a:tc>
                  <a:txBody>
                    <a:bodyPr/>
                    <a:lstStyle/>
                    <a:p>
                      <a:pPr fontAlgn="ctr" latinLnBrk="0"/>
                      <a:r>
                        <a:rPr lang="en-GB" sz="1900" b="1" cap="none" spc="0">
                          <a:solidFill>
                            <a:schemeClr val="tx1">
                              <a:lumMod val="75000"/>
                              <a:lumOff val="25000"/>
                            </a:schemeClr>
                          </a:solidFill>
                          <a:effectLst/>
                        </a:rPr>
                        <a:t>Example</a:t>
                      </a:r>
                    </a:p>
                  </a:txBody>
                  <a:tcPr marL="306338" marR="159295" marT="159295" marB="159295" anchor="ctr">
                    <a:lnL w="12700" cmpd="sng">
                      <a:noFill/>
                      <a:prstDash val="solid"/>
                    </a:lnL>
                    <a:lnR w="12700" cmpd="sng">
                      <a:noFill/>
                      <a:prstDash val="solid"/>
                    </a:lnR>
                    <a:lnT w="12700" cmpd="sng">
                      <a:noFill/>
                      <a:prstDash val="solid"/>
                    </a:lnT>
                    <a:lnB w="12700" cmpd="sng">
                      <a:noFill/>
                      <a:prstDash val="solid"/>
                    </a:lnB>
                    <a:solidFill>
                      <a:srgbClr val="B4BCBE">
                        <a:alpha val="34902"/>
                      </a:srgbClr>
                    </a:solidFill>
                  </a:tcPr>
                </a:tc>
                <a:tc>
                  <a:txBody>
                    <a:bodyPr/>
                    <a:lstStyle/>
                    <a:p>
                      <a:pPr fontAlgn="t"/>
                      <a:r>
                        <a:rPr lang="en-GB" sz="1900" cap="none" spc="0" dirty="0">
                          <a:solidFill>
                            <a:schemeClr val="tx1">
                              <a:lumMod val="75000"/>
                              <a:lumOff val="25000"/>
                            </a:schemeClr>
                          </a:solidFill>
                          <a:effectLst/>
                        </a:rPr>
                        <a:t>1. George Eliot, </a:t>
                      </a:r>
                      <a:r>
                        <a:rPr lang="en-GB" sz="1900" i="1" cap="none" spc="0" dirty="0">
                          <a:solidFill>
                            <a:schemeClr val="tx1">
                              <a:lumMod val="75000"/>
                              <a:lumOff val="25000"/>
                            </a:schemeClr>
                          </a:solidFill>
                          <a:effectLst/>
                        </a:rPr>
                        <a:t>Silas </a:t>
                      </a:r>
                      <a:r>
                        <a:rPr lang="en-GB" sz="1900" i="1" cap="none" spc="0" dirty="0" err="1">
                          <a:solidFill>
                            <a:schemeClr val="tx1">
                              <a:lumMod val="75000"/>
                              <a:lumOff val="25000"/>
                            </a:schemeClr>
                          </a:solidFill>
                          <a:effectLst/>
                        </a:rPr>
                        <a:t>Marner</a:t>
                      </a:r>
                      <a:r>
                        <a:rPr lang="en-GB" sz="1900" cap="none" spc="0" dirty="0">
                          <a:solidFill>
                            <a:schemeClr val="tx1">
                              <a:lumMod val="75000"/>
                              <a:lumOff val="25000"/>
                            </a:schemeClr>
                          </a:solidFill>
                          <a:effectLst/>
                        </a:rPr>
                        <a:t>, ed. by Juliette Atkinson (Oxford: Oxford University Press, 2017), p. 3.</a:t>
                      </a:r>
                    </a:p>
                  </a:txBody>
                  <a:tcPr marL="306338" marR="159295" marT="159295" marB="159295">
                    <a:lnL w="12700" cmpd="sng">
                      <a:noFill/>
                      <a:prstDash val="solid"/>
                    </a:lnL>
                    <a:lnR w="12700" cmpd="sng">
                      <a:noFill/>
                      <a:prstDash val="solid"/>
                    </a:lnR>
                    <a:lnT w="12700" cmpd="sng">
                      <a:noFill/>
                      <a:prstDash val="solid"/>
                    </a:lnT>
                    <a:lnB w="12700" cmpd="sng">
                      <a:noFill/>
                      <a:prstDash val="solid"/>
                    </a:lnB>
                    <a:solidFill>
                      <a:srgbClr val="B4BCBE">
                        <a:alpha val="34902"/>
                      </a:srgbClr>
                    </a:solidFill>
                  </a:tcPr>
                </a:tc>
                <a:extLst>
                  <a:ext uri="{0D108BD9-81ED-4DB2-BD59-A6C34878D82A}">
                    <a16:rowId xmlns:a16="http://schemas.microsoft.com/office/drawing/2014/main" val="2996780734"/>
                  </a:ext>
                </a:extLst>
              </a:tr>
            </a:tbl>
          </a:graphicData>
        </a:graphic>
      </p:graphicFrame>
      <p:sp>
        <p:nvSpPr>
          <p:cNvPr id="7" name="TextBox 6">
            <a:extLst>
              <a:ext uri="{FF2B5EF4-FFF2-40B4-BE49-F238E27FC236}">
                <a16:creationId xmlns:a16="http://schemas.microsoft.com/office/drawing/2014/main" id="{8A7C1D65-18FA-07AF-B539-847DE987C574}"/>
              </a:ext>
            </a:extLst>
          </p:cNvPr>
          <p:cNvSpPr txBox="1"/>
          <p:nvPr/>
        </p:nvSpPr>
        <p:spPr>
          <a:xfrm>
            <a:off x="435429" y="6255758"/>
            <a:ext cx="6096000" cy="646331"/>
          </a:xfrm>
          <a:prstGeom prst="rect">
            <a:avLst/>
          </a:prstGeom>
          <a:noFill/>
        </p:spPr>
        <p:txBody>
          <a:bodyPr wrap="square">
            <a:spAutoFit/>
          </a:bodyPr>
          <a:lstStyle/>
          <a:p>
            <a:r>
              <a:rPr lang="en-US" dirty="0">
                <a:hlinkClick r:id="rId2"/>
              </a:rPr>
              <a:t>https://www.scribbr.co.uk/referencing/mhra-style/</a:t>
            </a:r>
            <a:endParaRPr lang="en-US" dirty="0"/>
          </a:p>
          <a:p>
            <a:endParaRPr lang="en-US" dirty="0"/>
          </a:p>
        </p:txBody>
      </p:sp>
    </p:spTree>
    <p:extLst>
      <p:ext uri="{BB962C8B-B14F-4D97-AF65-F5344CB8AC3E}">
        <p14:creationId xmlns:p14="http://schemas.microsoft.com/office/powerpoint/2010/main" val="1884951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CED4D40-4B67-4331-AC48-79B82B4A47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0ACB573F-BC88-FDA9-104B-6291FA3864B5}"/>
              </a:ext>
            </a:extLst>
          </p:cNvPr>
          <p:cNvSpPr>
            <a:spLocks noGrp="1"/>
          </p:cNvSpPr>
          <p:nvPr>
            <p:ph type="title"/>
          </p:nvPr>
        </p:nvSpPr>
        <p:spPr>
          <a:xfrm>
            <a:off x="638881" y="417576"/>
            <a:ext cx="10909640" cy="1249394"/>
          </a:xfrm>
        </p:spPr>
        <p:txBody>
          <a:bodyPr vert="horz" lIns="91440" tIns="45720" rIns="91440" bIns="45720" rtlCol="0" anchor="ctr">
            <a:normAutofit/>
          </a:bodyPr>
          <a:lstStyle/>
          <a:p>
            <a:pPr algn="ctr"/>
            <a:r>
              <a:rPr lang="en-US" sz="4000" b="1" kern="1200" dirty="0">
                <a:solidFill>
                  <a:schemeClr val="tx1"/>
                </a:solidFill>
                <a:latin typeface="+mj-lt"/>
                <a:ea typeface="+mj-ea"/>
                <a:cs typeface="+mj-cs"/>
              </a:rPr>
              <a:t>How to cite a book chapter in an edited volume:</a:t>
            </a:r>
            <a:br>
              <a:rPr lang="en-US" sz="4000" b="1" kern="1200" dirty="0">
                <a:solidFill>
                  <a:schemeClr val="tx1"/>
                </a:solidFill>
                <a:latin typeface="+mj-lt"/>
                <a:ea typeface="+mj-ea"/>
                <a:cs typeface="+mj-cs"/>
              </a:rPr>
            </a:br>
            <a:r>
              <a:rPr lang="en-US" sz="2000" kern="1200" dirty="0">
                <a:solidFill>
                  <a:schemeClr val="tx1"/>
                </a:solidFill>
                <a:latin typeface="+mj-lt"/>
                <a:ea typeface="+mj-ea"/>
                <a:cs typeface="+mj-cs"/>
              </a:rPr>
              <a:t>NB: you don’t need to provide the title of a chapter if you’re referencing a single-authored book</a:t>
            </a:r>
          </a:p>
        </p:txBody>
      </p:sp>
      <p:sp>
        <p:nvSpPr>
          <p:cNvPr id="10" name="sketch line">
            <a:extLst>
              <a:ext uri="{FF2B5EF4-FFF2-40B4-BE49-F238E27FC236}">
                <a16:creationId xmlns:a16="http://schemas.microsoft.com/office/drawing/2014/main" id="{670CEDEF-4F34-412E-84EE-329C1E936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1733454"/>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Table 1">
            <a:extLst>
              <a:ext uri="{FF2B5EF4-FFF2-40B4-BE49-F238E27FC236}">
                <a16:creationId xmlns:a16="http://schemas.microsoft.com/office/drawing/2014/main" id="{8D00E941-0212-3CC4-FE19-37F61D16665C}"/>
              </a:ext>
            </a:extLst>
          </p:cNvPr>
          <p:cNvGraphicFramePr>
            <a:graphicFrameLocks noGrp="1"/>
          </p:cNvGraphicFramePr>
          <p:nvPr>
            <p:extLst>
              <p:ext uri="{D42A27DB-BD31-4B8C-83A1-F6EECF244321}">
                <p14:modId xmlns:p14="http://schemas.microsoft.com/office/powerpoint/2010/main" val="3666718990"/>
              </p:ext>
            </p:extLst>
          </p:nvPr>
        </p:nvGraphicFramePr>
        <p:xfrm>
          <a:off x="697173" y="2633472"/>
          <a:ext cx="10794607" cy="3586353"/>
        </p:xfrm>
        <a:graphic>
          <a:graphicData uri="http://schemas.openxmlformats.org/drawingml/2006/table">
            <a:tbl>
              <a:tblPr firstRow="1" bandRow="1">
                <a:noFill/>
              </a:tblPr>
              <a:tblGrid>
                <a:gridCol w="5420128">
                  <a:extLst>
                    <a:ext uri="{9D8B030D-6E8A-4147-A177-3AD203B41FA5}">
                      <a16:colId xmlns:a16="http://schemas.microsoft.com/office/drawing/2014/main" val="3222939270"/>
                    </a:ext>
                  </a:extLst>
                </a:gridCol>
                <a:gridCol w="5374479">
                  <a:extLst>
                    <a:ext uri="{9D8B030D-6E8A-4147-A177-3AD203B41FA5}">
                      <a16:colId xmlns:a16="http://schemas.microsoft.com/office/drawing/2014/main" val="1098280701"/>
                    </a:ext>
                  </a:extLst>
                </a:gridCol>
              </a:tblGrid>
              <a:tr h="2021898">
                <a:tc>
                  <a:txBody>
                    <a:bodyPr/>
                    <a:lstStyle/>
                    <a:p>
                      <a:pPr fontAlgn="t"/>
                      <a:r>
                        <a:rPr lang="en-GB" sz="2400" b="1" cap="none" spc="30">
                          <a:solidFill>
                            <a:schemeClr val="tx1"/>
                          </a:solidFill>
                          <a:effectLst/>
                        </a:rPr>
                        <a:t>x. Author name, ‘Chapter Title’, in </a:t>
                      </a:r>
                      <a:r>
                        <a:rPr lang="en-GB" sz="2400" b="1" i="1" cap="none" spc="30">
                          <a:solidFill>
                            <a:schemeClr val="tx1"/>
                          </a:solidFill>
                          <a:effectLst/>
                        </a:rPr>
                        <a:t>Book Title</a:t>
                      </a:r>
                      <a:r>
                        <a:rPr lang="en-GB" sz="2400" b="1" cap="none" spc="30">
                          <a:solidFill>
                            <a:schemeClr val="tx1"/>
                          </a:solidFill>
                          <a:effectLst/>
                        </a:rPr>
                        <a:t>, ed. by Editor name, edition (Place of publication: Publisher, Year), page range (page number(s)).</a:t>
                      </a:r>
                    </a:p>
                  </a:txBody>
                  <a:tcPr marL="0" marR="13723" marT="68616" marB="68616" anchor="ctr">
                    <a:lnL w="12700" cmpd="sng">
                      <a:noFill/>
                    </a:lnL>
                    <a:lnR w="12700" cmpd="sng">
                      <a:noFill/>
                    </a:lnR>
                    <a:lnT w="19050" cap="flat" cmpd="sng" algn="ctr">
                      <a:solidFill>
                        <a:schemeClr val="accent1"/>
                      </a:solidFill>
                      <a:prstDash val="solid"/>
                    </a:lnT>
                    <a:lnB w="38100" cmpd="sng">
                      <a:noFill/>
                    </a:lnB>
                    <a:noFill/>
                  </a:tcPr>
                </a:tc>
                <a:tc>
                  <a:txBody>
                    <a:bodyPr/>
                    <a:lstStyle/>
                    <a:p>
                      <a:endParaRPr lang="en-US" sz="2400" b="1" cap="none" spc="30">
                        <a:solidFill>
                          <a:schemeClr val="tx1"/>
                        </a:solidFill>
                      </a:endParaRPr>
                    </a:p>
                  </a:txBody>
                  <a:tcPr marL="0" marR="13723" marT="68616" marB="68616" anchor="ctr">
                    <a:lnL w="12700" cmpd="sng">
                      <a:noFill/>
                    </a:lnL>
                    <a:lnR w="12700" cmpd="sng">
                      <a:noFill/>
                    </a:lnR>
                    <a:lnT w="19050" cap="flat" cmpd="sng" algn="ctr">
                      <a:solidFill>
                        <a:schemeClr val="accent1"/>
                      </a:solidFill>
                      <a:prstDash val="solid"/>
                    </a:lnT>
                    <a:lnB w="38100" cmpd="sng">
                      <a:noFill/>
                    </a:lnB>
                    <a:noFill/>
                  </a:tcPr>
                </a:tc>
                <a:extLst>
                  <a:ext uri="{0D108BD9-81ED-4DB2-BD59-A6C34878D82A}">
                    <a16:rowId xmlns:a16="http://schemas.microsoft.com/office/drawing/2014/main" val="1916018549"/>
                  </a:ext>
                </a:extLst>
              </a:tr>
              <a:tr h="1564455">
                <a:tc>
                  <a:txBody>
                    <a:bodyPr/>
                    <a:lstStyle/>
                    <a:p>
                      <a:pPr fontAlgn="ctr" latinLnBrk="0"/>
                      <a:r>
                        <a:rPr lang="en-GB" sz="1800" b="1" cap="none" spc="0">
                          <a:solidFill>
                            <a:schemeClr val="tx1"/>
                          </a:solidFill>
                          <a:effectLst/>
                        </a:rPr>
                        <a:t>Example</a:t>
                      </a:r>
                    </a:p>
                  </a:txBody>
                  <a:tcPr marL="0" marR="137233" marT="68616" marB="68616" anchor="ctr">
                    <a:lnL w="12700" cmpd="sng">
                      <a:noFill/>
                      <a:prstDash val="solid"/>
                    </a:lnL>
                    <a:lnR w="12700" cmpd="sng">
                      <a:noFill/>
                      <a:prstDash val="solid"/>
                    </a:lnR>
                    <a:lnT w="38100" cmpd="sng">
                      <a:noFill/>
                    </a:lnT>
                    <a:lnB w="12700" cmpd="sng">
                      <a:noFill/>
                      <a:prstDash val="solid"/>
                    </a:lnB>
                    <a:noFill/>
                  </a:tcPr>
                </a:tc>
                <a:tc>
                  <a:txBody>
                    <a:bodyPr/>
                    <a:lstStyle/>
                    <a:p>
                      <a:pPr fontAlgn="t"/>
                      <a:r>
                        <a:rPr lang="en-GB" sz="1800" cap="none" spc="0">
                          <a:solidFill>
                            <a:schemeClr val="tx1"/>
                          </a:solidFill>
                          <a:effectLst/>
                        </a:rPr>
                        <a:t>2. Joseph W. Childers, ‘Social Class and the Victorian Novel’, in </a:t>
                      </a:r>
                      <a:r>
                        <a:rPr lang="en-GB" sz="1800" i="1" cap="none" spc="0">
                          <a:solidFill>
                            <a:schemeClr val="tx1"/>
                          </a:solidFill>
                          <a:effectLst/>
                        </a:rPr>
                        <a:t>The Cambridge Companion to the Victorian Novel</a:t>
                      </a:r>
                      <a:r>
                        <a:rPr lang="en-GB" sz="1800" cap="none" spc="0">
                          <a:solidFill>
                            <a:schemeClr val="tx1"/>
                          </a:solidFill>
                          <a:effectLst/>
                        </a:rPr>
                        <a:t>, ed. by Deirdre David, 2nd </a:t>
                      </a:r>
                      <a:r>
                        <a:rPr lang="en-GB" sz="1800" cap="none" spc="0" err="1">
                          <a:solidFill>
                            <a:schemeClr val="tx1"/>
                          </a:solidFill>
                          <a:effectLst/>
                        </a:rPr>
                        <a:t>edn</a:t>
                      </a:r>
                      <a:r>
                        <a:rPr lang="en-GB" sz="1800" cap="none" spc="0">
                          <a:solidFill>
                            <a:schemeClr val="tx1"/>
                          </a:solidFill>
                          <a:effectLst/>
                        </a:rPr>
                        <a:t> (Cambridge: Cambridge University Press, 2012), pp. 148–169 (p. 156).</a:t>
                      </a:r>
                    </a:p>
                  </a:txBody>
                  <a:tcPr marL="0" marR="137233" marT="68616" marB="68616">
                    <a:lnL w="12700" cmpd="sng">
                      <a:noFill/>
                      <a:prstDash val="solid"/>
                    </a:lnL>
                    <a:lnR w="12700" cmpd="sng">
                      <a:noFill/>
                      <a:prstDash val="solid"/>
                    </a:lnR>
                    <a:lnT w="38100" cmpd="sng">
                      <a:noFill/>
                    </a:lnT>
                    <a:lnB w="12700" cmpd="sng">
                      <a:noFill/>
                      <a:prstDash val="solid"/>
                    </a:lnB>
                    <a:noFill/>
                  </a:tcPr>
                </a:tc>
                <a:extLst>
                  <a:ext uri="{0D108BD9-81ED-4DB2-BD59-A6C34878D82A}">
                    <a16:rowId xmlns:a16="http://schemas.microsoft.com/office/drawing/2014/main" val="807962400"/>
                  </a:ext>
                </a:extLst>
              </a:tr>
            </a:tbl>
          </a:graphicData>
        </a:graphic>
      </p:graphicFrame>
    </p:spTree>
    <p:extLst>
      <p:ext uri="{BB962C8B-B14F-4D97-AF65-F5344CB8AC3E}">
        <p14:creationId xmlns:p14="http://schemas.microsoft.com/office/powerpoint/2010/main" val="15716518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BCED4D40-4B67-4331-AC48-79B82B4A47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F1BFAB-AE70-76AB-0359-6F6E4A034729}"/>
              </a:ext>
            </a:extLst>
          </p:cNvPr>
          <p:cNvSpPr>
            <a:spLocks noGrp="1"/>
          </p:cNvSpPr>
          <p:nvPr>
            <p:ph type="title"/>
          </p:nvPr>
        </p:nvSpPr>
        <p:spPr>
          <a:xfrm>
            <a:off x="638881" y="417576"/>
            <a:ext cx="10909640" cy="1249394"/>
          </a:xfrm>
        </p:spPr>
        <p:txBody>
          <a:bodyPr vert="horz" lIns="91440" tIns="45720" rIns="91440" bIns="45720" rtlCol="0" anchor="ctr">
            <a:normAutofit/>
          </a:bodyPr>
          <a:lstStyle/>
          <a:p>
            <a:pPr algn="ctr"/>
            <a:r>
              <a:rPr lang="en-US" sz="5100" kern="1200">
                <a:solidFill>
                  <a:schemeClr val="tx1"/>
                </a:solidFill>
                <a:latin typeface="+mj-lt"/>
                <a:ea typeface="+mj-ea"/>
                <a:cs typeface="+mj-cs"/>
              </a:rPr>
              <a:t>How to cite a scholarly journal article:</a:t>
            </a:r>
          </a:p>
        </p:txBody>
      </p:sp>
      <p:sp>
        <p:nvSpPr>
          <p:cNvPr id="17" name="sketch line">
            <a:extLst>
              <a:ext uri="{FF2B5EF4-FFF2-40B4-BE49-F238E27FC236}">
                <a16:creationId xmlns:a16="http://schemas.microsoft.com/office/drawing/2014/main" id="{670CEDEF-4F34-412E-84EE-329C1E936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1733454"/>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Table 2">
            <a:extLst>
              <a:ext uri="{FF2B5EF4-FFF2-40B4-BE49-F238E27FC236}">
                <a16:creationId xmlns:a16="http://schemas.microsoft.com/office/drawing/2014/main" id="{DFFEDD76-9251-ECD4-2E5A-187D1243C135}"/>
              </a:ext>
            </a:extLst>
          </p:cNvPr>
          <p:cNvGraphicFramePr>
            <a:graphicFrameLocks noGrp="1"/>
          </p:cNvGraphicFramePr>
          <p:nvPr>
            <p:extLst>
              <p:ext uri="{D42A27DB-BD31-4B8C-83A1-F6EECF244321}">
                <p14:modId xmlns:p14="http://schemas.microsoft.com/office/powerpoint/2010/main" val="212892615"/>
              </p:ext>
            </p:extLst>
          </p:nvPr>
        </p:nvGraphicFramePr>
        <p:xfrm>
          <a:off x="320040" y="2745767"/>
          <a:ext cx="11548873" cy="3361763"/>
        </p:xfrm>
        <a:graphic>
          <a:graphicData uri="http://schemas.openxmlformats.org/drawingml/2006/table">
            <a:tbl>
              <a:tblPr firstRow="1" bandRow="1">
                <a:solidFill>
                  <a:schemeClr val="bg1">
                    <a:lumMod val="95000"/>
                  </a:schemeClr>
                </a:solidFill>
                <a:tableStyleId>{5C22544A-7EE6-4342-B048-85BDC9FD1C3A}</a:tableStyleId>
              </a:tblPr>
              <a:tblGrid>
                <a:gridCol w="5742924">
                  <a:extLst>
                    <a:ext uri="{9D8B030D-6E8A-4147-A177-3AD203B41FA5}">
                      <a16:colId xmlns:a16="http://schemas.microsoft.com/office/drawing/2014/main" val="796086026"/>
                    </a:ext>
                  </a:extLst>
                </a:gridCol>
                <a:gridCol w="5805949">
                  <a:extLst>
                    <a:ext uri="{9D8B030D-6E8A-4147-A177-3AD203B41FA5}">
                      <a16:colId xmlns:a16="http://schemas.microsoft.com/office/drawing/2014/main" val="2298266321"/>
                    </a:ext>
                  </a:extLst>
                </a:gridCol>
              </a:tblGrid>
              <a:tr h="1201259">
                <a:tc>
                  <a:txBody>
                    <a:bodyPr/>
                    <a:lstStyle/>
                    <a:p>
                      <a:pPr fontAlgn="t"/>
                      <a:r>
                        <a:rPr lang="en-GB" sz="2100" b="0" cap="none" spc="0" dirty="0">
                          <a:solidFill>
                            <a:schemeClr val="bg1"/>
                          </a:solidFill>
                          <a:effectLst/>
                        </a:rPr>
                        <a:t>x. Author name, ‘Article Title’, </a:t>
                      </a:r>
                      <a:r>
                        <a:rPr lang="en-GB" sz="2100" b="0" i="1" cap="none" spc="0" dirty="0">
                          <a:solidFill>
                            <a:schemeClr val="bg1"/>
                          </a:solidFill>
                          <a:effectLst/>
                        </a:rPr>
                        <a:t>Journal Name</a:t>
                      </a:r>
                      <a:r>
                        <a:rPr lang="en-GB" sz="2100" b="0" cap="none" spc="0" dirty="0">
                          <a:solidFill>
                            <a:schemeClr val="bg1"/>
                          </a:solidFill>
                          <a:effectLst/>
                        </a:rPr>
                        <a:t>, volume number (Year), page range (page number).</a:t>
                      </a:r>
                    </a:p>
                  </a:txBody>
                  <a:tcPr marL="127580" marR="127580" marT="121007" marB="63791" anchor="ctr">
                    <a:lnL w="12700" cmpd="sng">
                      <a:noFill/>
                    </a:lnL>
                    <a:lnR w="12700" cmpd="sng">
                      <a:noFill/>
                    </a:lnR>
                    <a:lnT w="19050" cap="flat" cmpd="sng" algn="ctr">
                      <a:noFill/>
                      <a:prstDash val="solid"/>
                    </a:lnT>
                    <a:lnB w="38100" cmpd="sng">
                      <a:noFill/>
                    </a:lnB>
                    <a:solidFill>
                      <a:schemeClr val="accent2"/>
                    </a:solidFill>
                  </a:tcPr>
                </a:tc>
                <a:tc>
                  <a:txBody>
                    <a:bodyPr/>
                    <a:lstStyle/>
                    <a:p>
                      <a:endParaRPr lang="en-US" sz="2100" b="0" cap="none" spc="0">
                        <a:solidFill>
                          <a:schemeClr val="bg1"/>
                        </a:solidFill>
                      </a:endParaRPr>
                    </a:p>
                  </a:txBody>
                  <a:tcPr marL="127580" marR="127580" marT="121007" marB="63791" anchor="ctr">
                    <a:lnL w="12700" cmpd="sng">
                      <a:noFill/>
                    </a:lnL>
                    <a:lnR w="12700" cmpd="sng">
                      <a:noFill/>
                    </a:lnR>
                    <a:lnT w="19050" cap="flat" cmpd="sng" algn="ctr">
                      <a:noFill/>
                      <a:prstDash val="solid"/>
                    </a:lnT>
                    <a:lnB w="38100" cmpd="sng">
                      <a:noFill/>
                    </a:lnB>
                    <a:solidFill>
                      <a:schemeClr val="accent2"/>
                    </a:solidFill>
                  </a:tcPr>
                </a:tc>
                <a:extLst>
                  <a:ext uri="{0D108BD9-81ED-4DB2-BD59-A6C34878D82A}">
                    <a16:rowId xmlns:a16="http://schemas.microsoft.com/office/drawing/2014/main" val="671959747"/>
                  </a:ext>
                </a:extLst>
              </a:tr>
              <a:tr h="959245">
                <a:tc>
                  <a:txBody>
                    <a:bodyPr/>
                    <a:lstStyle/>
                    <a:p>
                      <a:pPr fontAlgn="ctr" latinLnBrk="0"/>
                      <a:r>
                        <a:rPr lang="en-GB" sz="1600" b="1" cap="none" spc="0">
                          <a:solidFill>
                            <a:schemeClr val="tx1"/>
                          </a:solidFill>
                          <a:effectLst/>
                        </a:rPr>
                        <a:t>Example</a:t>
                      </a:r>
                    </a:p>
                  </a:txBody>
                  <a:tcPr marL="127580" marR="127580" marT="121007" marB="63791"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lnB>
                    <a:solidFill>
                      <a:schemeClr val="bg1">
                        <a:lumMod val="95000"/>
                      </a:schemeClr>
                    </a:solidFill>
                  </a:tcPr>
                </a:tc>
                <a:tc>
                  <a:txBody>
                    <a:bodyPr/>
                    <a:lstStyle/>
                    <a:p>
                      <a:pPr fontAlgn="t"/>
                      <a:r>
                        <a:rPr lang="en-GB" sz="1600" cap="none" spc="0" dirty="0">
                          <a:solidFill>
                            <a:schemeClr val="tx1"/>
                          </a:solidFill>
                          <a:effectLst/>
                        </a:rPr>
                        <a:t>3. George Levine, ‘The Dickensian George Eliot’,</a:t>
                      </a:r>
                      <a:r>
                        <a:rPr lang="en-GB" sz="1600" i="1" cap="none" spc="0" dirty="0">
                          <a:solidFill>
                            <a:schemeClr val="tx1"/>
                          </a:solidFill>
                          <a:effectLst/>
                        </a:rPr>
                        <a:t> Dickens Studies Annual,</a:t>
                      </a:r>
                      <a:r>
                        <a:rPr lang="en-GB" sz="1600" cap="none" spc="0" dirty="0">
                          <a:solidFill>
                            <a:schemeClr val="tx1"/>
                          </a:solidFill>
                          <a:effectLst/>
                        </a:rPr>
                        <a:t> 50 (2019), 48–65 (63).</a:t>
                      </a:r>
                    </a:p>
                    <a:p>
                      <a:pPr fontAlgn="t"/>
                      <a:endParaRPr lang="en-GB" sz="1600" cap="none" spc="0" dirty="0">
                        <a:solidFill>
                          <a:schemeClr val="tx1"/>
                        </a:solidFill>
                        <a:effectLst/>
                      </a:endParaRPr>
                    </a:p>
                  </a:txBody>
                  <a:tcPr marL="127580" marR="127580" marT="121007" marB="63791">
                    <a:lnL w="12700" cmpd="sng">
                      <a:noFill/>
                      <a:prstDash val="solid"/>
                    </a:lnL>
                    <a:lnR w="12700" cmpd="sng">
                      <a:noFill/>
                      <a:prstDash val="solid"/>
                    </a:lnR>
                    <a:lnT w="38100" cmpd="sng">
                      <a:noFill/>
                    </a:lnT>
                    <a:lnB w="9525" cap="flat" cmpd="sng" algn="ctr">
                      <a:solidFill>
                        <a:schemeClr val="tx1">
                          <a:lumMod val="50000"/>
                          <a:lumOff val="50000"/>
                        </a:schemeClr>
                      </a:solidFill>
                      <a:prstDash val="solid"/>
                    </a:lnB>
                    <a:solidFill>
                      <a:schemeClr val="bg1">
                        <a:lumMod val="95000"/>
                      </a:schemeClr>
                    </a:solidFill>
                  </a:tcPr>
                </a:tc>
                <a:extLst>
                  <a:ext uri="{0D108BD9-81ED-4DB2-BD59-A6C34878D82A}">
                    <a16:rowId xmlns:a16="http://schemas.microsoft.com/office/drawing/2014/main" val="1629364676"/>
                  </a:ext>
                </a:extLst>
              </a:tr>
              <a:tr h="1201259">
                <a:tc>
                  <a:txBody>
                    <a:bodyPr/>
                    <a:lstStyle/>
                    <a:p>
                      <a:pPr fontAlgn="ctr" latinLnBrk="0"/>
                      <a:r>
                        <a:rPr lang="en-GB" sz="1600" b="1" cap="none" spc="0">
                          <a:solidFill>
                            <a:schemeClr val="tx1"/>
                          </a:solidFill>
                          <a:effectLst/>
                        </a:rPr>
                        <a:t>Notes</a:t>
                      </a:r>
                    </a:p>
                  </a:txBody>
                  <a:tcPr marL="127580" marR="127580" marT="121007" marB="63791" anchor="ctr">
                    <a:lnL w="12700" cmpd="sng">
                      <a:noFill/>
                      <a:prstDash val="solid"/>
                    </a:lnL>
                    <a:lnR w="12700" cmpd="sng">
                      <a:noFill/>
                      <a:prstDash val="solid"/>
                    </a:lnR>
                    <a:lnT w="9525" cap="flat" cmpd="sng" algn="ctr">
                      <a:solidFill>
                        <a:schemeClr val="tx1">
                          <a:lumMod val="50000"/>
                          <a:lumOff val="50000"/>
                        </a:schemeClr>
                      </a:solidFill>
                      <a:prstDash val="solid"/>
                    </a:lnT>
                    <a:lnB w="12700" cmpd="sng">
                      <a:noFill/>
                      <a:prstDash val="solid"/>
                    </a:lnB>
                    <a:solidFill>
                      <a:schemeClr val="bg1">
                        <a:lumMod val="95000"/>
                      </a:schemeClr>
                    </a:solidFill>
                  </a:tcPr>
                </a:tc>
                <a:tc>
                  <a:txBody>
                    <a:bodyPr/>
                    <a:lstStyle/>
                    <a:p>
                      <a:pPr fontAlgn="t">
                        <a:buFont typeface="Arial" panose="020B0604020202020204" pitchFamily="34" charset="0"/>
                        <a:buChar char="•"/>
                      </a:pPr>
                      <a:r>
                        <a:rPr lang="en-GB" sz="1600" cap="none" spc="0" dirty="0">
                          <a:solidFill>
                            <a:schemeClr val="tx1"/>
                          </a:solidFill>
                          <a:effectLst/>
                        </a:rPr>
                        <a:t>‘Pp.’ and ‘p.’ are not used with journal page numbers.</a:t>
                      </a:r>
                    </a:p>
                    <a:p>
                      <a:pPr fontAlgn="t">
                        <a:buFont typeface="Arial" panose="020B0604020202020204" pitchFamily="34" charset="0"/>
                        <a:buChar char="•"/>
                      </a:pPr>
                      <a:r>
                        <a:rPr lang="en-GB" sz="1600" cap="none" spc="0" dirty="0">
                          <a:solidFill>
                            <a:schemeClr val="tx1"/>
                          </a:solidFill>
                          <a:effectLst/>
                        </a:rPr>
                        <a:t>The article title is in quotation marks, while the journal name is in italics.</a:t>
                      </a:r>
                    </a:p>
                    <a:p>
                      <a:pPr fontAlgn="t">
                        <a:buFont typeface="Arial" panose="020B0604020202020204" pitchFamily="34" charset="0"/>
                        <a:buChar char="•"/>
                      </a:pPr>
                      <a:r>
                        <a:rPr lang="en-GB" sz="1600" cap="none" spc="0" dirty="0">
                          <a:solidFill>
                            <a:schemeClr val="tx1"/>
                          </a:solidFill>
                          <a:effectLst/>
                        </a:rPr>
                        <a:t> No publisher information is required</a:t>
                      </a:r>
                    </a:p>
                  </a:txBody>
                  <a:tcPr marL="127580" marR="127580" marT="121007" marB="63791">
                    <a:lnL w="12700" cmpd="sng">
                      <a:noFill/>
                      <a:prstDash val="solid"/>
                    </a:lnL>
                    <a:lnR w="12700" cmpd="sng">
                      <a:noFill/>
                      <a:prstDash val="solid"/>
                    </a:lnR>
                    <a:lnT w="9525" cap="flat" cmpd="sng" algn="ctr">
                      <a:solidFill>
                        <a:schemeClr val="tx1">
                          <a:lumMod val="50000"/>
                          <a:lumOff val="50000"/>
                        </a:schemeClr>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1591033911"/>
                  </a:ext>
                </a:extLst>
              </a:tr>
            </a:tbl>
          </a:graphicData>
        </a:graphic>
      </p:graphicFrame>
    </p:spTree>
    <p:extLst>
      <p:ext uri="{BB962C8B-B14F-4D97-AF65-F5344CB8AC3E}">
        <p14:creationId xmlns:p14="http://schemas.microsoft.com/office/powerpoint/2010/main" val="18190595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E95D4-A13C-40F0-00F9-DA0F43025BCB}"/>
              </a:ext>
            </a:extLst>
          </p:cNvPr>
          <p:cNvSpPr>
            <a:spLocks noGrp="1"/>
          </p:cNvSpPr>
          <p:nvPr>
            <p:ph type="title"/>
          </p:nvPr>
        </p:nvSpPr>
        <p:spPr/>
        <p:txBody>
          <a:bodyPr/>
          <a:lstStyle/>
          <a:p>
            <a:r>
              <a:rPr lang="en-US" b="1" dirty="0"/>
              <a:t>Shortened second &amp; subsequent citations:</a:t>
            </a:r>
          </a:p>
        </p:txBody>
      </p:sp>
      <p:sp>
        <p:nvSpPr>
          <p:cNvPr id="4" name="TextBox 3">
            <a:extLst>
              <a:ext uri="{FF2B5EF4-FFF2-40B4-BE49-F238E27FC236}">
                <a16:creationId xmlns:a16="http://schemas.microsoft.com/office/drawing/2014/main" id="{D343D4F7-BBFF-71ED-3B28-DF67D25943F9}"/>
              </a:ext>
            </a:extLst>
          </p:cNvPr>
          <p:cNvSpPr txBox="1"/>
          <p:nvPr/>
        </p:nvSpPr>
        <p:spPr>
          <a:xfrm>
            <a:off x="1121229" y="1690688"/>
            <a:ext cx="8251370" cy="4832092"/>
          </a:xfrm>
          <a:prstGeom prst="rect">
            <a:avLst/>
          </a:prstGeom>
          <a:noFill/>
        </p:spPr>
        <p:txBody>
          <a:bodyPr wrap="square">
            <a:spAutoFit/>
          </a:bodyPr>
          <a:lstStyle/>
          <a:p>
            <a:pPr algn="l"/>
            <a:r>
              <a:rPr lang="en-GB" sz="2800" b="0" i="0" u="none" strike="noStrike" dirty="0">
                <a:solidFill>
                  <a:srgbClr val="0D405F"/>
                </a:solidFill>
                <a:effectLst/>
                <a:latin typeface="Inter"/>
              </a:rPr>
              <a:t>If you cite the same source multiple times, in every subsequent footnote after the first citation, the information is shortened to save space:</a:t>
            </a:r>
          </a:p>
          <a:p>
            <a:pPr algn="l"/>
            <a:r>
              <a:rPr lang="en-GB" sz="2800" b="0" i="0" u="none" strike="noStrike" dirty="0">
                <a:solidFill>
                  <a:srgbClr val="0D405F"/>
                </a:solidFill>
                <a:effectLst/>
                <a:latin typeface="Inter"/>
              </a:rPr>
              <a:t>11. Charles Dickens, </a:t>
            </a:r>
            <a:r>
              <a:rPr lang="en-GB" sz="2800" b="0" i="1" u="none" strike="noStrike" dirty="0">
                <a:solidFill>
                  <a:srgbClr val="0D405F"/>
                </a:solidFill>
                <a:effectLst/>
                <a:latin typeface="Inter"/>
              </a:rPr>
              <a:t>Bleak House</a:t>
            </a:r>
            <a:r>
              <a:rPr lang="en-GB" sz="2800" b="0" i="0" u="none" strike="noStrike" dirty="0">
                <a:solidFill>
                  <a:srgbClr val="0D405F"/>
                </a:solidFill>
                <a:effectLst/>
                <a:latin typeface="Inter"/>
              </a:rPr>
              <a:t>, ed. by Nicola Bradbury (London: Penguin, 2003), p. 46.</a:t>
            </a:r>
            <a:br>
              <a:rPr lang="en-GB" sz="2800" b="0" i="0" u="none" strike="noStrike" dirty="0">
                <a:solidFill>
                  <a:srgbClr val="0D405F"/>
                </a:solidFill>
                <a:effectLst/>
                <a:latin typeface="Inter"/>
              </a:rPr>
            </a:br>
            <a:r>
              <a:rPr lang="en-GB" sz="2800" b="0" i="0" u="none" strike="noStrike" dirty="0">
                <a:solidFill>
                  <a:srgbClr val="0D405F"/>
                </a:solidFill>
                <a:effectLst/>
                <a:latin typeface="Inter"/>
              </a:rPr>
              <a:t>12. Dickens, p. 312.</a:t>
            </a:r>
          </a:p>
          <a:p>
            <a:pPr algn="l"/>
            <a:endParaRPr lang="en-GB" sz="2800" dirty="0">
              <a:solidFill>
                <a:srgbClr val="0D405F"/>
              </a:solidFill>
              <a:latin typeface="Inter"/>
            </a:endParaRPr>
          </a:p>
          <a:p>
            <a:pPr algn="l"/>
            <a:r>
              <a:rPr lang="en-GB" sz="2800" b="0" i="1" u="none" strike="noStrike" dirty="0">
                <a:solidFill>
                  <a:srgbClr val="0D405F"/>
                </a:solidFill>
                <a:effectLst/>
                <a:latin typeface="Inter"/>
              </a:rPr>
              <a:t>NB: If you’re citing more than one work by the same author, you need to include the title– or an abbreviated version of it– to avoid confusion about which of tha</a:t>
            </a:r>
            <a:r>
              <a:rPr lang="en-GB" sz="2800" i="1" dirty="0">
                <a:solidFill>
                  <a:srgbClr val="0D405F"/>
                </a:solidFill>
                <a:latin typeface="Inter"/>
              </a:rPr>
              <a:t>t author’s publications your note references.</a:t>
            </a:r>
            <a:endParaRPr lang="en-GB" sz="2800" b="0" i="1" u="none" strike="noStrike" dirty="0">
              <a:solidFill>
                <a:srgbClr val="0D405F"/>
              </a:solidFill>
              <a:effectLst/>
              <a:latin typeface="Inter"/>
            </a:endParaRPr>
          </a:p>
        </p:txBody>
      </p:sp>
    </p:spTree>
    <p:extLst>
      <p:ext uri="{BB962C8B-B14F-4D97-AF65-F5344CB8AC3E}">
        <p14:creationId xmlns:p14="http://schemas.microsoft.com/office/powerpoint/2010/main" val="5594840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83916-9872-7091-6E94-C3549D16D199}"/>
              </a:ext>
            </a:extLst>
          </p:cNvPr>
          <p:cNvSpPr>
            <a:spLocks noGrp="1"/>
          </p:cNvSpPr>
          <p:nvPr>
            <p:ph type="title" idx="4294967295"/>
          </p:nvPr>
        </p:nvSpPr>
        <p:spPr>
          <a:xfrm>
            <a:off x="838200" y="114754"/>
            <a:ext cx="10515600" cy="1325563"/>
          </a:xfrm>
        </p:spPr>
        <p:txBody>
          <a:bodyPr/>
          <a:lstStyle/>
          <a:p>
            <a:r>
              <a:rPr lang="en-US" b="1" dirty="0"/>
              <a:t>Bibliographies</a:t>
            </a:r>
          </a:p>
        </p:txBody>
      </p:sp>
      <p:graphicFrame>
        <p:nvGraphicFramePr>
          <p:cNvPr id="3" name="Table 2">
            <a:extLst>
              <a:ext uri="{FF2B5EF4-FFF2-40B4-BE49-F238E27FC236}">
                <a16:creationId xmlns:a16="http://schemas.microsoft.com/office/drawing/2014/main" id="{78C35F5D-827C-EB5C-8957-E9A1032E414D}"/>
              </a:ext>
            </a:extLst>
          </p:cNvPr>
          <p:cNvGraphicFramePr>
            <a:graphicFrameLocks noGrp="1"/>
          </p:cNvGraphicFramePr>
          <p:nvPr>
            <p:extLst>
              <p:ext uri="{D42A27DB-BD31-4B8C-83A1-F6EECF244321}">
                <p14:modId xmlns:p14="http://schemas.microsoft.com/office/powerpoint/2010/main" val="2479951620"/>
              </p:ext>
            </p:extLst>
          </p:nvPr>
        </p:nvGraphicFramePr>
        <p:xfrm>
          <a:off x="838200" y="3361214"/>
          <a:ext cx="10515600" cy="2982436"/>
        </p:xfrm>
        <a:graphic>
          <a:graphicData uri="http://schemas.openxmlformats.org/drawingml/2006/table">
            <a:tbl>
              <a:tblPr/>
              <a:tblGrid>
                <a:gridCol w="5257800">
                  <a:extLst>
                    <a:ext uri="{9D8B030D-6E8A-4147-A177-3AD203B41FA5}">
                      <a16:colId xmlns:a16="http://schemas.microsoft.com/office/drawing/2014/main" val="426109118"/>
                    </a:ext>
                  </a:extLst>
                </a:gridCol>
                <a:gridCol w="5257800">
                  <a:extLst>
                    <a:ext uri="{9D8B030D-6E8A-4147-A177-3AD203B41FA5}">
                      <a16:colId xmlns:a16="http://schemas.microsoft.com/office/drawing/2014/main" val="418345343"/>
                    </a:ext>
                  </a:extLst>
                </a:gridCol>
              </a:tblGrid>
              <a:tr h="1491218">
                <a:tc>
                  <a:txBody>
                    <a:bodyPr/>
                    <a:lstStyle/>
                    <a:p>
                      <a:pPr fontAlgn="ctr" latinLnBrk="0"/>
                      <a:r>
                        <a:rPr lang="en-GB" b="1">
                          <a:effectLst/>
                        </a:rPr>
                        <a:t>MHRA footnote</a:t>
                      </a:r>
                    </a:p>
                  </a:txBody>
                  <a:tcPr anchor="ctr">
                    <a:lnL w="9525" cap="flat" cmpd="sng" algn="ctr">
                      <a:solidFill>
                        <a:srgbClr val="F6F4F1"/>
                      </a:solidFill>
                      <a:prstDash val="solid"/>
                      <a:round/>
                      <a:headEnd type="none" w="med" len="med"/>
                      <a:tailEnd type="none" w="med" len="med"/>
                    </a:lnL>
                    <a:lnR w="9525" cap="flat" cmpd="sng" algn="ctr">
                      <a:solidFill>
                        <a:srgbClr val="F6F4F1"/>
                      </a:solidFill>
                      <a:prstDash val="solid"/>
                      <a:round/>
                      <a:headEnd type="none" w="med" len="med"/>
                      <a:tailEnd type="none" w="med" len="med"/>
                    </a:lnR>
                    <a:lnT w="9525" cap="flat" cmpd="sng" algn="ctr">
                      <a:solidFill>
                        <a:srgbClr val="F6F4F1"/>
                      </a:solidFill>
                      <a:prstDash val="solid"/>
                      <a:round/>
                      <a:headEnd type="none" w="med" len="med"/>
                      <a:tailEnd type="none" w="med" len="med"/>
                    </a:lnT>
                    <a:lnB w="9525" cap="flat" cmpd="sng" algn="ctr">
                      <a:solidFill>
                        <a:srgbClr val="F6F4F1"/>
                      </a:solidFill>
                      <a:prstDash val="solid"/>
                      <a:round/>
                      <a:headEnd type="none" w="med" len="med"/>
                      <a:tailEnd type="none" w="med" len="med"/>
                    </a:lnB>
                    <a:solidFill>
                      <a:srgbClr val="F8F7F5"/>
                    </a:solidFill>
                  </a:tcPr>
                </a:tc>
                <a:tc>
                  <a:txBody>
                    <a:bodyPr/>
                    <a:lstStyle/>
                    <a:p>
                      <a:pPr fontAlgn="t"/>
                      <a:r>
                        <a:rPr lang="en-GB">
                          <a:effectLst/>
                        </a:rPr>
                        <a:t>1. George Eliot, </a:t>
                      </a:r>
                      <a:r>
                        <a:rPr lang="en-GB" i="1">
                          <a:effectLst/>
                        </a:rPr>
                        <a:t>Silas Marner</a:t>
                      </a:r>
                      <a:r>
                        <a:rPr lang="en-GB">
                          <a:effectLst/>
                        </a:rPr>
                        <a:t>, ed. by Juliette Atkinson (Oxford: Oxford University Press, 2017), p. 3.</a:t>
                      </a:r>
                    </a:p>
                  </a:txBody>
                  <a:tcPr>
                    <a:lnL w="9525" cap="flat" cmpd="sng" algn="ctr">
                      <a:solidFill>
                        <a:srgbClr val="F6F4F1"/>
                      </a:solidFill>
                      <a:prstDash val="solid"/>
                      <a:round/>
                      <a:headEnd type="none" w="med" len="med"/>
                      <a:tailEnd type="none" w="med" len="med"/>
                    </a:lnL>
                    <a:lnR>
                      <a:noFill/>
                    </a:lnR>
                    <a:lnT w="9525" cap="flat" cmpd="sng" algn="ctr">
                      <a:solidFill>
                        <a:srgbClr val="F6F4F1"/>
                      </a:solidFill>
                      <a:prstDash val="solid"/>
                      <a:round/>
                      <a:headEnd type="none" w="med" len="med"/>
                      <a:tailEnd type="none" w="med" len="med"/>
                    </a:lnT>
                    <a:lnB w="9525" cap="flat" cmpd="sng" algn="ctr">
                      <a:solidFill>
                        <a:srgbClr val="F6F4F1"/>
                      </a:solidFill>
                      <a:prstDash val="solid"/>
                      <a:round/>
                      <a:headEnd type="none" w="med" len="med"/>
                      <a:tailEnd type="none" w="med" len="med"/>
                    </a:lnB>
                    <a:solidFill>
                      <a:srgbClr val="FFFFFF"/>
                    </a:solidFill>
                  </a:tcPr>
                </a:tc>
                <a:extLst>
                  <a:ext uri="{0D108BD9-81ED-4DB2-BD59-A6C34878D82A}">
                    <a16:rowId xmlns:a16="http://schemas.microsoft.com/office/drawing/2014/main" val="2759598521"/>
                  </a:ext>
                </a:extLst>
              </a:tr>
              <a:tr h="1491218">
                <a:tc>
                  <a:txBody>
                    <a:bodyPr/>
                    <a:lstStyle/>
                    <a:p>
                      <a:pPr fontAlgn="ctr" latinLnBrk="0"/>
                      <a:r>
                        <a:rPr lang="en-GB" b="1" dirty="0">
                          <a:effectLst/>
                        </a:rPr>
                        <a:t>MHRA bibliography entry</a:t>
                      </a:r>
                    </a:p>
                  </a:txBody>
                  <a:tcPr anchor="ctr">
                    <a:lnL w="9525" cap="flat" cmpd="sng" algn="ctr">
                      <a:solidFill>
                        <a:srgbClr val="F6F4F1"/>
                      </a:solidFill>
                      <a:prstDash val="solid"/>
                      <a:round/>
                      <a:headEnd type="none" w="med" len="med"/>
                      <a:tailEnd type="none" w="med" len="med"/>
                    </a:lnL>
                    <a:lnR w="9525" cap="flat" cmpd="sng" algn="ctr">
                      <a:solidFill>
                        <a:srgbClr val="F6F4F1"/>
                      </a:solidFill>
                      <a:prstDash val="solid"/>
                      <a:round/>
                      <a:headEnd type="none" w="med" len="med"/>
                      <a:tailEnd type="none" w="med" len="med"/>
                    </a:lnR>
                    <a:lnT w="9525" cap="flat" cmpd="sng" algn="ctr">
                      <a:solidFill>
                        <a:srgbClr val="F6F4F1"/>
                      </a:solidFill>
                      <a:prstDash val="solid"/>
                      <a:round/>
                      <a:headEnd type="none" w="med" len="med"/>
                      <a:tailEnd type="none" w="med" len="med"/>
                    </a:lnT>
                    <a:lnB>
                      <a:noFill/>
                    </a:lnB>
                    <a:solidFill>
                      <a:srgbClr val="F8F7F5"/>
                    </a:solidFill>
                  </a:tcPr>
                </a:tc>
                <a:tc>
                  <a:txBody>
                    <a:bodyPr/>
                    <a:lstStyle/>
                    <a:p>
                      <a:pPr fontAlgn="t"/>
                      <a:r>
                        <a:rPr lang="en-GB" dirty="0">
                          <a:effectLst/>
                        </a:rPr>
                        <a:t>Eliot, George, </a:t>
                      </a:r>
                      <a:r>
                        <a:rPr lang="en-GB" i="1" dirty="0">
                          <a:effectLst/>
                        </a:rPr>
                        <a:t>Silas </a:t>
                      </a:r>
                      <a:r>
                        <a:rPr lang="en-GB" i="1" dirty="0" err="1">
                          <a:effectLst/>
                        </a:rPr>
                        <a:t>Marner</a:t>
                      </a:r>
                      <a:r>
                        <a:rPr lang="en-GB" dirty="0">
                          <a:effectLst/>
                        </a:rPr>
                        <a:t>, ed. by Juliette Atkinson (Oxford: Oxford University Press, 2017)</a:t>
                      </a:r>
                    </a:p>
                  </a:txBody>
                  <a:tcPr>
                    <a:lnL w="9525" cap="flat" cmpd="sng" algn="ctr">
                      <a:solidFill>
                        <a:srgbClr val="F6F4F1"/>
                      </a:solidFill>
                      <a:prstDash val="solid"/>
                      <a:round/>
                      <a:headEnd type="none" w="med" len="med"/>
                      <a:tailEnd type="none" w="med" len="med"/>
                    </a:lnL>
                    <a:lnR>
                      <a:noFill/>
                    </a:lnR>
                    <a:lnT w="9525" cap="flat" cmpd="sng" algn="ctr">
                      <a:solidFill>
                        <a:srgbClr val="F6F4F1"/>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4186493139"/>
                  </a:ext>
                </a:extLst>
              </a:tr>
            </a:tbl>
          </a:graphicData>
        </a:graphic>
      </p:graphicFrame>
      <p:sp>
        <p:nvSpPr>
          <p:cNvPr id="4" name="Rectangle 1">
            <a:extLst>
              <a:ext uri="{FF2B5EF4-FFF2-40B4-BE49-F238E27FC236}">
                <a16:creationId xmlns:a16="http://schemas.microsoft.com/office/drawing/2014/main" id="{A1B0D195-40D6-EC38-4720-3D55BE0BC598}"/>
              </a:ext>
            </a:extLst>
          </p:cNvPr>
          <p:cNvSpPr>
            <a:spLocks noChangeArrowheads="1"/>
          </p:cNvSpPr>
          <p:nvPr/>
        </p:nvSpPr>
        <p:spPr bwMode="auto">
          <a:xfrm>
            <a:off x="838200" y="1195641"/>
            <a:ext cx="11353800" cy="226215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D405F"/>
                </a:solidFill>
                <a:effectLst/>
                <a:latin typeface="Inter"/>
              </a:rPr>
              <a:t>The information here is presented similarly to that in the footnotes, with the following differences:</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0" i="0" u="none" strike="noStrike" cap="none" normalizeH="0" baseline="0" dirty="0">
                <a:ln>
                  <a:noFill/>
                </a:ln>
                <a:solidFill>
                  <a:srgbClr val="0D405F"/>
                </a:solidFill>
                <a:effectLst/>
                <a:latin typeface="Inter"/>
              </a:rPr>
              <a:t>For </a:t>
            </a:r>
            <a:r>
              <a:rPr kumimoji="0" lang="en-US" altLang="en-US" b="0" i="0" u="none" strike="noStrike" cap="none" normalizeH="0" baseline="0" dirty="0" err="1">
                <a:ln>
                  <a:noFill/>
                </a:ln>
                <a:solidFill>
                  <a:srgbClr val="0D405F"/>
                </a:solidFill>
                <a:effectLst/>
                <a:latin typeface="Inter"/>
              </a:rPr>
              <a:t>alphabetisation</a:t>
            </a:r>
            <a:r>
              <a:rPr kumimoji="0" lang="en-US" altLang="en-US" b="0" i="0" u="none" strike="noStrike" cap="none" normalizeH="0" baseline="0" dirty="0">
                <a:ln>
                  <a:noFill/>
                </a:ln>
                <a:solidFill>
                  <a:srgbClr val="0D405F"/>
                </a:solidFill>
                <a:effectLst/>
                <a:latin typeface="Inter"/>
              </a:rPr>
              <a:t> purposes, author names are inverted so that the last name comes first (e.g. ‘Dickens, Charles’).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0" i="0" u="none" strike="noStrike" cap="none" normalizeH="0" baseline="0" dirty="0">
                <a:ln>
                  <a:noFill/>
                </a:ln>
                <a:solidFill>
                  <a:srgbClr val="0D405F"/>
                </a:solidFill>
                <a:effectLst/>
                <a:latin typeface="Inter"/>
              </a:rPr>
              <a:t>Specific page numbers are not required, because you’re now referencing the whole source rather than citing a specific passage.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0" i="0" u="none" strike="noStrike" cap="none" normalizeH="0" baseline="0" dirty="0">
                <a:ln>
                  <a:noFill/>
                </a:ln>
                <a:solidFill>
                  <a:srgbClr val="0D405F"/>
                </a:solidFill>
                <a:effectLst/>
                <a:latin typeface="Inter"/>
              </a:rPr>
              <a:t>There is no full stop at the end of a bibliography entry.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128519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B2F4F246-5D92-9EBD-1FDE-CF1F6A8513A9}"/>
              </a:ext>
            </a:extLst>
          </p:cNvPr>
          <p:cNvSpPr>
            <a:spLocks noGrp="1"/>
          </p:cNvSpPr>
          <p:nvPr>
            <p:ph type="title"/>
          </p:nvPr>
        </p:nvSpPr>
        <p:spPr>
          <a:xfrm>
            <a:off x="2555631" y="1441938"/>
            <a:ext cx="7080738" cy="3974124"/>
          </a:xfrm>
        </p:spPr>
        <p:txBody>
          <a:bodyPr>
            <a:normAutofit/>
          </a:bodyPr>
          <a:lstStyle/>
          <a:p>
            <a:pPr algn="ctr"/>
            <a:r>
              <a:rPr lang="en-US" sz="5400" dirty="0">
                <a:solidFill>
                  <a:schemeClr val="bg1">
                    <a:lumMod val="95000"/>
                    <a:lumOff val="5000"/>
                  </a:schemeClr>
                </a:solidFill>
              </a:rPr>
              <a:t>Any final questions?</a:t>
            </a:r>
            <a:br>
              <a:rPr lang="en-US" sz="5400" dirty="0">
                <a:solidFill>
                  <a:schemeClr val="bg1">
                    <a:lumMod val="95000"/>
                    <a:lumOff val="5000"/>
                  </a:schemeClr>
                </a:solidFill>
              </a:rPr>
            </a:br>
            <a:r>
              <a:rPr lang="en-US" sz="4000" dirty="0">
                <a:solidFill>
                  <a:schemeClr val="bg1">
                    <a:lumMod val="95000"/>
                    <a:lumOff val="5000"/>
                  </a:schemeClr>
                </a:solidFill>
              </a:rPr>
              <a:t>Please ask before the exam period!</a:t>
            </a:r>
          </a:p>
        </p:txBody>
      </p:sp>
    </p:spTree>
    <p:extLst>
      <p:ext uri="{BB962C8B-B14F-4D97-AF65-F5344CB8AC3E}">
        <p14:creationId xmlns:p14="http://schemas.microsoft.com/office/powerpoint/2010/main" val="3443246265"/>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411D5-EA75-59DE-C7C9-186B1667BFCD}"/>
              </a:ext>
            </a:extLst>
          </p:cNvPr>
          <p:cNvSpPr>
            <a:spLocks noGrp="1"/>
          </p:cNvSpPr>
          <p:nvPr>
            <p:ph type="title"/>
          </p:nvPr>
        </p:nvSpPr>
        <p:spPr/>
        <p:txBody>
          <a:bodyPr/>
          <a:lstStyle/>
          <a:p>
            <a:r>
              <a:rPr lang="en-US" b="1" dirty="0"/>
              <a:t>About History take-home exams</a:t>
            </a:r>
          </a:p>
        </p:txBody>
      </p:sp>
      <p:sp>
        <p:nvSpPr>
          <p:cNvPr id="3" name="Content Placeholder 2">
            <a:extLst>
              <a:ext uri="{FF2B5EF4-FFF2-40B4-BE49-F238E27FC236}">
                <a16:creationId xmlns:a16="http://schemas.microsoft.com/office/drawing/2014/main" id="{28492D27-3E0F-CD32-124A-BEDF4BBB2A18}"/>
              </a:ext>
            </a:extLst>
          </p:cNvPr>
          <p:cNvSpPr>
            <a:spLocks noGrp="1"/>
          </p:cNvSpPr>
          <p:nvPr>
            <p:ph idx="1"/>
          </p:nvPr>
        </p:nvSpPr>
        <p:spPr>
          <a:xfrm>
            <a:off x="838200" y="1520825"/>
            <a:ext cx="10515600" cy="4667250"/>
          </a:xfrm>
        </p:spPr>
        <p:txBody>
          <a:bodyPr>
            <a:normAutofit lnSpcReduction="10000"/>
          </a:bodyPr>
          <a:lstStyle/>
          <a:p>
            <a:r>
              <a:rPr lang="en-US" dirty="0"/>
              <a:t>History Department information about exams can be found here:</a:t>
            </a:r>
          </a:p>
          <a:p>
            <a:r>
              <a:rPr lang="en-US" dirty="0">
                <a:hlinkClick r:id="rId2"/>
              </a:rPr>
              <a:t>https://warwick.ac.uk/fac/arts/history/students/ugexams/</a:t>
            </a:r>
            <a:endParaRPr lang="en-US" dirty="0"/>
          </a:p>
          <a:p>
            <a:r>
              <a:rPr lang="en-US" dirty="0"/>
              <a:t>The Postwar exam paper for 2025 will be available on </a:t>
            </a:r>
            <a:r>
              <a:rPr lang="en-US" b="1" dirty="0">
                <a:highlight>
                  <a:srgbClr val="FFFF00"/>
                </a:highlight>
              </a:rPr>
              <a:t>Tuesday 6 May at 9.30am</a:t>
            </a:r>
          </a:p>
          <a:p>
            <a:r>
              <a:rPr lang="en-US" b="1" dirty="0"/>
              <a:t>Use the above link to access the exam paper</a:t>
            </a:r>
          </a:p>
          <a:p>
            <a:r>
              <a:rPr lang="en-GB" b="0" i="0" u="none" strike="noStrike" dirty="0">
                <a:solidFill>
                  <a:srgbClr val="202020"/>
                </a:solidFill>
                <a:effectLst/>
              </a:rPr>
              <a:t>The module title will become a </a:t>
            </a:r>
            <a:r>
              <a:rPr lang="en-GB" b="1" i="0" u="none" strike="noStrike" dirty="0">
                <a:solidFill>
                  <a:srgbClr val="202020"/>
                </a:solidFill>
                <a:effectLst/>
              </a:rPr>
              <a:t>PDF file link </a:t>
            </a:r>
            <a:r>
              <a:rPr lang="en-GB" b="0" i="0" u="none" strike="noStrike" dirty="0">
                <a:solidFill>
                  <a:srgbClr val="202020"/>
                </a:solidFill>
                <a:effectLst/>
              </a:rPr>
              <a:t>that you can click to view or download</a:t>
            </a:r>
            <a:endParaRPr lang="en-US" b="1" dirty="0"/>
          </a:p>
          <a:p>
            <a:r>
              <a:rPr lang="en-US" dirty="0"/>
              <a:t>You must submit your answers via Tabula by </a:t>
            </a:r>
            <a:r>
              <a:rPr lang="en-US" b="1" dirty="0">
                <a:highlight>
                  <a:srgbClr val="FFFF00"/>
                </a:highlight>
              </a:rPr>
              <a:t>Tuesday 13 May at noon</a:t>
            </a:r>
          </a:p>
          <a:p>
            <a:r>
              <a:rPr lang="en-US" b="1" dirty="0"/>
              <a:t>It is not possible to self-certify or receive an extension for exams in the History department</a:t>
            </a:r>
          </a:p>
          <a:p>
            <a:pPr marL="0" indent="0">
              <a:buNone/>
            </a:pPr>
            <a:endParaRPr lang="en-US" dirty="0"/>
          </a:p>
        </p:txBody>
      </p:sp>
    </p:spTree>
    <p:extLst>
      <p:ext uri="{BB962C8B-B14F-4D97-AF65-F5344CB8AC3E}">
        <p14:creationId xmlns:p14="http://schemas.microsoft.com/office/powerpoint/2010/main" val="53706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E4F7D-7AF0-F007-354A-34A3344B9FE0}"/>
              </a:ext>
            </a:extLst>
          </p:cNvPr>
          <p:cNvSpPr>
            <a:spLocks noGrp="1"/>
          </p:cNvSpPr>
          <p:nvPr>
            <p:ph type="title"/>
          </p:nvPr>
        </p:nvSpPr>
        <p:spPr>
          <a:xfrm>
            <a:off x="838200" y="163286"/>
            <a:ext cx="10515600" cy="1325563"/>
          </a:xfrm>
        </p:spPr>
        <p:txBody>
          <a:bodyPr/>
          <a:lstStyle/>
          <a:p>
            <a:r>
              <a:rPr lang="en-US" b="1" dirty="0"/>
              <a:t>History Department guidance</a:t>
            </a:r>
          </a:p>
        </p:txBody>
      </p:sp>
      <p:sp>
        <p:nvSpPr>
          <p:cNvPr id="3" name="Content Placeholder 2">
            <a:extLst>
              <a:ext uri="{FF2B5EF4-FFF2-40B4-BE49-F238E27FC236}">
                <a16:creationId xmlns:a16="http://schemas.microsoft.com/office/drawing/2014/main" id="{B925614B-0188-21DF-485F-CA61DCE2836B}"/>
              </a:ext>
            </a:extLst>
          </p:cNvPr>
          <p:cNvSpPr>
            <a:spLocks noGrp="1"/>
          </p:cNvSpPr>
          <p:nvPr>
            <p:ph idx="1"/>
          </p:nvPr>
        </p:nvSpPr>
        <p:spPr>
          <a:xfrm>
            <a:off x="838200" y="1379309"/>
            <a:ext cx="10515600" cy="5572333"/>
          </a:xfrm>
        </p:spPr>
        <p:txBody>
          <a:bodyPr>
            <a:normAutofit/>
          </a:bodyPr>
          <a:lstStyle/>
          <a:p>
            <a:r>
              <a:rPr lang="en-US" dirty="0"/>
              <a:t>You are not expected to take a whole week to produce your exam answers. The Department guidelines recommend one hour per answer—as though this were a timed exam. This would mean two hours for the Postwar exam paper as a whole.</a:t>
            </a:r>
          </a:p>
          <a:p>
            <a:r>
              <a:rPr lang="en-US" dirty="0"/>
              <a:t>Your responses should resemble the kinds of essays you’d produce under timed ‘exam conditions’– but with footnotes and a bibliography</a:t>
            </a:r>
          </a:p>
          <a:p>
            <a:r>
              <a:rPr lang="en-US" dirty="0"/>
              <a:t>You should NOT answer exam questions using any material for which you’ve already received credit in summative work. (So, please make sure that you pick sources that you didn’t write on in term 1 for the gobbets answers &amp; that you explore fresh material throughout.)</a:t>
            </a:r>
          </a:p>
        </p:txBody>
      </p:sp>
    </p:spTree>
    <p:extLst>
      <p:ext uri="{BB962C8B-B14F-4D97-AF65-F5344CB8AC3E}">
        <p14:creationId xmlns:p14="http://schemas.microsoft.com/office/powerpoint/2010/main" val="2874665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34ED9-81B9-806D-0FCB-508A7267530C}"/>
              </a:ext>
            </a:extLst>
          </p:cNvPr>
          <p:cNvSpPr>
            <a:spLocks noGrp="1"/>
          </p:cNvSpPr>
          <p:nvPr>
            <p:ph type="title"/>
          </p:nvPr>
        </p:nvSpPr>
        <p:spPr/>
        <p:txBody>
          <a:bodyPr/>
          <a:lstStyle/>
          <a:p>
            <a:r>
              <a:rPr lang="en-US" b="1" dirty="0"/>
              <a:t>Can you seek my advice about the exam?</a:t>
            </a:r>
          </a:p>
        </p:txBody>
      </p:sp>
      <p:sp>
        <p:nvSpPr>
          <p:cNvPr id="3" name="Content Placeholder 2">
            <a:extLst>
              <a:ext uri="{FF2B5EF4-FFF2-40B4-BE49-F238E27FC236}">
                <a16:creationId xmlns:a16="http://schemas.microsoft.com/office/drawing/2014/main" id="{8C72B2C4-0804-73C8-B5C4-932D331BB7BD}"/>
              </a:ext>
            </a:extLst>
          </p:cNvPr>
          <p:cNvSpPr>
            <a:spLocks noGrp="1"/>
          </p:cNvSpPr>
          <p:nvPr>
            <p:ph idx="1"/>
          </p:nvPr>
        </p:nvSpPr>
        <p:spPr>
          <a:xfrm>
            <a:off x="750065" y="1561220"/>
            <a:ext cx="10515600" cy="4351338"/>
          </a:xfrm>
        </p:spPr>
        <p:txBody>
          <a:bodyPr>
            <a:normAutofit fontScale="92500" lnSpcReduction="10000"/>
          </a:bodyPr>
          <a:lstStyle/>
          <a:p>
            <a:r>
              <a:rPr lang="en-US" dirty="0"/>
              <a:t>You’re welcome to contact me before the exam if you have any questions as you’re revising</a:t>
            </a:r>
          </a:p>
          <a:p>
            <a:r>
              <a:rPr lang="en-US" dirty="0"/>
              <a:t>But please note the following History department guidance about contact with the module convenor DURING the exam period:</a:t>
            </a:r>
          </a:p>
          <a:p>
            <a:pPr algn="l">
              <a:spcAft>
                <a:spcPts val="840"/>
              </a:spcAft>
            </a:pPr>
            <a:r>
              <a:rPr lang="en-GB" b="0" i="0" u="none" strike="noStrike" dirty="0">
                <a:solidFill>
                  <a:srgbClr val="202020"/>
                </a:solidFill>
                <a:effectLst/>
                <a:highlight>
                  <a:srgbClr val="FFFF00"/>
                </a:highlight>
                <a:latin typeface="Lato" panose="020F0502020204030203" pitchFamily="34" charset="0"/>
              </a:rPr>
              <a:t>You may email the module convenor with any queries or concerns about the assessment within the </a:t>
            </a:r>
            <a:r>
              <a:rPr lang="en-GB" b="1" i="0" u="none" strike="noStrike" dirty="0">
                <a:solidFill>
                  <a:srgbClr val="202020"/>
                </a:solidFill>
                <a:effectLst/>
                <a:highlight>
                  <a:srgbClr val="FFFF00"/>
                </a:highlight>
                <a:latin typeface="Lato" panose="020F0502020204030203" pitchFamily="34" charset="0"/>
              </a:rPr>
              <a:t>first working day</a:t>
            </a:r>
            <a:r>
              <a:rPr lang="en-GB" b="0" i="0" u="none" strike="noStrike" dirty="0">
                <a:solidFill>
                  <a:srgbClr val="202020"/>
                </a:solidFill>
                <a:effectLst/>
                <a:highlight>
                  <a:srgbClr val="FFFF00"/>
                </a:highlight>
                <a:latin typeface="Lato" panose="020F0502020204030203" pitchFamily="34" charset="0"/>
              </a:rPr>
              <a:t> of the paper being published.</a:t>
            </a:r>
          </a:p>
          <a:p>
            <a:pPr algn="l">
              <a:spcAft>
                <a:spcPts val="840"/>
              </a:spcAft>
            </a:pPr>
            <a:r>
              <a:rPr lang="en-GB" b="0" i="0" u="none" strike="noStrike" dirty="0">
                <a:solidFill>
                  <a:srgbClr val="202020"/>
                </a:solidFill>
                <a:effectLst/>
                <a:highlight>
                  <a:srgbClr val="FFFF00"/>
                </a:highlight>
                <a:latin typeface="Lato" panose="020F0502020204030203" pitchFamily="34" charset="0"/>
              </a:rPr>
              <a:t>However, convenors are only able to clarify terminology or wording of questions. You cannot enquire about the content of the module after the start of the 7-day period. After this point, you should aim to complete the questions to the best of your ability.</a:t>
            </a:r>
          </a:p>
          <a:p>
            <a:endParaRPr lang="en-US" dirty="0"/>
          </a:p>
        </p:txBody>
      </p:sp>
    </p:spTree>
    <p:extLst>
      <p:ext uri="{BB962C8B-B14F-4D97-AF65-F5344CB8AC3E}">
        <p14:creationId xmlns:p14="http://schemas.microsoft.com/office/powerpoint/2010/main" val="3946611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10B37-3529-8D1C-BC1C-DF0725A6D0F5}"/>
              </a:ext>
            </a:extLst>
          </p:cNvPr>
          <p:cNvSpPr>
            <a:spLocks noGrp="1"/>
          </p:cNvSpPr>
          <p:nvPr>
            <p:ph type="title"/>
          </p:nvPr>
        </p:nvSpPr>
        <p:spPr>
          <a:xfrm>
            <a:off x="838200" y="173489"/>
            <a:ext cx="10515600" cy="1325563"/>
          </a:xfrm>
        </p:spPr>
        <p:txBody>
          <a:bodyPr/>
          <a:lstStyle/>
          <a:p>
            <a:r>
              <a:rPr lang="en-US" b="1" dirty="0"/>
              <a:t>Structure of the </a:t>
            </a:r>
            <a:r>
              <a:rPr lang="en-US" b="1" i="1" dirty="0"/>
              <a:t>Postwar</a:t>
            </a:r>
            <a:r>
              <a:rPr lang="en-US" b="1" dirty="0"/>
              <a:t> paper</a:t>
            </a:r>
          </a:p>
        </p:txBody>
      </p:sp>
      <p:sp>
        <p:nvSpPr>
          <p:cNvPr id="3" name="Content Placeholder 2">
            <a:extLst>
              <a:ext uri="{FF2B5EF4-FFF2-40B4-BE49-F238E27FC236}">
                <a16:creationId xmlns:a16="http://schemas.microsoft.com/office/drawing/2014/main" id="{0694E058-F7A7-B8F6-83C7-333DA65B6799}"/>
              </a:ext>
            </a:extLst>
          </p:cNvPr>
          <p:cNvSpPr>
            <a:spLocks noGrp="1"/>
          </p:cNvSpPr>
          <p:nvPr>
            <p:ph idx="1"/>
          </p:nvPr>
        </p:nvSpPr>
        <p:spPr>
          <a:xfrm>
            <a:off x="838200" y="1266514"/>
            <a:ext cx="10839680" cy="5591485"/>
          </a:xfrm>
        </p:spPr>
        <p:txBody>
          <a:bodyPr>
            <a:normAutofit/>
          </a:bodyPr>
          <a:lstStyle/>
          <a:p>
            <a:r>
              <a:rPr lang="en-US" dirty="0"/>
              <a:t>The exam paper has </a:t>
            </a:r>
            <a:r>
              <a:rPr lang="en-US" b="1" dirty="0"/>
              <a:t>TEN questions. You must answer TWO</a:t>
            </a:r>
            <a:r>
              <a:rPr lang="en-US" dirty="0"/>
              <a:t>.</a:t>
            </a:r>
          </a:p>
          <a:p>
            <a:r>
              <a:rPr lang="en-US" dirty="0"/>
              <a:t>NOTE: the </a:t>
            </a:r>
            <a:r>
              <a:rPr lang="en-US" b="1" dirty="0"/>
              <a:t>first question is compulsory</a:t>
            </a:r>
            <a:r>
              <a:rPr lang="en-US" dirty="0"/>
              <a:t>. It comprises six gobbets drawn from the module’s required primary sources. You must </a:t>
            </a:r>
            <a:r>
              <a:rPr lang="en-US" b="1" dirty="0"/>
              <a:t>select two </a:t>
            </a:r>
            <a:r>
              <a:rPr lang="en-US" dirty="0"/>
              <a:t>of these about which to write. The 2 gobbet analyses comprise 50% of the overall mark for the exam.</a:t>
            </a:r>
          </a:p>
          <a:p>
            <a:r>
              <a:rPr lang="en-US" dirty="0"/>
              <a:t>NB: Your task is </a:t>
            </a:r>
            <a:r>
              <a:rPr lang="en-US" b="1" dirty="0"/>
              <a:t>not</a:t>
            </a:r>
            <a:r>
              <a:rPr lang="en-US" dirty="0"/>
              <a:t> to write an analysis that weaves interpretation of the two gobbets together. Instead, you should present your two gobbets responses as distinct </a:t>
            </a:r>
            <a:r>
              <a:rPr lang="en-US" b="1" dirty="0"/>
              <a:t>stand-alone answers </a:t>
            </a:r>
            <a:r>
              <a:rPr lang="en-US" dirty="0"/>
              <a:t>under question one.</a:t>
            </a:r>
          </a:p>
          <a:p>
            <a:r>
              <a:rPr lang="en-US" dirty="0"/>
              <a:t>So, label them, e.g.: Q1 (a)</a:t>
            </a:r>
          </a:p>
          <a:p>
            <a:r>
              <a:rPr lang="en-US" dirty="0"/>
              <a:t>Q1 (d)</a:t>
            </a:r>
          </a:p>
          <a:p>
            <a:r>
              <a:rPr lang="en-US" dirty="0"/>
              <a:t>Each gobbet analysis should be </a:t>
            </a:r>
            <a:r>
              <a:rPr lang="en-US" b="1" dirty="0"/>
              <a:t>750 words max</a:t>
            </a:r>
            <a:r>
              <a:rPr lang="en-US" dirty="0"/>
              <a:t>, with a total of 1500 words for Q1 of the exam.</a:t>
            </a:r>
          </a:p>
        </p:txBody>
      </p:sp>
    </p:spTree>
    <p:extLst>
      <p:ext uri="{BB962C8B-B14F-4D97-AF65-F5344CB8AC3E}">
        <p14:creationId xmlns:p14="http://schemas.microsoft.com/office/powerpoint/2010/main" val="576945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57772-83A1-EC37-8DFD-63692F5DDD61}"/>
              </a:ext>
            </a:extLst>
          </p:cNvPr>
          <p:cNvSpPr>
            <a:spLocks noGrp="1"/>
          </p:cNvSpPr>
          <p:nvPr>
            <p:ph type="title"/>
          </p:nvPr>
        </p:nvSpPr>
        <p:spPr/>
        <p:txBody>
          <a:bodyPr/>
          <a:lstStyle/>
          <a:p>
            <a:r>
              <a:rPr lang="en-US" b="1" dirty="0"/>
              <a:t>Essay Questions 2-10</a:t>
            </a:r>
          </a:p>
        </p:txBody>
      </p:sp>
      <p:sp>
        <p:nvSpPr>
          <p:cNvPr id="3" name="Content Placeholder 2">
            <a:extLst>
              <a:ext uri="{FF2B5EF4-FFF2-40B4-BE49-F238E27FC236}">
                <a16:creationId xmlns:a16="http://schemas.microsoft.com/office/drawing/2014/main" id="{68FEF04F-DAF6-FA69-13CB-3E8342D9EFFB}"/>
              </a:ext>
            </a:extLst>
          </p:cNvPr>
          <p:cNvSpPr>
            <a:spLocks noGrp="1"/>
          </p:cNvSpPr>
          <p:nvPr>
            <p:ph idx="1"/>
          </p:nvPr>
        </p:nvSpPr>
        <p:spPr>
          <a:xfrm>
            <a:off x="838200" y="1597025"/>
            <a:ext cx="10515600" cy="4977946"/>
          </a:xfrm>
        </p:spPr>
        <p:txBody>
          <a:bodyPr>
            <a:normAutofit lnSpcReduction="10000"/>
          </a:bodyPr>
          <a:lstStyle/>
          <a:p>
            <a:r>
              <a:rPr lang="en-US" dirty="0"/>
              <a:t>The other 9 questions on the paper are more conventional essay questions, covering themes and issues explored in the module</a:t>
            </a:r>
          </a:p>
          <a:p>
            <a:r>
              <a:rPr lang="en-US" dirty="0"/>
              <a:t>You’ll </a:t>
            </a:r>
            <a:r>
              <a:rPr lang="en-US" b="1" dirty="0"/>
              <a:t>answer ONE </a:t>
            </a:r>
            <a:r>
              <a:rPr lang="en-US" dirty="0"/>
              <a:t>of these</a:t>
            </a:r>
          </a:p>
          <a:p>
            <a:r>
              <a:rPr lang="en-US" dirty="0"/>
              <a:t>The essay should be no more than </a:t>
            </a:r>
            <a:r>
              <a:rPr lang="en-US" b="1" dirty="0"/>
              <a:t>1500 words long</a:t>
            </a:r>
          </a:p>
          <a:p>
            <a:r>
              <a:rPr lang="en-US" dirty="0"/>
              <a:t>Where appropriate, both answers should have </a:t>
            </a:r>
            <a:r>
              <a:rPr lang="en-US" b="1" dirty="0"/>
              <a:t>footnotes</a:t>
            </a:r>
            <a:r>
              <a:rPr lang="en-US" dirty="0"/>
              <a:t> to show where you’ve derived your material</a:t>
            </a:r>
          </a:p>
          <a:p>
            <a:r>
              <a:rPr lang="en-US" dirty="0"/>
              <a:t>Your exam responses should be followed by a </a:t>
            </a:r>
            <a:r>
              <a:rPr lang="en-US" b="1" dirty="0"/>
              <a:t>bibliography</a:t>
            </a:r>
          </a:p>
          <a:p>
            <a:r>
              <a:rPr lang="en-US" dirty="0"/>
              <a:t>These should be set out using the MHRA style (or another recognized style which you’ll identify on the title page)</a:t>
            </a:r>
          </a:p>
          <a:p>
            <a:r>
              <a:rPr lang="en-US" dirty="0"/>
              <a:t>Please </a:t>
            </a:r>
            <a:r>
              <a:rPr lang="en-US" b="1" dirty="0"/>
              <a:t>DOUBLE-SPACE</a:t>
            </a:r>
            <a:r>
              <a:rPr lang="en-US" dirty="0"/>
              <a:t> your answers– this is much easier to read and mark!</a:t>
            </a:r>
          </a:p>
        </p:txBody>
      </p:sp>
    </p:spTree>
    <p:extLst>
      <p:ext uri="{BB962C8B-B14F-4D97-AF65-F5344CB8AC3E}">
        <p14:creationId xmlns:p14="http://schemas.microsoft.com/office/powerpoint/2010/main" val="2252510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E7C3C-7CED-F354-14FA-E313F2DBD317}"/>
              </a:ext>
            </a:extLst>
          </p:cNvPr>
          <p:cNvSpPr>
            <a:spLocks noGrp="1"/>
          </p:cNvSpPr>
          <p:nvPr>
            <p:ph type="title"/>
          </p:nvPr>
        </p:nvSpPr>
        <p:spPr>
          <a:xfrm>
            <a:off x="838200" y="-101643"/>
            <a:ext cx="10515600" cy="1325563"/>
          </a:xfrm>
        </p:spPr>
        <p:txBody>
          <a:bodyPr/>
          <a:lstStyle/>
          <a:p>
            <a:r>
              <a:rPr lang="en-US" b="1" dirty="0"/>
              <a:t>What I’m looking for…</a:t>
            </a:r>
          </a:p>
        </p:txBody>
      </p:sp>
      <p:sp>
        <p:nvSpPr>
          <p:cNvPr id="3" name="Content Placeholder 2">
            <a:extLst>
              <a:ext uri="{FF2B5EF4-FFF2-40B4-BE49-F238E27FC236}">
                <a16:creationId xmlns:a16="http://schemas.microsoft.com/office/drawing/2014/main" id="{21363C11-C5EC-65DC-F638-59ADA60F57DE}"/>
              </a:ext>
            </a:extLst>
          </p:cNvPr>
          <p:cNvSpPr>
            <a:spLocks noGrp="1"/>
          </p:cNvSpPr>
          <p:nvPr>
            <p:ph idx="1"/>
          </p:nvPr>
        </p:nvSpPr>
        <p:spPr>
          <a:xfrm>
            <a:off x="705998" y="1083454"/>
            <a:ext cx="10515600" cy="5347379"/>
          </a:xfrm>
        </p:spPr>
        <p:txBody>
          <a:bodyPr>
            <a:normAutofit fontScale="77500" lnSpcReduction="20000"/>
          </a:bodyPr>
          <a:lstStyle/>
          <a:p>
            <a:r>
              <a:rPr lang="en-US" dirty="0"/>
              <a:t>Evidence that you’ve engaged seriously with the module’s content across both terms</a:t>
            </a:r>
          </a:p>
          <a:p>
            <a:r>
              <a:rPr lang="en-US" dirty="0"/>
              <a:t>Familiarity with the overarching themes as well as the micro-content of the weekly seminar topics</a:t>
            </a:r>
          </a:p>
          <a:p>
            <a:r>
              <a:rPr lang="en-US" dirty="0"/>
              <a:t>NB: I do NOT expect you to undertake original research for the exam answers. I want to see that you’ve read the assigned primary sources carefully and that you’re familiar with the required secondary readings. You may also reference seminar slides and notes.</a:t>
            </a:r>
          </a:p>
          <a:p>
            <a:r>
              <a:rPr lang="en-US" dirty="0"/>
              <a:t>Awareness of the geographic breadth of the module (so, try to draw evidence from different locations not just, say, postwar Germany)</a:t>
            </a:r>
          </a:p>
          <a:p>
            <a:r>
              <a:rPr lang="en-US" dirty="0"/>
              <a:t>The ability to </a:t>
            </a:r>
            <a:r>
              <a:rPr lang="en-US" b="1" dirty="0"/>
              <a:t>draw connections </a:t>
            </a:r>
            <a:r>
              <a:rPr lang="en-US" dirty="0"/>
              <a:t>between seminar topics</a:t>
            </a:r>
          </a:p>
          <a:p>
            <a:r>
              <a:rPr lang="en-US" dirty="0"/>
              <a:t>Your </a:t>
            </a:r>
            <a:r>
              <a:rPr lang="en-US" b="1" dirty="0"/>
              <a:t>essay answer should draw on more than one week’s content</a:t>
            </a:r>
            <a:r>
              <a:rPr lang="en-US" dirty="0"/>
              <a:t>.</a:t>
            </a:r>
          </a:p>
          <a:p>
            <a:r>
              <a:rPr lang="en-US" dirty="0"/>
              <a:t>Answers that employ </a:t>
            </a:r>
            <a:r>
              <a:rPr lang="en-US" b="1" dirty="0"/>
              <a:t>evidence from both primary and secondary sources assigned for the module</a:t>
            </a:r>
            <a:r>
              <a:rPr lang="en-US" dirty="0"/>
              <a:t> to illustrate your analytic points</a:t>
            </a:r>
          </a:p>
          <a:p>
            <a:r>
              <a:rPr lang="en-US" dirty="0"/>
              <a:t>Essays that are well-written, logically structured and that argue a persuasive case using appropriate evidence</a:t>
            </a:r>
          </a:p>
          <a:p>
            <a:r>
              <a:rPr lang="en-US" dirty="0"/>
              <a:t>Select questions that will give you the chance to demonstrate as great a range of knowledge and understanding as possible</a:t>
            </a:r>
          </a:p>
          <a:p>
            <a:pPr marL="0" indent="0">
              <a:buNone/>
            </a:pPr>
            <a:endParaRPr lang="en-US" dirty="0"/>
          </a:p>
        </p:txBody>
      </p:sp>
    </p:spTree>
    <p:extLst>
      <p:ext uri="{BB962C8B-B14F-4D97-AF65-F5344CB8AC3E}">
        <p14:creationId xmlns:p14="http://schemas.microsoft.com/office/powerpoint/2010/main" val="15215790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083D1-A8CE-B094-F2C2-D6332131150E}"/>
              </a:ext>
            </a:extLst>
          </p:cNvPr>
          <p:cNvSpPr>
            <a:spLocks noGrp="1"/>
          </p:cNvSpPr>
          <p:nvPr>
            <p:ph type="title"/>
          </p:nvPr>
        </p:nvSpPr>
        <p:spPr>
          <a:xfrm>
            <a:off x="838200" y="-202770"/>
            <a:ext cx="10515600" cy="1325563"/>
          </a:xfrm>
        </p:spPr>
        <p:txBody>
          <a:bodyPr/>
          <a:lstStyle/>
          <a:p>
            <a:r>
              <a:rPr lang="en-US" b="1" dirty="0"/>
              <a:t>How to tackle the gobbets answers</a:t>
            </a:r>
          </a:p>
        </p:txBody>
      </p:sp>
      <p:sp>
        <p:nvSpPr>
          <p:cNvPr id="3" name="Content Placeholder 2">
            <a:extLst>
              <a:ext uri="{FF2B5EF4-FFF2-40B4-BE49-F238E27FC236}">
                <a16:creationId xmlns:a16="http://schemas.microsoft.com/office/drawing/2014/main" id="{1B364E24-8791-5AEF-DC00-6F61C4B66D5E}"/>
              </a:ext>
            </a:extLst>
          </p:cNvPr>
          <p:cNvSpPr>
            <a:spLocks noGrp="1"/>
          </p:cNvSpPr>
          <p:nvPr>
            <p:ph idx="1"/>
          </p:nvPr>
        </p:nvSpPr>
        <p:spPr>
          <a:xfrm>
            <a:off x="739048" y="924489"/>
            <a:ext cx="10916797" cy="5933511"/>
          </a:xfrm>
        </p:spPr>
        <p:txBody>
          <a:bodyPr>
            <a:normAutofit lnSpcReduction="10000"/>
          </a:bodyPr>
          <a:lstStyle/>
          <a:p>
            <a:r>
              <a:rPr lang="en-US" dirty="0"/>
              <a:t>You have to do 3 distinct things for each gobbet analysis:</a:t>
            </a:r>
          </a:p>
          <a:p>
            <a:r>
              <a:rPr lang="en-US" dirty="0"/>
              <a:t>1) </a:t>
            </a:r>
            <a:r>
              <a:rPr lang="en-US" dirty="0">
                <a:highlight>
                  <a:srgbClr val="FFFF00"/>
                </a:highlight>
              </a:rPr>
              <a:t>Introduce &amp; contextualize the source as a whole</a:t>
            </a:r>
            <a:r>
              <a:rPr lang="en-US" dirty="0"/>
              <a:t>: who wrote it; when/under what circumstances; for whom and why; how it entered public circulation (if relevant); [c.200 words]</a:t>
            </a:r>
          </a:p>
          <a:p>
            <a:r>
              <a:rPr lang="en-US" dirty="0"/>
              <a:t>2) Identify points from the excerpt that are especially revealing about the postwar era. Here you might choose to say something about the language/style of the passage, but the most important task is to identify </a:t>
            </a:r>
            <a:r>
              <a:rPr lang="en-US" dirty="0">
                <a:highlight>
                  <a:srgbClr val="FFFF00"/>
                </a:highlight>
              </a:rPr>
              <a:t>significant themes </a:t>
            </a:r>
            <a:r>
              <a:rPr lang="en-US" dirty="0"/>
              <a:t>evident in the gobbet. How are they articulated? How do they resonate more broadly with larger currents of feeling/experience in the postwar world? </a:t>
            </a:r>
            <a:r>
              <a:rPr lang="en-US" dirty="0">
                <a:highlight>
                  <a:srgbClr val="FFFF00"/>
                </a:highlight>
              </a:rPr>
              <a:t>Draw connections</a:t>
            </a:r>
            <a:r>
              <a:rPr lang="en-US" dirty="0"/>
              <a:t> with other sources and, if appropriate, relevant historiography. [NB: Point 2 is the most important element of the answer.]</a:t>
            </a:r>
          </a:p>
          <a:p>
            <a:r>
              <a:rPr lang="en-US" dirty="0"/>
              <a:t>3) </a:t>
            </a:r>
            <a:r>
              <a:rPr lang="en-US" dirty="0">
                <a:highlight>
                  <a:srgbClr val="FFFF00"/>
                </a:highlight>
              </a:rPr>
              <a:t>Conclude</a:t>
            </a:r>
            <a:r>
              <a:rPr lang="en-US" dirty="0"/>
              <a:t>: with reference to the source as a whole (not just this excerpt) offer a brief summative appraisal of its significance for historians of ‘postwar’</a:t>
            </a:r>
          </a:p>
        </p:txBody>
      </p:sp>
    </p:spTree>
    <p:extLst>
      <p:ext uri="{BB962C8B-B14F-4D97-AF65-F5344CB8AC3E}">
        <p14:creationId xmlns:p14="http://schemas.microsoft.com/office/powerpoint/2010/main" val="32000332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D4B77-54B1-8C70-615A-C014FAE8D03E}"/>
              </a:ext>
            </a:extLst>
          </p:cNvPr>
          <p:cNvSpPr>
            <a:spLocks noGrp="1"/>
          </p:cNvSpPr>
          <p:nvPr>
            <p:ph type="title"/>
          </p:nvPr>
        </p:nvSpPr>
        <p:spPr>
          <a:xfrm>
            <a:off x="838200" y="365125"/>
            <a:ext cx="11353800" cy="1325563"/>
          </a:xfrm>
        </p:spPr>
        <p:txBody>
          <a:bodyPr/>
          <a:lstStyle/>
          <a:p>
            <a:r>
              <a:rPr lang="en-US" b="1" dirty="0"/>
              <a:t>In-class practice gobbet (from the 2023 paper)</a:t>
            </a:r>
          </a:p>
        </p:txBody>
      </p:sp>
      <p:sp>
        <p:nvSpPr>
          <p:cNvPr id="3" name="Content Placeholder 2">
            <a:extLst>
              <a:ext uri="{FF2B5EF4-FFF2-40B4-BE49-F238E27FC236}">
                <a16:creationId xmlns:a16="http://schemas.microsoft.com/office/drawing/2014/main" id="{7695AC36-FE72-53B8-CF3E-B0E203956339}"/>
              </a:ext>
            </a:extLst>
          </p:cNvPr>
          <p:cNvSpPr>
            <a:spLocks noGrp="1"/>
          </p:cNvSpPr>
          <p:nvPr>
            <p:ph idx="1"/>
          </p:nvPr>
        </p:nvSpPr>
        <p:spPr/>
        <p:txBody>
          <a:bodyPr>
            <a:normAutofit fontScale="85000" lnSpcReduction="20000"/>
          </a:bodyPr>
          <a:lstStyle/>
          <a:p>
            <a:pPr marL="0" indent="0">
              <a:buNone/>
            </a:pPr>
            <a:r>
              <a:rPr lang="en-GB" sz="3200" dirty="0">
                <a:effectLst/>
                <a:latin typeface="Calibri" panose="020F0502020204030204" pitchFamily="34" charset="0"/>
              </a:rPr>
              <a:t>1(c) 'The people of the camp had an undying hatred of the Germans. Never, for the most part, had they been able to slake their thirst for revenge with some physical act. Now they saw the tables turned. Vividly, they recalled the times when the Germans had turned them out of their homes to be driven to ghettoes or concentration camps. As they told me, they had been plundered of the pitifully few possessions they were allowed to take with them. Now the Germans were being evicted. The Germans were not being led off to death or torture camps. They were being allowed to take everything but their furniture. Their families were not being broken up. Starting with taunts, it was an easy step to violence. Only one act of looting was required to start off a wave.’ </a:t>
            </a:r>
            <a:endParaRPr lang="en-GB" sz="3200" dirty="0"/>
          </a:p>
          <a:p>
            <a:pPr marL="0" indent="0">
              <a:buNone/>
            </a:pPr>
            <a:r>
              <a:rPr lang="en-GB" sz="3200" b="1" dirty="0">
                <a:effectLst/>
                <a:latin typeface="Calibri" panose="020F0502020204030204" pitchFamily="34" charset="0"/>
              </a:rPr>
              <a:t>Irving </a:t>
            </a:r>
            <a:r>
              <a:rPr lang="en-GB" sz="3200" b="1" dirty="0" err="1">
                <a:effectLst/>
                <a:latin typeface="Calibri" panose="020F0502020204030204" pitchFamily="34" charset="0"/>
              </a:rPr>
              <a:t>Heymont</a:t>
            </a:r>
            <a:r>
              <a:rPr lang="en-GB" sz="3200" b="1" dirty="0">
                <a:effectLst/>
                <a:latin typeface="Calibri" panose="020F0502020204030204" pitchFamily="34" charset="0"/>
              </a:rPr>
              <a:t> letter to Joan </a:t>
            </a:r>
            <a:r>
              <a:rPr lang="en-GB" sz="3200" b="1" dirty="0" err="1">
                <a:effectLst/>
                <a:latin typeface="Calibri" panose="020F0502020204030204" pitchFamily="34" charset="0"/>
              </a:rPr>
              <a:t>Heymont</a:t>
            </a:r>
            <a:r>
              <a:rPr lang="en-GB" sz="3200" b="1" dirty="0">
                <a:effectLst/>
                <a:latin typeface="Calibri" panose="020F0502020204030204" pitchFamily="34" charset="0"/>
              </a:rPr>
              <a:t>, </a:t>
            </a:r>
            <a:r>
              <a:rPr lang="en-GB" sz="3200" b="1" i="1" dirty="0">
                <a:effectLst/>
                <a:latin typeface="Calibri" panose="020F0502020204030204" pitchFamily="34" charset="0"/>
              </a:rPr>
              <a:t>Among the Survivors of the Holocaust, </a:t>
            </a:r>
            <a:r>
              <a:rPr lang="en-GB" sz="3200" b="1" dirty="0">
                <a:effectLst/>
                <a:latin typeface="Calibri" panose="020F0502020204030204" pitchFamily="34" charset="0"/>
              </a:rPr>
              <a:t>October 4, 1945, pp. 39-40 </a:t>
            </a:r>
            <a:endParaRPr lang="en-GB" sz="3200" dirty="0"/>
          </a:p>
          <a:p>
            <a:endParaRPr lang="en-US" dirty="0"/>
          </a:p>
        </p:txBody>
      </p:sp>
    </p:spTree>
    <p:extLst>
      <p:ext uri="{BB962C8B-B14F-4D97-AF65-F5344CB8AC3E}">
        <p14:creationId xmlns:p14="http://schemas.microsoft.com/office/powerpoint/2010/main" val="19196987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TotalTime>
  <Words>2011</Words>
  <Application>Microsoft Macintosh PowerPoint</Application>
  <PresentationFormat>Widescreen</PresentationFormat>
  <Paragraphs>104</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Inter</vt:lpstr>
      <vt:lpstr>Lato</vt:lpstr>
      <vt:lpstr>Office Theme</vt:lpstr>
      <vt:lpstr>HI3H6 Postwar: Aftermaths of World War II</vt:lpstr>
      <vt:lpstr>About History take-home exams</vt:lpstr>
      <vt:lpstr>History Department guidance</vt:lpstr>
      <vt:lpstr>Can you seek my advice about the exam?</vt:lpstr>
      <vt:lpstr>Structure of the Postwar paper</vt:lpstr>
      <vt:lpstr>Essay Questions 2-10</vt:lpstr>
      <vt:lpstr>What I’m looking for…</vt:lpstr>
      <vt:lpstr>How to tackle the gobbets answers</vt:lpstr>
      <vt:lpstr>In-class practice gobbet (from the 2023 paper)</vt:lpstr>
      <vt:lpstr>How to tackle the essay questions</vt:lpstr>
      <vt:lpstr>Revision tips</vt:lpstr>
      <vt:lpstr>Footnotes: How to cite a book </vt:lpstr>
      <vt:lpstr>How to cite a book chapter in an edited volume: NB: you don’t need to provide the title of a chapter if you’re referencing a single-authored book</vt:lpstr>
      <vt:lpstr>How to cite a scholarly journal article:</vt:lpstr>
      <vt:lpstr>Shortened second &amp; subsequent citations:</vt:lpstr>
      <vt:lpstr>Bibliographies</vt:lpstr>
      <vt:lpstr>Any final questions? Please ask before the exam period!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HI3H6 Postwar: Aftermaths of World War II</dc:title>
  <dc:creator>Carruthers, Susan</dc:creator>
  <cp:lastModifiedBy>Carruthers, Susan</cp:lastModifiedBy>
  <cp:revision>8</cp:revision>
  <dcterms:created xsi:type="dcterms:W3CDTF">2023-04-23T07:18:11Z</dcterms:created>
  <dcterms:modified xsi:type="dcterms:W3CDTF">2025-04-25T09:27:18Z</dcterms:modified>
</cp:coreProperties>
</file>