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1" r:id="rId4"/>
    <p:sldId id="259" r:id="rId5"/>
    <p:sldId id="260" r:id="rId6"/>
    <p:sldId id="262" r:id="rId7"/>
    <p:sldId id="263" r:id="rId8"/>
    <p:sldId id="264" r:id="rId9"/>
    <p:sldId id="272" r:id="rId10"/>
    <p:sldId id="265" r:id="rId11"/>
    <p:sldId id="266" r:id="rId12"/>
    <p:sldId id="267" r:id="rId13"/>
    <p:sldId id="268" r:id="rId14"/>
    <p:sldId id="270" r:id="rId15"/>
    <p:sldId id="269"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48"/>
  </p:normalViewPr>
  <p:slideViewPr>
    <p:cSldViewPr snapToGrid="0">
      <p:cViewPr varScale="1">
        <p:scale>
          <a:sx n="117" d="100"/>
          <a:sy n="117"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37EC2-1420-5753-D00E-B53110CF914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DEC2CEB-55DC-0349-A431-92E81CCE88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0E64638-F7DD-FE83-F88D-5A084C35C313}"/>
              </a:ext>
            </a:extLst>
          </p:cNvPr>
          <p:cNvSpPr>
            <a:spLocks noGrp="1"/>
          </p:cNvSpPr>
          <p:nvPr>
            <p:ph type="dt" sz="half" idx="10"/>
          </p:nvPr>
        </p:nvSpPr>
        <p:spPr/>
        <p:txBody>
          <a:bodyPr/>
          <a:lstStyle/>
          <a:p>
            <a:fld id="{B7C683A7-413B-8E4B-80F8-B0E5AD192B84}" type="datetimeFigureOut">
              <a:rPr lang="en-US" smtClean="0"/>
              <a:t>4/23/23</a:t>
            </a:fld>
            <a:endParaRPr lang="en-US"/>
          </a:p>
        </p:txBody>
      </p:sp>
      <p:sp>
        <p:nvSpPr>
          <p:cNvPr id="5" name="Footer Placeholder 4">
            <a:extLst>
              <a:ext uri="{FF2B5EF4-FFF2-40B4-BE49-F238E27FC236}">
                <a16:creationId xmlns:a16="http://schemas.microsoft.com/office/drawing/2014/main" id="{4A727315-929F-F297-E411-612EA6EDE2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E8533E-2F6A-7A35-BCE4-DAAEE7DB63C1}"/>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66744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10CB1-E735-2864-A68B-7A1527DDD8E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C5C960F-5F64-F681-2161-B65F1DF4730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8D7C05A-3BD8-7E76-DF6E-BE5C32F66644}"/>
              </a:ext>
            </a:extLst>
          </p:cNvPr>
          <p:cNvSpPr>
            <a:spLocks noGrp="1"/>
          </p:cNvSpPr>
          <p:nvPr>
            <p:ph type="dt" sz="half" idx="10"/>
          </p:nvPr>
        </p:nvSpPr>
        <p:spPr/>
        <p:txBody>
          <a:bodyPr/>
          <a:lstStyle/>
          <a:p>
            <a:fld id="{B7C683A7-413B-8E4B-80F8-B0E5AD192B84}" type="datetimeFigureOut">
              <a:rPr lang="en-US" smtClean="0"/>
              <a:t>4/23/23</a:t>
            </a:fld>
            <a:endParaRPr lang="en-US"/>
          </a:p>
        </p:txBody>
      </p:sp>
      <p:sp>
        <p:nvSpPr>
          <p:cNvPr id="5" name="Footer Placeholder 4">
            <a:extLst>
              <a:ext uri="{FF2B5EF4-FFF2-40B4-BE49-F238E27FC236}">
                <a16:creationId xmlns:a16="http://schemas.microsoft.com/office/drawing/2014/main" id="{47162901-4663-086A-99FD-537282A32C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895153-0DA9-0BEB-5479-2F00CA350A70}"/>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2288922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2C3D98-612F-5561-01C0-7E94ED5A43F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4C8CFEA-1C34-511A-92E9-2619F8FE61E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9E9E37C-806B-7DE9-0CBA-ECE923294493}"/>
              </a:ext>
            </a:extLst>
          </p:cNvPr>
          <p:cNvSpPr>
            <a:spLocks noGrp="1"/>
          </p:cNvSpPr>
          <p:nvPr>
            <p:ph type="dt" sz="half" idx="10"/>
          </p:nvPr>
        </p:nvSpPr>
        <p:spPr/>
        <p:txBody>
          <a:bodyPr/>
          <a:lstStyle/>
          <a:p>
            <a:fld id="{B7C683A7-413B-8E4B-80F8-B0E5AD192B84}" type="datetimeFigureOut">
              <a:rPr lang="en-US" smtClean="0"/>
              <a:t>4/23/23</a:t>
            </a:fld>
            <a:endParaRPr lang="en-US"/>
          </a:p>
        </p:txBody>
      </p:sp>
      <p:sp>
        <p:nvSpPr>
          <p:cNvPr id="5" name="Footer Placeholder 4">
            <a:extLst>
              <a:ext uri="{FF2B5EF4-FFF2-40B4-BE49-F238E27FC236}">
                <a16:creationId xmlns:a16="http://schemas.microsoft.com/office/drawing/2014/main" id="{67CFABB3-B719-4603-D87C-3BBD5849A2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A9AB08-9441-4DE0-3773-CBECBF1E424F}"/>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2128231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45204-E7BA-551F-8CDB-FC76EA23259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8E47E6-32BE-9AEB-C50A-1277B29DAB6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48DA850-C3A3-AACA-EBC7-3A5BBF76E227}"/>
              </a:ext>
            </a:extLst>
          </p:cNvPr>
          <p:cNvSpPr>
            <a:spLocks noGrp="1"/>
          </p:cNvSpPr>
          <p:nvPr>
            <p:ph type="dt" sz="half" idx="10"/>
          </p:nvPr>
        </p:nvSpPr>
        <p:spPr/>
        <p:txBody>
          <a:bodyPr/>
          <a:lstStyle/>
          <a:p>
            <a:fld id="{B7C683A7-413B-8E4B-80F8-B0E5AD192B84}" type="datetimeFigureOut">
              <a:rPr lang="en-US" smtClean="0"/>
              <a:t>4/23/23</a:t>
            </a:fld>
            <a:endParaRPr lang="en-US"/>
          </a:p>
        </p:txBody>
      </p:sp>
      <p:sp>
        <p:nvSpPr>
          <p:cNvPr id="5" name="Footer Placeholder 4">
            <a:extLst>
              <a:ext uri="{FF2B5EF4-FFF2-40B4-BE49-F238E27FC236}">
                <a16:creationId xmlns:a16="http://schemas.microsoft.com/office/drawing/2014/main" id="{7DEFD210-4923-4468-5522-864974B9BF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5A4291-1AC0-69A7-0CD5-A2003CF415F8}"/>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380156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A8F1B-8159-93A9-105B-C45F1D437C6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C14187C-D2B0-DE31-83D6-B620F06763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4365D29-BFB8-4E28-F230-CCFD5F21B676}"/>
              </a:ext>
            </a:extLst>
          </p:cNvPr>
          <p:cNvSpPr>
            <a:spLocks noGrp="1"/>
          </p:cNvSpPr>
          <p:nvPr>
            <p:ph type="dt" sz="half" idx="10"/>
          </p:nvPr>
        </p:nvSpPr>
        <p:spPr/>
        <p:txBody>
          <a:bodyPr/>
          <a:lstStyle/>
          <a:p>
            <a:fld id="{B7C683A7-413B-8E4B-80F8-B0E5AD192B84}" type="datetimeFigureOut">
              <a:rPr lang="en-US" smtClean="0"/>
              <a:t>4/23/23</a:t>
            </a:fld>
            <a:endParaRPr lang="en-US"/>
          </a:p>
        </p:txBody>
      </p:sp>
      <p:sp>
        <p:nvSpPr>
          <p:cNvPr id="5" name="Footer Placeholder 4">
            <a:extLst>
              <a:ext uri="{FF2B5EF4-FFF2-40B4-BE49-F238E27FC236}">
                <a16:creationId xmlns:a16="http://schemas.microsoft.com/office/drawing/2014/main" id="{6D81F7C1-FD77-23BC-CA32-D03EA7348C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B8C004-E2B6-E9E9-67A1-961134BFE138}"/>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958399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F2191-092B-575D-24BB-226BD6638BA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56B27C9-8069-2168-4711-FD6A8FCF94A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A94BFED-F933-90F8-CD64-57A782E30E2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382F940-F5B6-0666-5ACB-03EA489CC51D}"/>
              </a:ext>
            </a:extLst>
          </p:cNvPr>
          <p:cNvSpPr>
            <a:spLocks noGrp="1"/>
          </p:cNvSpPr>
          <p:nvPr>
            <p:ph type="dt" sz="half" idx="10"/>
          </p:nvPr>
        </p:nvSpPr>
        <p:spPr/>
        <p:txBody>
          <a:bodyPr/>
          <a:lstStyle/>
          <a:p>
            <a:fld id="{B7C683A7-413B-8E4B-80F8-B0E5AD192B84}" type="datetimeFigureOut">
              <a:rPr lang="en-US" smtClean="0"/>
              <a:t>4/23/23</a:t>
            </a:fld>
            <a:endParaRPr lang="en-US"/>
          </a:p>
        </p:txBody>
      </p:sp>
      <p:sp>
        <p:nvSpPr>
          <p:cNvPr id="6" name="Footer Placeholder 5">
            <a:extLst>
              <a:ext uri="{FF2B5EF4-FFF2-40B4-BE49-F238E27FC236}">
                <a16:creationId xmlns:a16="http://schemas.microsoft.com/office/drawing/2014/main" id="{8EE48B5B-5F35-56CE-863D-2CB36C1450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E3EB7A-93AF-FC40-EBEE-5520699E1A4E}"/>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3271435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1494-7311-10F7-94B2-7B4247BCF108}"/>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3D3E373-C3AB-6E73-2D96-861977565C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BC335FF-DE1B-6261-1D09-AB4C1638C5A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BD4BBAD-7DB1-9BF5-415C-91AFEFDEFB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2C86F7D-E647-3EB6-E2D3-4C01BF812F0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59D8A7C-023B-788D-ADA6-44547F469FC2}"/>
              </a:ext>
            </a:extLst>
          </p:cNvPr>
          <p:cNvSpPr>
            <a:spLocks noGrp="1"/>
          </p:cNvSpPr>
          <p:nvPr>
            <p:ph type="dt" sz="half" idx="10"/>
          </p:nvPr>
        </p:nvSpPr>
        <p:spPr/>
        <p:txBody>
          <a:bodyPr/>
          <a:lstStyle/>
          <a:p>
            <a:fld id="{B7C683A7-413B-8E4B-80F8-B0E5AD192B84}" type="datetimeFigureOut">
              <a:rPr lang="en-US" smtClean="0"/>
              <a:t>4/23/23</a:t>
            </a:fld>
            <a:endParaRPr lang="en-US"/>
          </a:p>
        </p:txBody>
      </p:sp>
      <p:sp>
        <p:nvSpPr>
          <p:cNvPr id="8" name="Footer Placeholder 7">
            <a:extLst>
              <a:ext uri="{FF2B5EF4-FFF2-40B4-BE49-F238E27FC236}">
                <a16:creationId xmlns:a16="http://schemas.microsoft.com/office/drawing/2014/main" id="{83D4B2C2-F6E2-C88D-C26D-D8D1F7D8D7F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FBB553-D8DB-4CE1-3F21-80A1BF8CEBF8}"/>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3835656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FE8A9-C22A-393F-E5BF-3C6D39679DA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35730C-2031-0A18-D67E-AE1B00590518}"/>
              </a:ext>
            </a:extLst>
          </p:cNvPr>
          <p:cNvSpPr>
            <a:spLocks noGrp="1"/>
          </p:cNvSpPr>
          <p:nvPr>
            <p:ph type="dt" sz="half" idx="10"/>
          </p:nvPr>
        </p:nvSpPr>
        <p:spPr/>
        <p:txBody>
          <a:bodyPr/>
          <a:lstStyle/>
          <a:p>
            <a:fld id="{B7C683A7-413B-8E4B-80F8-B0E5AD192B84}" type="datetimeFigureOut">
              <a:rPr lang="en-US" smtClean="0"/>
              <a:t>4/23/23</a:t>
            </a:fld>
            <a:endParaRPr lang="en-US"/>
          </a:p>
        </p:txBody>
      </p:sp>
      <p:sp>
        <p:nvSpPr>
          <p:cNvPr id="4" name="Footer Placeholder 3">
            <a:extLst>
              <a:ext uri="{FF2B5EF4-FFF2-40B4-BE49-F238E27FC236}">
                <a16:creationId xmlns:a16="http://schemas.microsoft.com/office/drawing/2014/main" id="{EEA6B0C8-9BF4-1E56-B8AA-501E6AD9B3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993DEA9-CD73-52EE-060F-0583302919C1}"/>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2563697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4A29BD-AB2D-903B-6308-19DD74E606F5}"/>
              </a:ext>
            </a:extLst>
          </p:cNvPr>
          <p:cNvSpPr>
            <a:spLocks noGrp="1"/>
          </p:cNvSpPr>
          <p:nvPr>
            <p:ph type="dt" sz="half" idx="10"/>
          </p:nvPr>
        </p:nvSpPr>
        <p:spPr/>
        <p:txBody>
          <a:bodyPr/>
          <a:lstStyle/>
          <a:p>
            <a:fld id="{B7C683A7-413B-8E4B-80F8-B0E5AD192B84}" type="datetimeFigureOut">
              <a:rPr lang="en-US" smtClean="0"/>
              <a:t>4/23/23</a:t>
            </a:fld>
            <a:endParaRPr lang="en-US"/>
          </a:p>
        </p:txBody>
      </p:sp>
      <p:sp>
        <p:nvSpPr>
          <p:cNvPr id="3" name="Footer Placeholder 2">
            <a:extLst>
              <a:ext uri="{FF2B5EF4-FFF2-40B4-BE49-F238E27FC236}">
                <a16:creationId xmlns:a16="http://schemas.microsoft.com/office/drawing/2014/main" id="{FB352C3F-771C-9E07-A464-C0992CCB480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1AF206-7B6D-F806-DEE1-2E112F3B248D}"/>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503001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F1632-31A0-FBDD-5C23-99858A5CC98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39BC1F9-3A74-307D-7A34-6C45C34A04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50BDE31-B4DF-5BA0-45B5-08612857B8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3D8EFD5-E72E-5DEB-A965-838DB3E1A0AF}"/>
              </a:ext>
            </a:extLst>
          </p:cNvPr>
          <p:cNvSpPr>
            <a:spLocks noGrp="1"/>
          </p:cNvSpPr>
          <p:nvPr>
            <p:ph type="dt" sz="half" idx="10"/>
          </p:nvPr>
        </p:nvSpPr>
        <p:spPr/>
        <p:txBody>
          <a:bodyPr/>
          <a:lstStyle/>
          <a:p>
            <a:fld id="{B7C683A7-413B-8E4B-80F8-B0E5AD192B84}" type="datetimeFigureOut">
              <a:rPr lang="en-US" smtClean="0"/>
              <a:t>4/23/23</a:t>
            </a:fld>
            <a:endParaRPr lang="en-US"/>
          </a:p>
        </p:txBody>
      </p:sp>
      <p:sp>
        <p:nvSpPr>
          <p:cNvPr id="6" name="Footer Placeholder 5">
            <a:extLst>
              <a:ext uri="{FF2B5EF4-FFF2-40B4-BE49-F238E27FC236}">
                <a16:creationId xmlns:a16="http://schemas.microsoft.com/office/drawing/2014/main" id="{10E14E88-A4AB-CF1D-1608-2CFFA7DEFA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FF4A45-B0EE-5CC7-9650-774D8C75C7EF}"/>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3343132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AF234-661F-A634-6F99-F055FF4D155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16807E81-D639-945F-5F72-B11D457954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F095186-1AD1-37DF-1AB2-9C3ED8D8B7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928DDA3-6929-3096-8670-008C6CBE4974}"/>
              </a:ext>
            </a:extLst>
          </p:cNvPr>
          <p:cNvSpPr>
            <a:spLocks noGrp="1"/>
          </p:cNvSpPr>
          <p:nvPr>
            <p:ph type="dt" sz="half" idx="10"/>
          </p:nvPr>
        </p:nvSpPr>
        <p:spPr/>
        <p:txBody>
          <a:bodyPr/>
          <a:lstStyle/>
          <a:p>
            <a:fld id="{B7C683A7-413B-8E4B-80F8-B0E5AD192B84}" type="datetimeFigureOut">
              <a:rPr lang="en-US" smtClean="0"/>
              <a:t>4/23/23</a:t>
            </a:fld>
            <a:endParaRPr lang="en-US"/>
          </a:p>
        </p:txBody>
      </p:sp>
      <p:sp>
        <p:nvSpPr>
          <p:cNvPr id="6" name="Footer Placeholder 5">
            <a:extLst>
              <a:ext uri="{FF2B5EF4-FFF2-40B4-BE49-F238E27FC236}">
                <a16:creationId xmlns:a16="http://schemas.microsoft.com/office/drawing/2014/main" id="{154AFC2D-27DF-207F-267C-FB837FEEFD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8F40C5-B707-9612-F71D-1DDF8A474EFF}"/>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3618872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2FE00B-B2EF-4BB7-B74A-7B10E8C5FE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F5B53B4-4F51-558C-3081-A1F2EEF63A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8A41D4C-3FF6-0DD7-1022-FD23C17BA1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C683A7-413B-8E4B-80F8-B0E5AD192B84}" type="datetimeFigureOut">
              <a:rPr lang="en-US" smtClean="0"/>
              <a:t>4/23/23</a:t>
            </a:fld>
            <a:endParaRPr lang="en-US"/>
          </a:p>
        </p:txBody>
      </p:sp>
      <p:sp>
        <p:nvSpPr>
          <p:cNvPr id="5" name="Footer Placeholder 4">
            <a:extLst>
              <a:ext uri="{FF2B5EF4-FFF2-40B4-BE49-F238E27FC236}">
                <a16:creationId xmlns:a16="http://schemas.microsoft.com/office/drawing/2014/main" id="{FD02EF1E-87F4-45D5-13A2-FAD4D42C6B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498D339-0D7B-2A73-10D7-858D0D5578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37E88-08C0-3948-A920-C736B8FB1985}" type="slidenum">
              <a:rPr lang="en-US" smtClean="0"/>
              <a:t>‹#›</a:t>
            </a:fld>
            <a:endParaRPr lang="en-US"/>
          </a:p>
        </p:txBody>
      </p:sp>
    </p:spTree>
    <p:extLst>
      <p:ext uri="{BB962C8B-B14F-4D97-AF65-F5344CB8AC3E}">
        <p14:creationId xmlns:p14="http://schemas.microsoft.com/office/powerpoint/2010/main" val="2808957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arwick.ac.uk/services/exampapers/hi/2018/hi3h6_postwar_aftermaths_of_world_war_ii_vetted_revised.pdf" TargetMode="External"/><Relationship Id="rId2" Type="http://schemas.openxmlformats.org/officeDocument/2006/relationships/hyperlink" Target="https://warwick.ac.uk/services/exampapers/hi/2019/hi3h60.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scribbr.co.uk/referencing/mhra-style/"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s://warwick.ac.uk/fac/arts/history/students/ugexam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85BE2-FB32-5245-B9BF-26AC92F814E3}"/>
              </a:ext>
            </a:extLst>
          </p:cNvPr>
          <p:cNvSpPr>
            <a:spLocks noGrp="1"/>
          </p:cNvSpPr>
          <p:nvPr>
            <p:ph type="ctrTitle"/>
          </p:nvPr>
        </p:nvSpPr>
        <p:spPr/>
        <p:txBody>
          <a:bodyPr/>
          <a:lstStyle/>
          <a:p>
            <a:r>
              <a:rPr lang="en-US" b="1" dirty="0"/>
              <a:t>HI3H6 Postwar</a:t>
            </a:r>
            <a:r>
              <a:rPr lang="en-US" dirty="0"/>
              <a:t>:</a:t>
            </a:r>
            <a:br>
              <a:rPr lang="en-US" dirty="0"/>
            </a:br>
            <a:r>
              <a:rPr lang="en-US" dirty="0"/>
              <a:t>Aftermaths of World War II</a:t>
            </a:r>
          </a:p>
        </p:txBody>
      </p:sp>
      <p:sp>
        <p:nvSpPr>
          <p:cNvPr id="3" name="Subtitle 2">
            <a:extLst>
              <a:ext uri="{FF2B5EF4-FFF2-40B4-BE49-F238E27FC236}">
                <a16:creationId xmlns:a16="http://schemas.microsoft.com/office/drawing/2014/main" id="{45C370F6-4E0E-36BA-F8A3-07FE72F44A07}"/>
              </a:ext>
            </a:extLst>
          </p:cNvPr>
          <p:cNvSpPr>
            <a:spLocks noGrp="1"/>
          </p:cNvSpPr>
          <p:nvPr>
            <p:ph type="subTitle" idx="1"/>
          </p:nvPr>
        </p:nvSpPr>
        <p:spPr/>
        <p:txBody>
          <a:bodyPr>
            <a:noAutofit/>
          </a:bodyPr>
          <a:lstStyle/>
          <a:p>
            <a:r>
              <a:rPr lang="en-US" sz="3200" dirty="0"/>
              <a:t>Revision Seminar</a:t>
            </a:r>
          </a:p>
          <a:p>
            <a:r>
              <a:rPr lang="en-US" sz="3200" dirty="0"/>
              <a:t>Term 3, week 1</a:t>
            </a:r>
          </a:p>
          <a:p>
            <a:r>
              <a:rPr lang="en-US" sz="3200" dirty="0"/>
              <a:t> April 2023</a:t>
            </a:r>
          </a:p>
        </p:txBody>
      </p:sp>
    </p:spTree>
    <p:extLst>
      <p:ext uri="{BB962C8B-B14F-4D97-AF65-F5344CB8AC3E}">
        <p14:creationId xmlns:p14="http://schemas.microsoft.com/office/powerpoint/2010/main" val="1655756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9A172-94C6-34E5-EB28-4A591D0C1EAA}"/>
              </a:ext>
            </a:extLst>
          </p:cNvPr>
          <p:cNvSpPr>
            <a:spLocks noGrp="1"/>
          </p:cNvSpPr>
          <p:nvPr>
            <p:ph type="title"/>
          </p:nvPr>
        </p:nvSpPr>
        <p:spPr/>
        <p:txBody>
          <a:bodyPr/>
          <a:lstStyle/>
          <a:p>
            <a:r>
              <a:rPr lang="en-US" b="1" dirty="0"/>
              <a:t>Past exam papers</a:t>
            </a:r>
          </a:p>
        </p:txBody>
      </p:sp>
      <p:sp>
        <p:nvSpPr>
          <p:cNvPr id="3" name="Content Placeholder 2">
            <a:extLst>
              <a:ext uri="{FF2B5EF4-FFF2-40B4-BE49-F238E27FC236}">
                <a16:creationId xmlns:a16="http://schemas.microsoft.com/office/drawing/2014/main" id="{390C8686-32E3-E8D1-1815-9D50C2A2E532}"/>
              </a:ext>
            </a:extLst>
          </p:cNvPr>
          <p:cNvSpPr>
            <a:spLocks noGrp="1"/>
          </p:cNvSpPr>
          <p:nvPr>
            <p:ph idx="1"/>
          </p:nvPr>
        </p:nvSpPr>
        <p:spPr/>
        <p:txBody>
          <a:bodyPr>
            <a:normAutofit fontScale="92500" lnSpcReduction="10000"/>
          </a:bodyPr>
          <a:lstStyle/>
          <a:p>
            <a:r>
              <a:rPr lang="en-US" dirty="0">
                <a:hlinkClick r:id="rId2"/>
              </a:rPr>
              <a:t>https://warwick.ac.uk/services/exampapers/hi/2019/hi3h60.pdf</a:t>
            </a:r>
            <a:endParaRPr lang="en-US" dirty="0"/>
          </a:p>
          <a:p>
            <a:r>
              <a:rPr lang="en-US" dirty="0">
                <a:hlinkClick r:id="rId3"/>
              </a:rPr>
              <a:t>https://warwick.ac.uk/services/exampapers/hi/2018/hi3h6_postwar_aftermaths_of_world_war_ii_vetted_revised.pdf</a:t>
            </a:r>
            <a:endParaRPr lang="en-US" dirty="0"/>
          </a:p>
          <a:p>
            <a:endParaRPr lang="en-US" dirty="0"/>
          </a:p>
          <a:p>
            <a:r>
              <a:rPr lang="en-US" dirty="0"/>
              <a:t>You can follow these links to see how the exam paper looked in 2018 and 2019. You might try practicing a gobbet answer or two.</a:t>
            </a:r>
          </a:p>
          <a:p>
            <a:r>
              <a:rPr lang="en-US" dirty="0"/>
              <a:t>But please note that the structure of the exam paper then was different, divided into three parts, with one set of essay questions devoted to </a:t>
            </a:r>
            <a:r>
              <a:rPr lang="en-US" dirty="0" err="1"/>
              <a:t>analysing</a:t>
            </a:r>
            <a:r>
              <a:rPr lang="en-US" dirty="0"/>
              <a:t> the properties of distinct types of primary source materials. </a:t>
            </a:r>
          </a:p>
          <a:p>
            <a:r>
              <a:rPr lang="en-US" dirty="0"/>
              <a:t>This year’s exam paper has 9 essay questions focused on the larger themes and topics, not genres of primary sources.</a:t>
            </a:r>
          </a:p>
        </p:txBody>
      </p:sp>
    </p:spTree>
    <p:extLst>
      <p:ext uri="{BB962C8B-B14F-4D97-AF65-F5344CB8AC3E}">
        <p14:creationId xmlns:p14="http://schemas.microsoft.com/office/powerpoint/2010/main" val="2401928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4D6100-58CC-26AC-CC3A-8FE8565C698F}"/>
              </a:ext>
            </a:extLst>
          </p:cNvPr>
          <p:cNvSpPr>
            <a:spLocks noGrp="1"/>
          </p:cNvSpPr>
          <p:nvPr>
            <p:ph type="title" idx="4294967295"/>
          </p:nvPr>
        </p:nvSpPr>
        <p:spPr>
          <a:xfrm>
            <a:off x="638881" y="417576"/>
            <a:ext cx="10909640" cy="1249394"/>
          </a:xfrm>
        </p:spPr>
        <p:txBody>
          <a:bodyPr vert="horz" lIns="91440" tIns="45720" rIns="91440" bIns="45720" rtlCol="0" anchor="ctr">
            <a:normAutofit/>
          </a:bodyPr>
          <a:lstStyle/>
          <a:p>
            <a:pPr algn="ctr"/>
            <a:r>
              <a:rPr lang="en-US" sz="6600" kern="1200">
                <a:solidFill>
                  <a:schemeClr val="tx1"/>
                </a:solidFill>
                <a:latin typeface="+mj-lt"/>
                <a:ea typeface="+mj-ea"/>
                <a:cs typeface="+mj-cs"/>
              </a:rPr>
              <a:t>Footnotes: How to cite a book </a:t>
            </a:r>
          </a:p>
        </p:txBody>
      </p:sp>
      <p:sp>
        <p:nvSpPr>
          <p:cNvPr id="11" name="sketch line">
            <a:extLst>
              <a:ext uri="{FF2B5EF4-FFF2-40B4-BE49-F238E27FC236}">
                <a16:creationId xmlns:a16="http://schemas.microsoft.com/office/drawing/2014/main" id="{670CEDEF-4F34-412E-84EE-329C1E93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1733454"/>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734547F0-791D-845A-74D2-14D208921FA8}"/>
              </a:ext>
            </a:extLst>
          </p:cNvPr>
          <p:cNvGraphicFramePr>
            <a:graphicFrameLocks noGrp="1"/>
          </p:cNvGraphicFramePr>
          <p:nvPr>
            <p:extLst>
              <p:ext uri="{D42A27DB-BD31-4B8C-83A1-F6EECF244321}">
                <p14:modId xmlns:p14="http://schemas.microsoft.com/office/powerpoint/2010/main" val="3710515746"/>
              </p:ext>
            </p:extLst>
          </p:nvPr>
        </p:nvGraphicFramePr>
        <p:xfrm>
          <a:off x="320040" y="2562062"/>
          <a:ext cx="11548873" cy="3397667"/>
        </p:xfrm>
        <a:graphic>
          <a:graphicData uri="http://schemas.openxmlformats.org/drawingml/2006/table">
            <a:tbl>
              <a:tblPr firstRow="1" bandRow="1">
                <a:noFill/>
              </a:tblPr>
              <a:tblGrid>
                <a:gridCol w="6033548">
                  <a:extLst>
                    <a:ext uri="{9D8B030D-6E8A-4147-A177-3AD203B41FA5}">
                      <a16:colId xmlns:a16="http://schemas.microsoft.com/office/drawing/2014/main" val="978076079"/>
                    </a:ext>
                  </a:extLst>
                </a:gridCol>
                <a:gridCol w="5515325">
                  <a:extLst>
                    <a:ext uri="{9D8B030D-6E8A-4147-A177-3AD203B41FA5}">
                      <a16:colId xmlns:a16="http://schemas.microsoft.com/office/drawing/2014/main" val="2475887906"/>
                    </a:ext>
                  </a:extLst>
                </a:gridCol>
              </a:tblGrid>
              <a:tr h="2073001">
                <a:tc>
                  <a:txBody>
                    <a:bodyPr/>
                    <a:lstStyle/>
                    <a:p>
                      <a:pPr fontAlgn="t"/>
                      <a:r>
                        <a:rPr lang="en-GB" sz="2400" b="0" cap="none" spc="0">
                          <a:solidFill>
                            <a:schemeClr val="tx1">
                              <a:lumMod val="75000"/>
                              <a:lumOff val="25000"/>
                            </a:schemeClr>
                          </a:solidFill>
                          <a:effectLst/>
                        </a:rPr>
                        <a:t>Author name, </a:t>
                      </a:r>
                      <a:r>
                        <a:rPr lang="en-GB" sz="2400" b="0" i="1" cap="none" spc="0">
                          <a:solidFill>
                            <a:schemeClr val="tx1">
                              <a:lumMod val="75000"/>
                              <a:lumOff val="25000"/>
                            </a:schemeClr>
                          </a:solidFill>
                          <a:effectLst/>
                        </a:rPr>
                        <a:t>Book Title</a:t>
                      </a:r>
                      <a:r>
                        <a:rPr lang="en-GB" sz="2400" b="0" cap="none" spc="0">
                          <a:solidFill>
                            <a:schemeClr val="tx1">
                              <a:lumMod val="75000"/>
                              <a:lumOff val="25000"/>
                            </a:schemeClr>
                          </a:solidFill>
                          <a:effectLst/>
                        </a:rPr>
                        <a:t>, ed./trans. by Editor/translator name, edition (Place of publication: Publisher, Year), page number(s).</a:t>
                      </a:r>
                    </a:p>
                  </a:txBody>
                  <a:tcPr marL="306338" marR="183802" marT="183802" marB="183802" anchor="ctr">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tc>
                  <a:txBody>
                    <a:bodyPr/>
                    <a:lstStyle/>
                    <a:p>
                      <a:endParaRPr lang="en-US" sz="2400" b="0" cap="none" spc="0" dirty="0">
                        <a:solidFill>
                          <a:schemeClr val="tx1">
                            <a:lumMod val="75000"/>
                            <a:lumOff val="25000"/>
                          </a:schemeClr>
                        </a:solidFill>
                      </a:endParaRPr>
                    </a:p>
                  </a:txBody>
                  <a:tcPr marL="306338" marR="183802" marT="183802" marB="183802" anchor="ctr">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extLst>
                  <a:ext uri="{0D108BD9-81ED-4DB2-BD59-A6C34878D82A}">
                    <a16:rowId xmlns:a16="http://schemas.microsoft.com/office/drawing/2014/main" val="2417995010"/>
                  </a:ext>
                </a:extLst>
              </a:tr>
              <a:tr h="1324666">
                <a:tc>
                  <a:txBody>
                    <a:bodyPr/>
                    <a:lstStyle/>
                    <a:p>
                      <a:pPr fontAlgn="ctr" latinLnBrk="0"/>
                      <a:r>
                        <a:rPr lang="en-GB" sz="1900" b="1" cap="none" spc="0">
                          <a:solidFill>
                            <a:schemeClr val="tx1">
                              <a:lumMod val="75000"/>
                              <a:lumOff val="25000"/>
                            </a:schemeClr>
                          </a:solidFill>
                          <a:effectLst/>
                        </a:rPr>
                        <a:t>Example</a:t>
                      </a:r>
                    </a:p>
                  </a:txBody>
                  <a:tcPr marL="306338" marR="159295" marT="159295" marB="159295" anchor="ctr">
                    <a:lnL w="12700" cmpd="sng">
                      <a:noFill/>
                      <a:prstDash val="solid"/>
                    </a:lnL>
                    <a:lnR w="12700" cmpd="sng">
                      <a:noFill/>
                      <a:prstDash val="solid"/>
                    </a:lnR>
                    <a:lnT w="12700" cmpd="sng">
                      <a:noFill/>
                      <a:prstDash val="solid"/>
                    </a:lnT>
                    <a:lnB w="12700" cmpd="sng">
                      <a:noFill/>
                      <a:prstDash val="solid"/>
                    </a:lnB>
                    <a:solidFill>
                      <a:srgbClr val="B4BCBE">
                        <a:alpha val="34902"/>
                      </a:srgbClr>
                    </a:solidFill>
                  </a:tcPr>
                </a:tc>
                <a:tc>
                  <a:txBody>
                    <a:bodyPr/>
                    <a:lstStyle/>
                    <a:p>
                      <a:pPr fontAlgn="t"/>
                      <a:r>
                        <a:rPr lang="en-GB" sz="1900" cap="none" spc="0" dirty="0">
                          <a:solidFill>
                            <a:schemeClr val="tx1">
                              <a:lumMod val="75000"/>
                              <a:lumOff val="25000"/>
                            </a:schemeClr>
                          </a:solidFill>
                          <a:effectLst/>
                        </a:rPr>
                        <a:t>1. George Eliot, </a:t>
                      </a:r>
                      <a:r>
                        <a:rPr lang="en-GB" sz="1900" i="1" cap="none" spc="0" dirty="0">
                          <a:solidFill>
                            <a:schemeClr val="tx1">
                              <a:lumMod val="75000"/>
                              <a:lumOff val="25000"/>
                            </a:schemeClr>
                          </a:solidFill>
                          <a:effectLst/>
                        </a:rPr>
                        <a:t>Silas </a:t>
                      </a:r>
                      <a:r>
                        <a:rPr lang="en-GB" sz="1900" i="1" cap="none" spc="0" dirty="0" err="1">
                          <a:solidFill>
                            <a:schemeClr val="tx1">
                              <a:lumMod val="75000"/>
                              <a:lumOff val="25000"/>
                            </a:schemeClr>
                          </a:solidFill>
                          <a:effectLst/>
                        </a:rPr>
                        <a:t>Marner</a:t>
                      </a:r>
                      <a:r>
                        <a:rPr lang="en-GB" sz="1900" cap="none" spc="0" dirty="0">
                          <a:solidFill>
                            <a:schemeClr val="tx1">
                              <a:lumMod val="75000"/>
                              <a:lumOff val="25000"/>
                            </a:schemeClr>
                          </a:solidFill>
                          <a:effectLst/>
                        </a:rPr>
                        <a:t>, ed. by Juliette Atkinson (Oxford: Oxford University Press, 2017), p. 3.</a:t>
                      </a:r>
                    </a:p>
                  </a:txBody>
                  <a:tcPr marL="306338" marR="159295" marT="159295" marB="159295">
                    <a:lnL w="12700" cmpd="sng">
                      <a:noFill/>
                      <a:prstDash val="solid"/>
                    </a:lnL>
                    <a:lnR w="12700" cmpd="sng">
                      <a:noFill/>
                      <a:prstDash val="solid"/>
                    </a:lnR>
                    <a:lnT w="12700" cmpd="sng">
                      <a:noFill/>
                      <a:prstDash val="solid"/>
                    </a:lnT>
                    <a:lnB w="12700" cmpd="sng">
                      <a:noFill/>
                      <a:prstDash val="solid"/>
                    </a:lnB>
                    <a:solidFill>
                      <a:srgbClr val="B4BCBE">
                        <a:alpha val="34902"/>
                      </a:srgbClr>
                    </a:solidFill>
                  </a:tcPr>
                </a:tc>
                <a:extLst>
                  <a:ext uri="{0D108BD9-81ED-4DB2-BD59-A6C34878D82A}">
                    <a16:rowId xmlns:a16="http://schemas.microsoft.com/office/drawing/2014/main" val="2996780734"/>
                  </a:ext>
                </a:extLst>
              </a:tr>
            </a:tbl>
          </a:graphicData>
        </a:graphic>
      </p:graphicFrame>
      <p:sp>
        <p:nvSpPr>
          <p:cNvPr id="7" name="TextBox 6">
            <a:extLst>
              <a:ext uri="{FF2B5EF4-FFF2-40B4-BE49-F238E27FC236}">
                <a16:creationId xmlns:a16="http://schemas.microsoft.com/office/drawing/2014/main" id="{8A7C1D65-18FA-07AF-B539-847DE987C574}"/>
              </a:ext>
            </a:extLst>
          </p:cNvPr>
          <p:cNvSpPr txBox="1"/>
          <p:nvPr/>
        </p:nvSpPr>
        <p:spPr>
          <a:xfrm>
            <a:off x="435429" y="6255758"/>
            <a:ext cx="6096000" cy="646331"/>
          </a:xfrm>
          <a:prstGeom prst="rect">
            <a:avLst/>
          </a:prstGeom>
          <a:noFill/>
        </p:spPr>
        <p:txBody>
          <a:bodyPr wrap="square">
            <a:spAutoFit/>
          </a:bodyPr>
          <a:lstStyle/>
          <a:p>
            <a:r>
              <a:rPr lang="en-US" dirty="0">
                <a:hlinkClick r:id="rId2"/>
              </a:rPr>
              <a:t>https://www.scribbr.co.uk/referencing/mhra-style/</a:t>
            </a:r>
            <a:endParaRPr lang="en-US" dirty="0"/>
          </a:p>
          <a:p>
            <a:endParaRPr lang="en-US" dirty="0"/>
          </a:p>
        </p:txBody>
      </p:sp>
    </p:spTree>
    <p:extLst>
      <p:ext uri="{BB962C8B-B14F-4D97-AF65-F5344CB8AC3E}">
        <p14:creationId xmlns:p14="http://schemas.microsoft.com/office/powerpoint/2010/main" val="1884951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0ACB573F-BC88-FDA9-104B-6291FA3864B5}"/>
              </a:ext>
            </a:extLst>
          </p:cNvPr>
          <p:cNvSpPr>
            <a:spLocks noGrp="1"/>
          </p:cNvSpPr>
          <p:nvPr>
            <p:ph type="title"/>
          </p:nvPr>
        </p:nvSpPr>
        <p:spPr>
          <a:xfrm>
            <a:off x="638881" y="417576"/>
            <a:ext cx="10909640" cy="1249394"/>
          </a:xfrm>
        </p:spPr>
        <p:txBody>
          <a:bodyPr vert="horz" lIns="91440" tIns="45720" rIns="91440" bIns="45720" rtlCol="0" anchor="ctr">
            <a:normAutofit/>
          </a:bodyPr>
          <a:lstStyle/>
          <a:p>
            <a:pPr algn="ctr"/>
            <a:r>
              <a:rPr lang="en-US" sz="4000" b="1" kern="1200" dirty="0">
                <a:solidFill>
                  <a:schemeClr val="tx1"/>
                </a:solidFill>
                <a:latin typeface="+mj-lt"/>
                <a:ea typeface="+mj-ea"/>
                <a:cs typeface="+mj-cs"/>
              </a:rPr>
              <a:t>How to cite a book chapter in an edited volume:</a:t>
            </a:r>
            <a:br>
              <a:rPr lang="en-US" sz="4000" b="1" kern="1200" dirty="0">
                <a:solidFill>
                  <a:schemeClr val="tx1"/>
                </a:solidFill>
                <a:latin typeface="+mj-lt"/>
                <a:ea typeface="+mj-ea"/>
                <a:cs typeface="+mj-cs"/>
              </a:rPr>
            </a:br>
            <a:r>
              <a:rPr lang="en-US" sz="2000" kern="1200" dirty="0">
                <a:solidFill>
                  <a:schemeClr val="tx1"/>
                </a:solidFill>
                <a:latin typeface="+mj-lt"/>
                <a:ea typeface="+mj-ea"/>
                <a:cs typeface="+mj-cs"/>
              </a:rPr>
              <a:t>NB: you don’t need to provide the title of a chapter if you’re referencing a single-authored book</a:t>
            </a:r>
          </a:p>
        </p:txBody>
      </p:sp>
      <p:sp>
        <p:nvSpPr>
          <p:cNvPr id="10" name="sketch line">
            <a:extLst>
              <a:ext uri="{FF2B5EF4-FFF2-40B4-BE49-F238E27FC236}">
                <a16:creationId xmlns:a16="http://schemas.microsoft.com/office/drawing/2014/main" id="{670CEDEF-4F34-412E-84EE-329C1E93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1733454"/>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Table 1">
            <a:extLst>
              <a:ext uri="{FF2B5EF4-FFF2-40B4-BE49-F238E27FC236}">
                <a16:creationId xmlns:a16="http://schemas.microsoft.com/office/drawing/2014/main" id="{8D00E941-0212-3CC4-FE19-37F61D16665C}"/>
              </a:ext>
            </a:extLst>
          </p:cNvPr>
          <p:cNvGraphicFramePr>
            <a:graphicFrameLocks noGrp="1"/>
          </p:cNvGraphicFramePr>
          <p:nvPr>
            <p:extLst>
              <p:ext uri="{D42A27DB-BD31-4B8C-83A1-F6EECF244321}">
                <p14:modId xmlns:p14="http://schemas.microsoft.com/office/powerpoint/2010/main" val="3666718990"/>
              </p:ext>
            </p:extLst>
          </p:nvPr>
        </p:nvGraphicFramePr>
        <p:xfrm>
          <a:off x="697173" y="2633472"/>
          <a:ext cx="10794607" cy="3586353"/>
        </p:xfrm>
        <a:graphic>
          <a:graphicData uri="http://schemas.openxmlformats.org/drawingml/2006/table">
            <a:tbl>
              <a:tblPr firstRow="1" bandRow="1">
                <a:noFill/>
              </a:tblPr>
              <a:tblGrid>
                <a:gridCol w="5420128">
                  <a:extLst>
                    <a:ext uri="{9D8B030D-6E8A-4147-A177-3AD203B41FA5}">
                      <a16:colId xmlns:a16="http://schemas.microsoft.com/office/drawing/2014/main" val="3222939270"/>
                    </a:ext>
                  </a:extLst>
                </a:gridCol>
                <a:gridCol w="5374479">
                  <a:extLst>
                    <a:ext uri="{9D8B030D-6E8A-4147-A177-3AD203B41FA5}">
                      <a16:colId xmlns:a16="http://schemas.microsoft.com/office/drawing/2014/main" val="1098280701"/>
                    </a:ext>
                  </a:extLst>
                </a:gridCol>
              </a:tblGrid>
              <a:tr h="2021898">
                <a:tc>
                  <a:txBody>
                    <a:bodyPr/>
                    <a:lstStyle/>
                    <a:p>
                      <a:pPr fontAlgn="t"/>
                      <a:r>
                        <a:rPr lang="en-GB" sz="2400" b="1" cap="none" spc="30">
                          <a:solidFill>
                            <a:schemeClr val="tx1"/>
                          </a:solidFill>
                          <a:effectLst/>
                        </a:rPr>
                        <a:t>x. Author name, ‘Chapter Title’, in </a:t>
                      </a:r>
                      <a:r>
                        <a:rPr lang="en-GB" sz="2400" b="1" i="1" cap="none" spc="30">
                          <a:solidFill>
                            <a:schemeClr val="tx1"/>
                          </a:solidFill>
                          <a:effectLst/>
                        </a:rPr>
                        <a:t>Book Title</a:t>
                      </a:r>
                      <a:r>
                        <a:rPr lang="en-GB" sz="2400" b="1" cap="none" spc="30">
                          <a:solidFill>
                            <a:schemeClr val="tx1"/>
                          </a:solidFill>
                          <a:effectLst/>
                        </a:rPr>
                        <a:t>, ed. by Editor name, edition (Place of publication: Publisher, Year), page range (page number(s)).</a:t>
                      </a:r>
                    </a:p>
                  </a:txBody>
                  <a:tcPr marL="0" marR="13723" marT="68616" marB="68616" anchor="ctr">
                    <a:lnL w="12700" cmpd="sng">
                      <a:noFill/>
                    </a:lnL>
                    <a:lnR w="12700" cmpd="sng">
                      <a:noFill/>
                    </a:lnR>
                    <a:lnT w="19050" cap="flat" cmpd="sng" algn="ctr">
                      <a:solidFill>
                        <a:schemeClr val="accent1"/>
                      </a:solidFill>
                      <a:prstDash val="solid"/>
                    </a:lnT>
                    <a:lnB w="38100" cmpd="sng">
                      <a:noFill/>
                    </a:lnB>
                    <a:noFill/>
                  </a:tcPr>
                </a:tc>
                <a:tc>
                  <a:txBody>
                    <a:bodyPr/>
                    <a:lstStyle/>
                    <a:p>
                      <a:endParaRPr lang="en-US" sz="2400" b="1" cap="none" spc="30">
                        <a:solidFill>
                          <a:schemeClr val="tx1"/>
                        </a:solidFill>
                      </a:endParaRPr>
                    </a:p>
                  </a:txBody>
                  <a:tcPr marL="0" marR="13723" marT="68616" marB="68616" anchor="ctr">
                    <a:lnL w="12700" cmpd="sng">
                      <a:noFill/>
                    </a:lnL>
                    <a:lnR w="12700" cmpd="sng">
                      <a:noFill/>
                    </a:lnR>
                    <a:lnT w="19050" cap="flat" cmpd="sng" algn="ctr">
                      <a:solidFill>
                        <a:schemeClr val="accent1"/>
                      </a:solidFill>
                      <a:prstDash val="solid"/>
                    </a:lnT>
                    <a:lnB w="38100" cmpd="sng">
                      <a:noFill/>
                    </a:lnB>
                    <a:noFill/>
                  </a:tcPr>
                </a:tc>
                <a:extLst>
                  <a:ext uri="{0D108BD9-81ED-4DB2-BD59-A6C34878D82A}">
                    <a16:rowId xmlns:a16="http://schemas.microsoft.com/office/drawing/2014/main" val="1916018549"/>
                  </a:ext>
                </a:extLst>
              </a:tr>
              <a:tr h="1564455">
                <a:tc>
                  <a:txBody>
                    <a:bodyPr/>
                    <a:lstStyle/>
                    <a:p>
                      <a:pPr fontAlgn="ctr" latinLnBrk="0"/>
                      <a:r>
                        <a:rPr lang="en-GB" sz="1800" b="1" cap="none" spc="0">
                          <a:solidFill>
                            <a:schemeClr val="tx1"/>
                          </a:solidFill>
                          <a:effectLst/>
                        </a:rPr>
                        <a:t>Example</a:t>
                      </a:r>
                    </a:p>
                  </a:txBody>
                  <a:tcPr marL="0" marR="137233" marT="68616" marB="68616" anchor="ctr">
                    <a:lnL w="12700" cmpd="sng">
                      <a:noFill/>
                      <a:prstDash val="solid"/>
                    </a:lnL>
                    <a:lnR w="12700" cmpd="sng">
                      <a:noFill/>
                      <a:prstDash val="solid"/>
                    </a:lnR>
                    <a:lnT w="38100" cmpd="sng">
                      <a:noFill/>
                    </a:lnT>
                    <a:lnB w="12700" cmpd="sng">
                      <a:noFill/>
                      <a:prstDash val="solid"/>
                    </a:lnB>
                    <a:noFill/>
                  </a:tcPr>
                </a:tc>
                <a:tc>
                  <a:txBody>
                    <a:bodyPr/>
                    <a:lstStyle/>
                    <a:p>
                      <a:pPr fontAlgn="t"/>
                      <a:r>
                        <a:rPr lang="en-GB" sz="1800" cap="none" spc="0">
                          <a:solidFill>
                            <a:schemeClr val="tx1"/>
                          </a:solidFill>
                          <a:effectLst/>
                        </a:rPr>
                        <a:t>2. Joseph W. Childers, ‘Social Class and the Victorian Novel’, in </a:t>
                      </a:r>
                      <a:r>
                        <a:rPr lang="en-GB" sz="1800" i="1" cap="none" spc="0">
                          <a:solidFill>
                            <a:schemeClr val="tx1"/>
                          </a:solidFill>
                          <a:effectLst/>
                        </a:rPr>
                        <a:t>The Cambridge Companion to the Victorian Novel</a:t>
                      </a:r>
                      <a:r>
                        <a:rPr lang="en-GB" sz="1800" cap="none" spc="0">
                          <a:solidFill>
                            <a:schemeClr val="tx1"/>
                          </a:solidFill>
                          <a:effectLst/>
                        </a:rPr>
                        <a:t>, ed. by Deirdre David, 2nd </a:t>
                      </a:r>
                      <a:r>
                        <a:rPr lang="en-GB" sz="1800" cap="none" spc="0" err="1">
                          <a:solidFill>
                            <a:schemeClr val="tx1"/>
                          </a:solidFill>
                          <a:effectLst/>
                        </a:rPr>
                        <a:t>edn</a:t>
                      </a:r>
                      <a:r>
                        <a:rPr lang="en-GB" sz="1800" cap="none" spc="0">
                          <a:solidFill>
                            <a:schemeClr val="tx1"/>
                          </a:solidFill>
                          <a:effectLst/>
                        </a:rPr>
                        <a:t> (Cambridge: Cambridge University Press, 2012), pp. 148–169 (p. 156).</a:t>
                      </a:r>
                    </a:p>
                  </a:txBody>
                  <a:tcPr marL="0" marR="137233" marT="68616" marB="68616">
                    <a:lnL w="12700" cmpd="sng">
                      <a:noFill/>
                      <a:prstDash val="solid"/>
                    </a:lnL>
                    <a:lnR w="12700" cmpd="sng">
                      <a:noFill/>
                      <a:prstDash val="solid"/>
                    </a:lnR>
                    <a:lnT w="38100" cmpd="sng">
                      <a:noFill/>
                    </a:lnT>
                    <a:lnB w="12700" cmpd="sng">
                      <a:noFill/>
                      <a:prstDash val="solid"/>
                    </a:lnB>
                    <a:noFill/>
                  </a:tcPr>
                </a:tc>
                <a:extLst>
                  <a:ext uri="{0D108BD9-81ED-4DB2-BD59-A6C34878D82A}">
                    <a16:rowId xmlns:a16="http://schemas.microsoft.com/office/drawing/2014/main" val="807962400"/>
                  </a:ext>
                </a:extLst>
              </a:tr>
            </a:tbl>
          </a:graphicData>
        </a:graphic>
      </p:graphicFrame>
    </p:spTree>
    <p:extLst>
      <p:ext uri="{BB962C8B-B14F-4D97-AF65-F5344CB8AC3E}">
        <p14:creationId xmlns:p14="http://schemas.microsoft.com/office/powerpoint/2010/main" val="1571651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F1BFAB-AE70-76AB-0359-6F6E4A034729}"/>
              </a:ext>
            </a:extLst>
          </p:cNvPr>
          <p:cNvSpPr>
            <a:spLocks noGrp="1"/>
          </p:cNvSpPr>
          <p:nvPr>
            <p:ph type="title"/>
          </p:nvPr>
        </p:nvSpPr>
        <p:spPr>
          <a:xfrm>
            <a:off x="638881" y="417576"/>
            <a:ext cx="10909640" cy="1249394"/>
          </a:xfrm>
        </p:spPr>
        <p:txBody>
          <a:bodyPr vert="horz" lIns="91440" tIns="45720" rIns="91440" bIns="45720" rtlCol="0" anchor="ctr">
            <a:normAutofit/>
          </a:bodyPr>
          <a:lstStyle/>
          <a:p>
            <a:pPr algn="ctr"/>
            <a:r>
              <a:rPr lang="en-US" sz="5100" kern="1200">
                <a:solidFill>
                  <a:schemeClr val="tx1"/>
                </a:solidFill>
                <a:latin typeface="+mj-lt"/>
                <a:ea typeface="+mj-ea"/>
                <a:cs typeface="+mj-cs"/>
              </a:rPr>
              <a:t>How to cite a scholarly journal article:</a:t>
            </a:r>
          </a:p>
        </p:txBody>
      </p:sp>
      <p:sp>
        <p:nvSpPr>
          <p:cNvPr id="17" name="sketch line">
            <a:extLst>
              <a:ext uri="{FF2B5EF4-FFF2-40B4-BE49-F238E27FC236}">
                <a16:creationId xmlns:a16="http://schemas.microsoft.com/office/drawing/2014/main" id="{670CEDEF-4F34-412E-84EE-329C1E93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1733454"/>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Table 2">
            <a:extLst>
              <a:ext uri="{FF2B5EF4-FFF2-40B4-BE49-F238E27FC236}">
                <a16:creationId xmlns:a16="http://schemas.microsoft.com/office/drawing/2014/main" id="{DFFEDD76-9251-ECD4-2E5A-187D1243C135}"/>
              </a:ext>
            </a:extLst>
          </p:cNvPr>
          <p:cNvGraphicFramePr>
            <a:graphicFrameLocks noGrp="1"/>
          </p:cNvGraphicFramePr>
          <p:nvPr>
            <p:extLst>
              <p:ext uri="{D42A27DB-BD31-4B8C-83A1-F6EECF244321}">
                <p14:modId xmlns:p14="http://schemas.microsoft.com/office/powerpoint/2010/main" val="212892615"/>
              </p:ext>
            </p:extLst>
          </p:nvPr>
        </p:nvGraphicFramePr>
        <p:xfrm>
          <a:off x="320040" y="2745767"/>
          <a:ext cx="11548873" cy="3361763"/>
        </p:xfrm>
        <a:graphic>
          <a:graphicData uri="http://schemas.openxmlformats.org/drawingml/2006/table">
            <a:tbl>
              <a:tblPr firstRow="1" bandRow="1">
                <a:solidFill>
                  <a:schemeClr val="bg1">
                    <a:lumMod val="95000"/>
                  </a:schemeClr>
                </a:solidFill>
                <a:tableStyleId>{5C22544A-7EE6-4342-B048-85BDC9FD1C3A}</a:tableStyleId>
              </a:tblPr>
              <a:tblGrid>
                <a:gridCol w="5742924">
                  <a:extLst>
                    <a:ext uri="{9D8B030D-6E8A-4147-A177-3AD203B41FA5}">
                      <a16:colId xmlns:a16="http://schemas.microsoft.com/office/drawing/2014/main" val="796086026"/>
                    </a:ext>
                  </a:extLst>
                </a:gridCol>
                <a:gridCol w="5805949">
                  <a:extLst>
                    <a:ext uri="{9D8B030D-6E8A-4147-A177-3AD203B41FA5}">
                      <a16:colId xmlns:a16="http://schemas.microsoft.com/office/drawing/2014/main" val="2298266321"/>
                    </a:ext>
                  </a:extLst>
                </a:gridCol>
              </a:tblGrid>
              <a:tr h="1201259">
                <a:tc>
                  <a:txBody>
                    <a:bodyPr/>
                    <a:lstStyle/>
                    <a:p>
                      <a:pPr fontAlgn="t"/>
                      <a:r>
                        <a:rPr lang="en-GB" sz="2100" b="0" cap="none" spc="0" dirty="0">
                          <a:solidFill>
                            <a:schemeClr val="bg1"/>
                          </a:solidFill>
                          <a:effectLst/>
                        </a:rPr>
                        <a:t>x. Author name, ‘Article Title’, </a:t>
                      </a:r>
                      <a:r>
                        <a:rPr lang="en-GB" sz="2100" b="0" i="1" cap="none" spc="0" dirty="0">
                          <a:solidFill>
                            <a:schemeClr val="bg1"/>
                          </a:solidFill>
                          <a:effectLst/>
                        </a:rPr>
                        <a:t>Journal Name</a:t>
                      </a:r>
                      <a:r>
                        <a:rPr lang="en-GB" sz="2100" b="0" cap="none" spc="0" dirty="0">
                          <a:solidFill>
                            <a:schemeClr val="bg1"/>
                          </a:solidFill>
                          <a:effectLst/>
                        </a:rPr>
                        <a:t>, volume number (Year), page range (page number).</a:t>
                      </a:r>
                    </a:p>
                  </a:txBody>
                  <a:tcPr marL="127580" marR="127580" marT="121007" marB="63791" anchor="ctr">
                    <a:lnL w="12700" cmpd="sng">
                      <a:noFill/>
                    </a:lnL>
                    <a:lnR w="12700" cmpd="sng">
                      <a:noFill/>
                    </a:lnR>
                    <a:lnT w="19050" cap="flat" cmpd="sng" algn="ctr">
                      <a:noFill/>
                      <a:prstDash val="solid"/>
                    </a:lnT>
                    <a:lnB w="38100" cmpd="sng">
                      <a:noFill/>
                    </a:lnB>
                    <a:solidFill>
                      <a:schemeClr val="accent2"/>
                    </a:solidFill>
                  </a:tcPr>
                </a:tc>
                <a:tc>
                  <a:txBody>
                    <a:bodyPr/>
                    <a:lstStyle/>
                    <a:p>
                      <a:endParaRPr lang="en-US" sz="2100" b="0" cap="none" spc="0">
                        <a:solidFill>
                          <a:schemeClr val="bg1"/>
                        </a:solidFill>
                      </a:endParaRPr>
                    </a:p>
                  </a:txBody>
                  <a:tcPr marL="127580" marR="127580" marT="121007" marB="63791" anchor="ctr">
                    <a:lnL w="12700" cmpd="sng">
                      <a:noFill/>
                    </a:lnL>
                    <a:lnR w="12700" cmpd="sng">
                      <a:noFill/>
                    </a:lnR>
                    <a:lnT w="19050" cap="flat" cmpd="sng" algn="ctr">
                      <a:noFill/>
                      <a:prstDash val="solid"/>
                    </a:lnT>
                    <a:lnB w="38100" cmpd="sng">
                      <a:noFill/>
                    </a:lnB>
                    <a:solidFill>
                      <a:schemeClr val="accent2"/>
                    </a:solidFill>
                  </a:tcPr>
                </a:tc>
                <a:extLst>
                  <a:ext uri="{0D108BD9-81ED-4DB2-BD59-A6C34878D82A}">
                    <a16:rowId xmlns:a16="http://schemas.microsoft.com/office/drawing/2014/main" val="671959747"/>
                  </a:ext>
                </a:extLst>
              </a:tr>
              <a:tr h="959245">
                <a:tc>
                  <a:txBody>
                    <a:bodyPr/>
                    <a:lstStyle/>
                    <a:p>
                      <a:pPr fontAlgn="ctr" latinLnBrk="0"/>
                      <a:r>
                        <a:rPr lang="en-GB" sz="1600" b="1" cap="none" spc="0">
                          <a:solidFill>
                            <a:schemeClr val="tx1"/>
                          </a:solidFill>
                          <a:effectLst/>
                        </a:rPr>
                        <a:t>Example</a:t>
                      </a:r>
                    </a:p>
                  </a:txBody>
                  <a:tcPr marL="127580" marR="127580" marT="121007" marB="63791"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tc>
                  <a:txBody>
                    <a:bodyPr/>
                    <a:lstStyle/>
                    <a:p>
                      <a:pPr fontAlgn="t"/>
                      <a:r>
                        <a:rPr lang="en-GB" sz="1600" cap="none" spc="0" dirty="0">
                          <a:solidFill>
                            <a:schemeClr val="tx1"/>
                          </a:solidFill>
                          <a:effectLst/>
                        </a:rPr>
                        <a:t>3. George Levine, ‘The Dickensian George Eliot’,</a:t>
                      </a:r>
                      <a:r>
                        <a:rPr lang="en-GB" sz="1600" i="1" cap="none" spc="0" dirty="0">
                          <a:solidFill>
                            <a:schemeClr val="tx1"/>
                          </a:solidFill>
                          <a:effectLst/>
                        </a:rPr>
                        <a:t> Dickens Studies Annual,</a:t>
                      </a:r>
                      <a:r>
                        <a:rPr lang="en-GB" sz="1600" cap="none" spc="0" dirty="0">
                          <a:solidFill>
                            <a:schemeClr val="tx1"/>
                          </a:solidFill>
                          <a:effectLst/>
                        </a:rPr>
                        <a:t> 50 (2019), 48–65 (63).</a:t>
                      </a:r>
                    </a:p>
                    <a:p>
                      <a:pPr fontAlgn="t"/>
                      <a:endParaRPr lang="en-GB" sz="1600" cap="none" spc="0" dirty="0">
                        <a:solidFill>
                          <a:schemeClr val="tx1"/>
                        </a:solidFill>
                        <a:effectLst/>
                      </a:endParaRPr>
                    </a:p>
                  </a:txBody>
                  <a:tcPr marL="127580" marR="127580" marT="121007" marB="63791">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1629364676"/>
                  </a:ext>
                </a:extLst>
              </a:tr>
              <a:tr h="1201259">
                <a:tc>
                  <a:txBody>
                    <a:bodyPr/>
                    <a:lstStyle/>
                    <a:p>
                      <a:pPr fontAlgn="ctr" latinLnBrk="0"/>
                      <a:r>
                        <a:rPr lang="en-GB" sz="1600" b="1" cap="none" spc="0">
                          <a:solidFill>
                            <a:schemeClr val="tx1"/>
                          </a:solidFill>
                          <a:effectLst/>
                        </a:rPr>
                        <a:t>Notes</a:t>
                      </a:r>
                    </a:p>
                  </a:txBody>
                  <a:tcPr marL="127580" marR="127580" marT="121007" marB="63791" anchor="ctr">
                    <a:lnL w="12700" cmpd="sng">
                      <a:noFill/>
                      <a:prstDash val="solid"/>
                    </a:lnL>
                    <a:lnR w="12700" cmpd="sng">
                      <a:noFill/>
                      <a:prstDash val="solid"/>
                    </a:lnR>
                    <a:lnT w="9525" cap="flat" cmpd="sng" algn="ctr">
                      <a:solidFill>
                        <a:schemeClr val="tx1">
                          <a:lumMod val="50000"/>
                          <a:lumOff val="50000"/>
                        </a:schemeClr>
                      </a:solidFill>
                      <a:prstDash val="solid"/>
                    </a:lnT>
                    <a:lnB w="12700" cmpd="sng">
                      <a:noFill/>
                      <a:prstDash val="solid"/>
                    </a:lnB>
                    <a:solidFill>
                      <a:schemeClr val="bg1">
                        <a:lumMod val="95000"/>
                      </a:schemeClr>
                    </a:solidFill>
                  </a:tcPr>
                </a:tc>
                <a:tc>
                  <a:txBody>
                    <a:bodyPr/>
                    <a:lstStyle/>
                    <a:p>
                      <a:pPr fontAlgn="t">
                        <a:buFont typeface="Arial" panose="020B0604020202020204" pitchFamily="34" charset="0"/>
                        <a:buChar char="•"/>
                      </a:pPr>
                      <a:r>
                        <a:rPr lang="en-GB" sz="1600" cap="none" spc="0" dirty="0">
                          <a:solidFill>
                            <a:schemeClr val="tx1"/>
                          </a:solidFill>
                          <a:effectLst/>
                        </a:rPr>
                        <a:t>‘Pp.’ and ‘p.’ are not used with journal page numbers.</a:t>
                      </a:r>
                    </a:p>
                    <a:p>
                      <a:pPr fontAlgn="t">
                        <a:buFont typeface="Arial" panose="020B0604020202020204" pitchFamily="34" charset="0"/>
                        <a:buChar char="•"/>
                      </a:pPr>
                      <a:r>
                        <a:rPr lang="en-GB" sz="1600" cap="none" spc="0" dirty="0">
                          <a:solidFill>
                            <a:schemeClr val="tx1"/>
                          </a:solidFill>
                          <a:effectLst/>
                        </a:rPr>
                        <a:t>The article title is in quotation marks, while the journal name is in italics.</a:t>
                      </a:r>
                    </a:p>
                    <a:p>
                      <a:pPr fontAlgn="t">
                        <a:buFont typeface="Arial" panose="020B0604020202020204" pitchFamily="34" charset="0"/>
                        <a:buChar char="•"/>
                      </a:pPr>
                      <a:r>
                        <a:rPr lang="en-GB" sz="1600" cap="none" spc="0" dirty="0">
                          <a:solidFill>
                            <a:schemeClr val="tx1"/>
                          </a:solidFill>
                          <a:effectLst/>
                        </a:rPr>
                        <a:t> No publisher information is required</a:t>
                      </a:r>
                    </a:p>
                  </a:txBody>
                  <a:tcPr marL="127580" marR="127580" marT="121007" marB="63791">
                    <a:lnL w="12700" cmpd="sng">
                      <a:noFill/>
                      <a:prstDash val="solid"/>
                    </a:lnL>
                    <a:lnR w="12700" cmpd="sng">
                      <a:noFill/>
                      <a:prstDash val="solid"/>
                    </a:lnR>
                    <a:lnT w="9525" cap="flat" cmpd="sng" algn="ctr">
                      <a:solidFill>
                        <a:schemeClr val="tx1">
                          <a:lumMod val="50000"/>
                          <a:lumOff val="50000"/>
                        </a:schemeClr>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1591033911"/>
                  </a:ext>
                </a:extLst>
              </a:tr>
            </a:tbl>
          </a:graphicData>
        </a:graphic>
      </p:graphicFrame>
    </p:spTree>
    <p:extLst>
      <p:ext uri="{BB962C8B-B14F-4D97-AF65-F5344CB8AC3E}">
        <p14:creationId xmlns:p14="http://schemas.microsoft.com/office/powerpoint/2010/main" val="1819059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E95D4-A13C-40F0-00F9-DA0F43025BCB}"/>
              </a:ext>
            </a:extLst>
          </p:cNvPr>
          <p:cNvSpPr>
            <a:spLocks noGrp="1"/>
          </p:cNvSpPr>
          <p:nvPr>
            <p:ph type="title"/>
          </p:nvPr>
        </p:nvSpPr>
        <p:spPr/>
        <p:txBody>
          <a:bodyPr/>
          <a:lstStyle/>
          <a:p>
            <a:r>
              <a:rPr lang="en-US" b="1" dirty="0"/>
              <a:t>Shortened second &amp; subsequent citations:</a:t>
            </a:r>
          </a:p>
        </p:txBody>
      </p:sp>
      <p:sp>
        <p:nvSpPr>
          <p:cNvPr id="4" name="TextBox 3">
            <a:extLst>
              <a:ext uri="{FF2B5EF4-FFF2-40B4-BE49-F238E27FC236}">
                <a16:creationId xmlns:a16="http://schemas.microsoft.com/office/drawing/2014/main" id="{D343D4F7-BBFF-71ED-3B28-DF67D25943F9}"/>
              </a:ext>
            </a:extLst>
          </p:cNvPr>
          <p:cNvSpPr txBox="1"/>
          <p:nvPr/>
        </p:nvSpPr>
        <p:spPr>
          <a:xfrm>
            <a:off x="1121229" y="1690688"/>
            <a:ext cx="8251370" cy="4832092"/>
          </a:xfrm>
          <a:prstGeom prst="rect">
            <a:avLst/>
          </a:prstGeom>
          <a:noFill/>
        </p:spPr>
        <p:txBody>
          <a:bodyPr wrap="square">
            <a:spAutoFit/>
          </a:bodyPr>
          <a:lstStyle/>
          <a:p>
            <a:pPr algn="l"/>
            <a:r>
              <a:rPr lang="en-GB" sz="2800" b="0" i="0" u="none" strike="noStrike" dirty="0">
                <a:solidFill>
                  <a:srgbClr val="0D405F"/>
                </a:solidFill>
                <a:effectLst/>
                <a:latin typeface="Inter"/>
              </a:rPr>
              <a:t>If you cite the same source multiple times, in every subsequent footnote after the first citation, the information is shortened to save space:</a:t>
            </a:r>
          </a:p>
          <a:p>
            <a:pPr algn="l"/>
            <a:r>
              <a:rPr lang="en-GB" sz="2800" b="0" i="0" u="none" strike="noStrike" dirty="0">
                <a:solidFill>
                  <a:srgbClr val="0D405F"/>
                </a:solidFill>
                <a:effectLst/>
                <a:latin typeface="Inter"/>
              </a:rPr>
              <a:t>11. Charles Dickens, </a:t>
            </a:r>
            <a:r>
              <a:rPr lang="en-GB" sz="2800" b="0" i="1" u="none" strike="noStrike" dirty="0">
                <a:solidFill>
                  <a:srgbClr val="0D405F"/>
                </a:solidFill>
                <a:effectLst/>
                <a:latin typeface="Inter"/>
              </a:rPr>
              <a:t>Bleak House</a:t>
            </a:r>
            <a:r>
              <a:rPr lang="en-GB" sz="2800" b="0" i="0" u="none" strike="noStrike" dirty="0">
                <a:solidFill>
                  <a:srgbClr val="0D405F"/>
                </a:solidFill>
                <a:effectLst/>
                <a:latin typeface="Inter"/>
              </a:rPr>
              <a:t>, ed. by Nicola Bradbury (London: Penguin, 2003), p. 46.</a:t>
            </a:r>
            <a:br>
              <a:rPr lang="en-GB" sz="2800" b="0" i="0" u="none" strike="noStrike" dirty="0">
                <a:solidFill>
                  <a:srgbClr val="0D405F"/>
                </a:solidFill>
                <a:effectLst/>
                <a:latin typeface="Inter"/>
              </a:rPr>
            </a:br>
            <a:r>
              <a:rPr lang="en-GB" sz="2800" b="0" i="0" u="none" strike="noStrike" dirty="0">
                <a:solidFill>
                  <a:srgbClr val="0D405F"/>
                </a:solidFill>
                <a:effectLst/>
                <a:latin typeface="Inter"/>
              </a:rPr>
              <a:t>12. Dickens, p. 312.</a:t>
            </a:r>
          </a:p>
          <a:p>
            <a:pPr algn="l"/>
            <a:endParaRPr lang="en-GB" sz="2800" dirty="0">
              <a:solidFill>
                <a:srgbClr val="0D405F"/>
              </a:solidFill>
              <a:latin typeface="Inter"/>
            </a:endParaRPr>
          </a:p>
          <a:p>
            <a:pPr algn="l"/>
            <a:r>
              <a:rPr lang="en-GB" sz="2800" b="0" i="1" u="none" strike="noStrike" dirty="0">
                <a:solidFill>
                  <a:srgbClr val="0D405F"/>
                </a:solidFill>
                <a:effectLst/>
                <a:latin typeface="Inter"/>
              </a:rPr>
              <a:t>NB: If you’re citing more than one work by the same author, you need to include the title– or an abbreviated version of it– to avoid confusion about which of tha</a:t>
            </a:r>
            <a:r>
              <a:rPr lang="en-GB" sz="2800" i="1" dirty="0">
                <a:solidFill>
                  <a:srgbClr val="0D405F"/>
                </a:solidFill>
                <a:latin typeface="Inter"/>
              </a:rPr>
              <a:t>t author’s publications your note references.</a:t>
            </a:r>
            <a:endParaRPr lang="en-GB" sz="2800" b="0" i="1" u="none" strike="noStrike" dirty="0">
              <a:solidFill>
                <a:srgbClr val="0D405F"/>
              </a:solidFill>
              <a:effectLst/>
              <a:latin typeface="Inter"/>
            </a:endParaRPr>
          </a:p>
        </p:txBody>
      </p:sp>
    </p:spTree>
    <p:extLst>
      <p:ext uri="{BB962C8B-B14F-4D97-AF65-F5344CB8AC3E}">
        <p14:creationId xmlns:p14="http://schemas.microsoft.com/office/powerpoint/2010/main" val="5594840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83916-9872-7091-6E94-C3549D16D199}"/>
              </a:ext>
            </a:extLst>
          </p:cNvPr>
          <p:cNvSpPr>
            <a:spLocks noGrp="1"/>
          </p:cNvSpPr>
          <p:nvPr>
            <p:ph type="title" idx="4294967295"/>
          </p:nvPr>
        </p:nvSpPr>
        <p:spPr>
          <a:xfrm>
            <a:off x="838200" y="114754"/>
            <a:ext cx="10515600" cy="1325563"/>
          </a:xfrm>
        </p:spPr>
        <p:txBody>
          <a:bodyPr/>
          <a:lstStyle/>
          <a:p>
            <a:r>
              <a:rPr lang="en-US" b="1" dirty="0"/>
              <a:t>Bibliographies</a:t>
            </a:r>
          </a:p>
        </p:txBody>
      </p:sp>
      <p:graphicFrame>
        <p:nvGraphicFramePr>
          <p:cNvPr id="3" name="Table 2">
            <a:extLst>
              <a:ext uri="{FF2B5EF4-FFF2-40B4-BE49-F238E27FC236}">
                <a16:creationId xmlns:a16="http://schemas.microsoft.com/office/drawing/2014/main" id="{78C35F5D-827C-EB5C-8957-E9A1032E414D}"/>
              </a:ext>
            </a:extLst>
          </p:cNvPr>
          <p:cNvGraphicFramePr>
            <a:graphicFrameLocks noGrp="1"/>
          </p:cNvGraphicFramePr>
          <p:nvPr>
            <p:extLst>
              <p:ext uri="{D42A27DB-BD31-4B8C-83A1-F6EECF244321}">
                <p14:modId xmlns:p14="http://schemas.microsoft.com/office/powerpoint/2010/main" val="2479951620"/>
              </p:ext>
            </p:extLst>
          </p:nvPr>
        </p:nvGraphicFramePr>
        <p:xfrm>
          <a:off x="838200" y="3361214"/>
          <a:ext cx="10515600" cy="2982436"/>
        </p:xfrm>
        <a:graphic>
          <a:graphicData uri="http://schemas.openxmlformats.org/drawingml/2006/table">
            <a:tbl>
              <a:tblPr/>
              <a:tblGrid>
                <a:gridCol w="5257800">
                  <a:extLst>
                    <a:ext uri="{9D8B030D-6E8A-4147-A177-3AD203B41FA5}">
                      <a16:colId xmlns:a16="http://schemas.microsoft.com/office/drawing/2014/main" val="426109118"/>
                    </a:ext>
                  </a:extLst>
                </a:gridCol>
                <a:gridCol w="5257800">
                  <a:extLst>
                    <a:ext uri="{9D8B030D-6E8A-4147-A177-3AD203B41FA5}">
                      <a16:colId xmlns:a16="http://schemas.microsoft.com/office/drawing/2014/main" val="418345343"/>
                    </a:ext>
                  </a:extLst>
                </a:gridCol>
              </a:tblGrid>
              <a:tr h="1491218">
                <a:tc>
                  <a:txBody>
                    <a:bodyPr/>
                    <a:lstStyle/>
                    <a:p>
                      <a:pPr fontAlgn="ctr" latinLnBrk="0"/>
                      <a:r>
                        <a:rPr lang="en-GB" b="1">
                          <a:effectLst/>
                        </a:rPr>
                        <a:t>MHRA footnote</a:t>
                      </a:r>
                    </a:p>
                  </a:txBody>
                  <a:tcPr anchor="ctr">
                    <a:lnL w="9525" cap="flat" cmpd="sng" algn="ctr">
                      <a:solidFill>
                        <a:srgbClr val="F6F4F1"/>
                      </a:solidFill>
                      <a:prstDash val="solid"/>
                      <a:round/>
                      <a:headEnd type="none" w="med" len="med"/>
                      <a:tailEnd type="none" w="med" len="med"/>
                    </a:lnL>
                    <a:lnR w="9525" cap="flat" cmpd="sng" algn="ctr">
                      <a:solidFill>
                        <a:srgbClr val="F6F4F1"/>
                      </a:solidFill>
                      <a:prstDash val="solid"/>
                      <a:round/>
                      <a:headEnd type="none" w="med" len="med"/>
                      <a:tailEnd type="none" w="med" len="med"/>
                    </a:lnR>
                    <a:lnT w="9525" cap="flat" cmpd="sng" algn="ctr">
                      <a:solidFill>
                        <a:srgbClr val="F6F4F1"/>
                      </a:solidFill>
                      <a:prstDash val="solid"/>
                      <a:round/>
                      <a:headEnd type="none" w="med" len="med"/>
                      <a:tailEnd type="none" w="med" len="med"/>
                    </a:lnT>
                    <a:lnB w="9525" cap="flat" cmpd="sng" algn="ctr">
                      <a:solidFill>
                        <a:srgbClr val="F6F4F1"/>
                      </a:solidFill>
                      <a:prstDash val="solid"/>
                      <a:round/>
                      <a:headEnd type="none" w="med" len="med"/>
                      <a:tailEnd type="none" w="med" len="med"/>
                    </a:lnB>
                    <a:solidFill>
                      <a:srgbClr val="F8F7F5"/>
                    </a:solidFill>
                  </a:tcPr>
                </a:tc>
                <a:tc>
                  <a:txBody>
                    <a:bodyPr/>
                    <a:lstStyle/>
                    <a:p>
                      <a:pPr fontAlgn="t"/>
                      <a:r>
                        <a:rPr lang="en-GB">
                          <a:effectLst/>
                        </a:rPr>
                        <a:t>1. George Eliot, </a:t>
                      </a:r>
                      <a:r>
                        <a:rPr lang="en-GB" i="1">
                          <a:effectLst/>
                        </a:rPr>
                        <a:t>Silas Marner</a:t>
                      </a:r>
                      <a:r>
                        <a:rPr lang="en-GB">
                          <a:effectLst/>
                        </a:rPr>
                        <a:t>, ed. by Juliette Atkinson (Oxford: Oxford University Press, 2017), p. 3.</a:t>
                      </a:r>
                    </a:p>
                  </a:txBody>
                  <a:tcPr>
                    <a:lnL w="9525" cap="flat" cmpd="sng" algn="ctr">
                      <a:solidFill>
                        <a:srgbClr val="F6F4F1"/>
                      </a:solidFill>
                      <a:prstDash val="solid"/>
                      <a:round/>
                      <a:headEnd type="none" w="med" len="med"/>
                      <a:tailEnd type="none" w="med" len="med"/>
                    </a:lnL>
                    <a:lnR>
                      <a:noFill/>
                    </a:lnR>
                    <a:lnT w="9525" cap="flat" cmpd="sng" algn="ctr">
                      <a:solidFill>
                        <a:srgbClr val="F6F4F1"/>
                      </a:solidFill>
                      <a:prstDash val="solid"/>
                      <a:round/>
                      <a:headEnd type="none" w="med" len="med"/>
                      <a:tailEnd type="none" w="med" len="med"/>
                    </a:lnT>
                    <a:lnB w="9525" cap="flat" cmpd="sng" algn="ctr">
                      <a:solidFill>
                        <a:srgbClr val="F6F4F1"/>
                      </a:solidFill>
                      <a:prstDash val="solid"/>
                      <a:round/>
                      <a:headEnd type="none" w="med" len="med"/>
                      <a:tailEnd type="none" w="med" len="med"/>
                    </a:lnB>
                    <a:solidFill>
                      <a:srgbClr val="FFFFFF"/>
                    </a:solidFill>
                  </a:tcPr>
                </a:tc>
                <a:extLst>
                  <a:ext uri="{0D108BD9-81ED-4DB2-BD59-A6C34878D82A}">
                    <a16:rowId xmlns:a16="http://schemas.microsoft.com/office/drawing/2014/main" val="2759598521"/>
                  </a:ext>
                </a:extLst>
              </a:tr>
              <a:tr h="1491218">
                <a:tc>
                  <a:txBody>
                    <a:bodyPr/>
                    <a:lstStyle/>
                    <a:p>
                      <a:pPr fontAlgn="ctr" latinLnBrk="0"/>
                      <a:r>
                        <a:rPr lang="en-GB" b="1" dirty="0">
                          <a:effectLst/>
                        </a:rPr>
                        <a:t>MHRA bibliography entry</a:t>
                      </a:r>
                    </a:p>
                  </a:txBody>
                  <a:tcPr anchor="ctr">
                    <a:lnL w="9525" cap="flat" cmpd="sng" algn="ctr">
                      <a:solidFill>
                        <a:srgbClr val="F6F4F1"/>
                      </a:solidFill>
                      <a:prstDash val="solid"/>
                      <a:round/>
                      <a:headEnd type="none" w="med" len="med"/>
                      <a:tailEnd type="none" w="med" len="med"/>
                    </a:lnL>
                    <a:lnR w="9525" cap="flat" cmpd="sng" algn="ctr">
                      <a:solidFill>
                        <a:srgbClr val="F6F4F1"/>
                      </a:solidFill>
                      <a:prstDash val="solid"/>
                      <a:round/>
                      <a:headEnd type="none" w="med" len="med"/>
                      <a:tailEnd type="none" w="med" len="med"/>
                    </a:lnR>
                    <a:lnT w="9525" cap="flat" cmpd="sng" algn="ctr">
                      <a:solidFill>
                        <a:srgbClr val="F6F4F1"/>
                      </a:solidFill>
                      <a:prstDash val="solid"/>
                      <a:round/>
                      <a:headEnd type="none" w="med" len="med"/>
                      <a:tailEnd type="none" w="med" len="med"/>
                    </a:lnT>
                    <a:lnB>
                      <a:noFill/>
                    </a:lnB>
                    <a:solidFill>
                      <a:srgbClr val="F8F7F5"/>
                    </a:solidFill>
                  </a:tcPr>
                </a:tc>
                <a:tc>
                  <a:txBody>
                    <a:bodyPr/>
                    <a:lstStyle/>
                    <a:p>
                      <a:pPr fontAlgn="t"/>
                      <a:r>
                        <a:rPr lang="en-GB" dirty="0">
                          <a:effectLst/>
                        </a:rPr>
                        <a:t>Eliot, George, </a:t>
                      </a:r>
                      <a:r>
                        <a:rPr lang="en-GB" i="1" dirty="0">
                          <a:effectLst/>
                        </a:rPr>
                        <a:t>Silas </a:t>
                      </a:r>
                      <a:r>
                        <a:rPr lang="en-GB" i="1" dirty="0" err="1">
                          <a:effectLst/>
                        </a:rPr>
                        <a:t>Marner</a:t>
                      </a:r>
                      <a:r>
                        <a:rPr lang="en-GB" dirty="0">
                          <a:effectLst/>
                        </a:rPr>
                        <a:t>, ed. by Juliette Atkinson (Oxford: Oxford University Press, 2017)</a:t>
                      </a:r>
                    </a:p>
                  </a:txBody>
                  <a:tcPr>
                    <a:lnL w="9525" cap="flat" cmpd="sng" algn="ctr">
                      <a:solidFill>
                        <a:srgbClr val="F6F4F1"/>
                      </a:solidFill>
                      <a:prstDash val="solid"/>
                      <a:round/>
                      <a:headEnd type="none" w="med" len="med"/>
                      <a:tailEnd type="none" w="med" len="med"/>
                    </a:lnL>
                    <a:lnR>
                      <a:noFill/>
                    </a:lnR>
                    <a:lnT w="9525" cap="flat" cmpd="sng" algn="ctr">
                      <a:solidFill>
                        <a:srgbClr val="F6F4F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4186493139"/>
                  </a:ext>
                </a:extLst>
              </a:tr>
            </a:tbl>
          </a:graphicData>
        </a:graphic>
      </p:graphicFrame>
      <p:sp>
        <p:nvSpPr>
          <p:cNvPr id="4" name="Rectangle 1">
            <a:extLst>
              <a:ext uri="{FF2B5EF4-FFF2-40B4-BE49-F238E27FC236}">
                <a16:creationId xmlns:a16="http://schemas.microsoft.com/office/drawing/2014/main" id="{A1B0D195-40D6-EC38-4720-3D55BE0BC598}"/>
              </a:ext>
            </a:extLst>
          </p:cNvPr>
          <p:cNvSpPr>
            <a:spLocks noChangeArrowheads="1"/>
          </p:cNvSpPr>
          <p:nvPr/>
        </p:nvSpPr>
        <p:spPr bwMode="auto">
          <a:xfrm>
            <a:off x="838200" y="1195641"/>
            <a:ext cx="11353800" cy="226215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D405F"/>
                </a:solidFill>
                <a:effectLst/>
                <a:latin typeface="Inter"/>
              </a:rPr>
              <a:t>The information here is presented similarly to that in the footnotes, with the following differences:</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rgbClr val="0D405F"/>
                </a:solidFill>
                <a:effectLst/>
                <a:latin typeface="Inter"/>
              </a:rPr>
              <a:t>For </a:t>
            </a:r>
            <a:r>
              <a:rPr kumimoji="0" lang="en-US" altLang="en-US" b="0" i="0" u="none" strike="noStrike" cap="none" normalizeH="0" baseline="0" dirty="0" err="1">
                <a:ln>
                  <a:noFill/>
                </a:ln>
                <a:solidFill>
                  <a:srgbClr val="0D405F"/>
                </a:solidFill>
                <a:effectLst/>
                <a:latin typeface="Inter"/>
              </a:rPr>
              <a:t>alphabetisation</a:t>
            </a:r>
            <a:r>
              <a:rPr kumimoji="0" lang="en-US" altLang="en-US" b="0" i="0" u="none" strike="noStrike" cap="none" normalizeH="0" baseline="0" dirty="0">
                <a:ln>
                  <a:noFill/>
                </a:ln>
                <a:solidFill>
                  <a:srgbClr val="0D405F"/>
                </a:solidFill>
                <a:effectLst/>
                <a:latin typeface="Inter"/>
              </a:rPr>
              <a:t> purposes, author names are inverted so that the last name comes first (e.g. ‘Dickens, Charles’).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rgbClr val="0D405F"/>
                </a:solidFill>
                <a:effectLst/>
                <a:latin typeface="Inter"/>
              </a:rPr>
              <a:t>Specific page numbers are not required, because you’re now referencing the whole source rather than citing a specific passage.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rgbClr val="0D405F"/>
                </a:solidFill>
                <a:effectLst/>
                <a:latin typeface="Inter"/>
              </a:rPr>
              <a:t>There is no full stop at the end of a bibliography entry.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128519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B2F4F246-5D92-9EBD-1FDE-CF1F6A8513A9}"/>
              </a:ext>
            </a:extLst>
          </p:cNvPr>
          <p:cNvSpPr>
            <a:spLocks noGrp="1"/>
          </p:cNvSpPr>
          <p:nvPr>
            <p:ph type="title"/>
          </p:nvPr>
        </p:nvSpPr>
        <p:spPr>
          <a:xfrm>
            <a:off x="2555631" y="1441938"/>
            <a:ext cx="7080738" cy="3974124"/>
          </a:xfrm>
        </p:spPr>
        <p:txBody>
          <a:bodyPr>
            <a:normAutofit/>
          </a:bodyPr>
          <a:lstStyle/>
          <a:p>
            <a:pPr algn="ctr"/>
            <a:r>
              <a:rPr lang="en-US" sz="5400" dirty="0">
                <a:solidFill>
                  <a:schemeClr val="bg1">
                    <a:lumMod val="95000"/>
                    <a:lumOff val="5000"/>
                  </a:schemeClr>
                </a:solidFill>
              </a:rPr>
              <a:t>Any final questions?</a:t>
            </a:r>
            <a:br>
              <a:rPr lang="en-US" sz="5400" dirty="0">
                <a:solidFill>
                  <a:schemeClr val="bg1">
                    <a:lumMod val="95000"/>
                    <a:lumOff val="5000"/>
                  </a:schemeClr>
                </a:solidFill>
              </a:rPr>
            </a:br>
            <a:r>
              <a:rPr lang="en-US" sz="4000" dirty="0">
                <a:solidFill>
                  <a:schemeClr val="bg1">
                    <a:lumMod val="95000"/>
                    <a:lumOff val="5000"/>
                  </a:schemeClr>
                </a:solidFill>
              </a:rPr>
              <a:t>Please ask before the exam period!</a:t>
            </a:r>
          </a:p>
        </p:txBody>
      </p:sp>
    </p:spTree>
    <p:extLst>
      <p:ext uri="{BB962C8B-B14F-4D97-AF65-F5344CB8AC3E}">
        <p14:creationId xmlns:p14="http://schemas.microsoft.com/office/powerpoint/2010/main" val="3443246265"/>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411D5-EA75-59DE-C7C9-186B1667BFCD}"/>
              </a:ext>
            </a:extLst>
          </p:cNvPr>
          <p:cNvSpPr>
            <a:spLocks noGrp="1"/>
          </p:cNvSpPr>
          <p:nvPr>
            <p:ph type="title"/>
          </p:nvPr>
        </p:nvSpPr>
        <p:spPr/>
        <p:txBody>
          <a:bodyPr/>
          <a:lstStyle/>
          <a:p>
            <a:r>
              <a:rPr lang="en-US" b="1" dirty="0"/>
              <a:t>About take-home exams</a:t>
            </a:r>
          </a:p>
        </p:txBody>
      </p:sp>
      <p:sp>
        <p:nvSpPr>
          <p:cNvPr id="3" name="Content Placeholder 2">
            <a:extLst>
              <a:ext uri="{FF2B5EF4-FFF2-40B4-BE49-F238E27FC236}">
                <a16:creationId xmlns:a16="http://schemas.microsoft.com/office/drawing/2014/main" id="{28492D27-3E0F-CD32-124A-BEDF4BBB2A18}"/>
              </a:ext>
            </a:extLst>
          </p:cNvPr>
          <p:cNvSpPr>
            <a:spLocks noGrp="1"/>
          </p:cNvSpPr>
          <p:nvPr>
            <p:ph idx="1"/>
          </p:nvPr>
        </p:nvSpPr>
        <p:spPr>
          <a:xfrm>
            <a:off x="838200" y="1520825"/>
            <a:ext cx="10515600" cy="4667250"/>
          </a:xfrm>
        </p:spPr>
        <p:txBody>
          <a:bodyPr>
            <a:normAutofit fontScale="92500" lnSpcReduction="10000"/>
          </a:bodyPr>
          <a:lstStyle/>
          <a:p>
            <a:r>
              <a:rPr lang="en-US" dirty="0"/>
              <a:t>Information from the History Department can be found here:</a:t>
            </a:r>
          </a:p>
          <a:p>
            <a:r>
              <a:rPr lang="en-US" dirty="0">
                <a:hlinkClick r:id="rId2"/>
              </a:rPr>
              <a:t>https://warwick.ac.uk/fac/arts/history/students/ugexams/</a:t>
            </a:r>
            <a:endParaRPr lang="en-US" dirty="0"/>
          </a:p>
          <a:p>
            <a:r>
              <a:rPr lang="en-US" dirty="0"/>
              <a:t>The exam timetable will be linked to this page shortly</a:t>
            </a:r>
          </a:p>
          <a:p>
            <a:r>
              <a:rPr lang="en-US" dirty="0"/>
              <a:t>You will be able to download the exam paper from this webpage on the day the exam is scheduled</a:t>
            </a:r>
          </a:p>
          <a:p>
            <a:r>
              <a:rPr lang="en-GB" dirty="0">
                <a:solidFill>
                  <a:srgbClr val="000000"/>
                </a:solidFill>
                <a:latin typeface="Calibri" panose="020F0502020204030204" pitchFamily="34" charset="0"/>
              </a:rPr>
              <a:t>The History Office will</a:t>
            </a:r>
            <a:r>
              <a:rPr lang="en-GB" b="0" i="0" u="none" strike="noStrike" dirty="0">
                <a:solidFill>
                  <a:srgbClr val="000000"/>
                </a:solidFill>
                <a:effectLst/>
                <a:latin typeface="Calibri" panose="020F0502020204030204" pitchFamily="34" charset="0"/>
              </a:rPr>
              <a:t> also email students with this information, including the link to the relevant exam papers, on the morning of each exam</a:t>
            </a:r>
          </a:p>
          <a:p>
            <a:r>
              <a:rPr lang="en-GB" dirty="0">
                <a:solidFill>
                  <a:srgbClr val="000000"/>
                </a:solidFill>
                <a:latin typeface="Calibri" panose="020F0502020204030204" pitchFamily="34" charset="0"/>
              </a:rPr>
              <a:t>You then have </a:t>
            </a:r>
            <a:r>
              <a:rPr lang="en-GB" b="1" dirty="0">
                <a:solidFill>
                  <a:srgbClr val="000000"/>
                </a:solidFill>
                <a:latin typeface="Calibri" panose="020F0502020204030204" pitchFamily="34" charset="0"/>
              </a:rPr>
              <a:t>one week </a:t>
            </a:r>
            <a:r>
              <a:rPr lang="en-GB" dirty="0">
                <a:solidFill>
                  <a:srgbClr val="000000"/>
                </a:solidFill>
                <a:latin typeface="Calibri" panose="020F0502020204030204" pitchFamily="34" charset="0"/>
              </a:rPr>
              <a:t>in which to complete the exam, uploading it to Tabula by 11am on the day of the deadline</a:t>
            </a:r>
          </a:p>
          <a:p>
            <a:r>
              <a:rPr lang="en-GB" dirty="0">
                <a:solidFill>
                  <a:srgbClr val="000000"/>
                </a:solidFill>
                <a:latin typeface="Calibri" panose="020F0502020204030204" pitchFamily="34" charset="0"/>
              </a:rPr>
              <a:t>NB: </a:t>
            </a:r>
            <a:r>
              <a:rPr lang="en-GB" b="1" dirty="0">
                <a:solidFill>
                  <a:srgbClr val="000000"/>
                </a:solidFill>
                <a:latin typeface="Calibri" panose="020F0502020204030204" pitchFamily="34" charset="0"/>
              </a:rPr>
              <a:t>no extensions/self-certifications </a:t>
            </a:r>
            <a:r>
              <a:rPr lang="en-GB" dirty="0">
                <a:solidFill>
                  <a:srgbClr val="000000"/>
                </a:solidFill>
                <a:latin typeface="Calibri" panose="020F0502020204030204" pitchFamily="34" charset="0"/>
              </a:rPr>
              <a:t>are permitted for exams &amp; no rescheduling will be undertaken</a:t>
            </a:r>
          </a:p>
          <a:p>
            <a:endParaRPr lang="en-US" dirty="0"/>
          </a:p>
          <a:p>
            <a:pPr marL="0" indent="0">
              <a:buNone/>
            </a:pPr>
            <a:endParaRPr lang="en-US" dirty="0"/>
          </a:p>
        </p:txBody>
      </p:sp>
    </p:spTree>
    <p:extLst>
      <p:ext uri="{BB962C8B-B14F-4D97-AF65-F5344CB8AC3E}">
        <p14:creationId xmlns:p14="http://schemas.microsoft.com/office/powerpoint/2010/main" val="53706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E4F7D-7AF0-F007-354A-34A3344B9FE0}"/>
              </a:ext>
            </a:extLst>
          </p:cNvPr>
          <p:cNvSpPr>
            <a:spLocks noGrp="1"/>
          </p:cNvSpPr>
          <p:nvPr>
            <p:ph type="title"/>
          </p:nvPr>
        </p:nvSpPr>
        <p:spPr>
          <a:xfrm>
            <a:off x="838200" y="163286"/>
            <a:ext cx="10515600" cy="1325563"/>
          </a:xfrm>
        </p:spPr>
        <p:txBody>
          <a:bodyPr/>
          <a:lstStyle/>
          <a:p>
            <a:r>
              <a:rPr lang="en-US" b="1" dirty="0"/>
              <a:t>History Department guidance</a:t>
            </a:r>
          </a:p>
        </p:txBody>
      </p:sp>
      <p:sp>
        <p:nvSpPr>
          <p:cNvPr id="3" name="Content Placeholder 2">
            <a:extLst>
              <a:ext uri="{FF2B5EF4-FFF2-40B4-BE49-F238E27FC236}">
                <a16:creationId xmlns:a16="http://schemas.microsoft.com/office/drawing/2014/main" id="{B925614B-0188-21DF-485F-CA61DCE2836B}"/>
              </a:ext>
            </a:extLst>
          </p:cNvPr>
          <p:cNvSpPr>
            <a:spLocks noGrp="1"/>
          </p:cNvSpPr>
          <p:nvPr>
            <p:ph idx="1"/>
          </p:nvPr>
        </p:nvSpPr>
        <p:spPr>
          <a:xfrm>
            <a:off x="838200" y="1379310"/>
            <a:ext cx="10515600" cy="5315404"/>
          </a:xfrm>
        </p:spPr>
        <p:txBody>
          <a:bodyPr>
            <a:normAutofit/>
          </a:bodyPr>
          <a:lstStyle/>
          <a:p>
            <a:r>
              <a:rPr lang="en-US" dirty="0"/>
              <a:t>You are not expected to take a whole week to produce your exam answers. (The Department guidelines recommend one hour per answer.)</a:t>
            </a:r>
          </a:p>
          <a:p>
            <a:r>
              <a:rPr lang="en-US" dirty="0"/>
              <a:t>Your responses should resemble the kinds of essays you’d produce under timed ‘exam conditions’– but with footnotes and a bibliography</a:t>
            </a:r>
          </a:p>
          <a:p>
            <a:r>
              <a:rPr lang="en-US" dirty="0"/>
              <a:t>You should NOT answer exam questions using any material for which you’ve already received credit in summative work. (So, please make sure that you pick sources that you didn’t write on in term 1 for the gobbets answers &amp; that you explore fresh material throughout.)</a:t>
            </a:r>
          </a:p>
          <a:p>
            <a:r>
              <a:rPr lang="en-US" dirty="0"/>
              <a:t>Once the exam period has started, you may NOT seek guidance from the module convenor about how to answer the questions</a:t>
            </a:r>
          </a:p>
          <a:p>
            <a:pPr marL="0" indent="0">
              <a:buNone/>
            </a:pPr>
            <a:endParaRPr lang="en-US" dirty="0"/>
          </a:p>
        </p:txBody>
      </p:sp>
    </p:spTree>
    <p:extLst>
      <p:ext uri="{BB962C8B-B14F-4D97-AF65-F5344CB8AC3E}">
        <p14:creationId xmlns:p14="http://schemas.microsoft.com/office/powerpoint/2010/main" val="2874665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10B37-3529-8D1C-BC1C-DF0725A6D0F5}"/>
              </a:ext>
            </a:extLst>
          </p:cNvPr>
          <p:cNvSpPr>
            <a:spLocks noGrp="1"/>
          </p:cNvSpPr>
          <p:nvPr>
            <p:ph type="title"/>
          </p:nvPr>
        </p:nvSpPr>
        <p:spPr>
          <a:xfrm>
            <a:off x="838200" y="173489"/>
            <a:ext cx="10515600" cy="1325563"/>
          </a:xfrm>
        </p:spPr>
        <p:txBody>
          <a:bodyPr/>
          <a:lstStyle/>
          <a:p>
            <a:r>
              <a:rPr lang="en-US" b="1" dirty="0"/>
              <a:t>Structure of the </a:t>
            </a:r>
            <a:r>
              <a:rPr lang="en-US" b="1" i="1" dirty="0"/>
              <a:t>Postwar</a:t>
            </a:r>
            <a:r>
              <a:rPr lang="en-US" b="1" dirty="0"/>
              <a:t> paper</a:t>
            </a:r>
          </a:p>
        </p:txBody>
      </p:sp>
      <p:sp>
        <p:nvSpPr>
          <p:cNvPr id="3" name="Content Placeholder 2">
            <a:extLst>
              <a:ext uri="{FF2B5EF4-FFF2-40B4-BE49-F238E27FC236}">
                <a16:creationId xmlns:a16="http://schemas.microsoft.com/office/drawing/2014/main" id="{0694E058-F7A7-B8F6-83C7-333DA65B6799}"/>
              </a:ext>
            </a:extLst>
          </p:cNvPr>
          <p:cNvSpPr>
            <a:spLocks noGrp="1"/>
          </p:cNvSpPr>
          <p:nvPr>
            <p:ph idx="1"/>
          </p:nvPr>
        </p:nvSpPr>
        <p:spPr>
          <a:xfrm>
            <a:off x="838200" y="1387701"/>
            <a:ext cx="10515600" cy="5282748"/>
          </a:xfrm>
        </p:spPr>
        <p:txBody>
          <a:bodyPr>
            <a:normAutofit fontScale="92500"/>
          </a:bodyPr>
          <a:lstStyle/>
          <a:p>
            <a:r>
              <a:rPr lang="en-US" dirty="0"/>
              <a:t>The exam paper has </a:t>
            </a:r>
            <a:r>
              <a:rPr lang="en-US" b="1" dirty="0"/>
              <a:t>TEN questions. You must answer TWO</a:t>
            </a:r>
            <a:r>
              <a:rPr lang="en-US" dirty="0"/>
              <a:t>.</a:t>
            </a:r>
          </a:p>
          <a:p>
            <a:r>
              <a:rPr lang="en-US" dirty="0"/>
              <a:t>NOTE: the </a:t>
            </a:r>
            <a:r>
              <a:rPr lang="en-US" b="1" dirty="0"/>
              <a:t>first question is compulsory</a:t>
            </a:r>
            <a:r>
              <a:rPr lang="en-US" dirty="0"/>
              <a:t>. It comprises six gobbets drawn from the module’s required primary sources. You must </a:t>
            </a:r>
            <a:r>
              <a:rPr lang="en-US" b="1" dirty="0"/>
              <a:t>select two </a:t>
            </a:r>
            <a:r>
              <a:rPr lang="en-US" dirty="0"/>
              <a:t>of these about which to write.</a:t>
            </a:r>
          </a:p>
          <a:p>
            <a:r>
              <a:rPr lang="en-US" dirty="0"/>
              <a:t>So, your first answer has two distinct parts. Make sure you identify which primary sources you’re analyzing (they’re all clearly labelled). </a:t>
            </a:r>
          </a:p>
          <a:p>
            <a:r>
              <a:rPr lang="en-US" dirty="0"/>
              <a:t>Your task is </a:t>
            </a:r>
            <a:r>
              <a:rPr lang="en-US" b="1" dirty="0"/>
              <a:t>not</a:t>
            </a:r>
            <a:r>
              <a:rPr lang="en-US" dirty="0"/>
              <a:t> to write an analysis that weaves interpretation of the two gobbets together. Instead, you should present your two gobbets responses as distinct stand-alone answers under question one.</a:t>
            </a:r>
          </a:p>
          <a:p>
            <a:r>
              <a:rPr lang="en-US" dirty="0"/>
              <a:t>So, label them, e.g.: Q1 (a)</a:t>
            </a:r>
          </a:p>
          <a:p>
            <a:r>
              <a:rPr lang="en-US" dirty="0"/>
              <a:t>Q1 (d)</a:t>
            </a:r>
          </a:p>
          <a:p>
            <a:r>
              <a:rPr lang="en-US" dirty="0"/>
              <a:t>Each gobbets answer should be </a:t>
            </a:r>
            <a:r>
              <a:rPr lang="en-US" b="1" dirty="0"/>
              <a:t>750 words max</a:t>
            </a:r>
            <a:r>
              <a:rPr lang="en-US" dirty="0"/>
              <a:t>, with a total of 1500 words</a:t>
            </a:r>
          </a:p>
        </p:txBody>
      </p:sp>
    </p:spTree>
    <p:extLst>
      <p:ext uri="{BB962C8B-B14F-4D97-AF65-F5344CB8AC3E}">
        <p14:creationId xmlns:p14="http://schemas.microsoft.com/office/powerpoint/2010/main" val="576945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57772-83A1-EC37-8DFD-63692F5DDD61}"/>
              </a:ext>
            </a:extLst>
          </p:cNvPr>
          <p:cNvSpPr>
            <a:spLocks noGrp="1"/>
          </p:cNvSpPr>
          <p:nvPr>
            <p:ph type="title"/>
          </p:nvPr>
        </p:nvSpPr>
        <p:spPr/>
        <p:txBody>
          <a:bodyPr/>
          <a:lstStyle/>
          <a:p>
            <a:r>
              <a:rPr lang="en-US" b="1" dirty="0"/>
              <a:t>Essay Questions 2-10</a:t>
            </a:r>
          </a:p>
        </p:txBody>
      </p:sp>
      <p:sp>
        <p:nvSpPr>
          <p:cNvPr id="3" name="Content Placeholder 2">
            <a:extLst>
              <a:ext uri="{FF2B5EF4-FFF2-40B4-BE49-F238E27FC236}">
                <a16:creationId xmlns:a16="http://schemas.microsoft.com/office/drawing/2014/main" id="{68FEF04F-DAF6-FA69-13CB-3E8342D9EFFB}"/>
              </a:ext>
            </a:extLst>
          </p:cNvPr>
          <p:cNvSpPr>
            <a:spLocks noGrp="1"/>
          </p:cNvSpPr>
          <p:nvPr>
            <p:ph idx="1"/>
          </p:nvPr>
        </p:nvSpPr>
        <p:spPr>
          <a:xfrm>
            <a:off x="838200" y="1597025"/>
            <a:ext cx="10515600" cy="4977946"/>
          </a:xfrm>
        </p:spPr>
        <p:txBody>
          <a:bodyPr>
            <a:normAutofit lnSpcReduction="10000"/>
          </a:bodyPr>
          <a:lstStyle/>
          <a:p>
            <a:r>
              <a:rPr lang="en-US" dirty="0"/>
              <a:t>The other 9 questions on the paper are more conventional essay questions, covering themes and issues explored in the module</a:t>
            </a:r>
          </a:p>
          <a:p>
            <a:r>
              <a:rPr lang="en-US" dirty="0"/>
              <a:t>You’ll </a:t>
            </a:r>
            <a:r>
              <a:rPr lang="en-US" b="1" dirty="0"/>
              <a:t>answer ONE </a:t>
            </a:r>
            <a:r>
              <a:rPr lang="en-US" dirty="0"/>
              <a:t>of these</a:t>
            </a:r>
          </a:p>
          <a:p>
            <a:r>
              <a:rPr lang="en-US" dirty="0"/>
              <a:t>The essay should have no more than </a:t>
            </a:r>
            <a:r>
              <a:rPr lang="en-US" b="1" dirty="0"/>
              <a:t>1500 words</a:t>
            </a:r>
          </a:p>
          <a:p>
            <a:r>
              <a:rPr lang="en-US" dirty="0"/>
              <a:t>Where appropriate, both answers should have </a:t>
            </a:r>
            <a:r>
              <a:rPr lang="en-US" b="1" dirty="0"/>
              <a:t>footnotes</a:t>
            </a:r>
            <a:r>
              <a:rPr lang="en-US" dirty="0"/>
              <a:t> to show where you’ve derived your material</a:t>
            </a:r>
          </a:p>
          <a:p>
            <a:r>
              <a:rPr lang="en-US" dirty="0"/>
              <a:t>Your exam responses should be followed by a </a:t>
            </a:r>
            <a:r>
              <a:rPr lang="en-US" b="1" dirty="0"/>
              <a:t>bibliography</a:t>
            </a:r>
          </a:p>
          <a:p>
            <a:r>
              <a:rPr lang="en-US" dirty="0"/>
              <a:t>These should be set out using the MHRA style (or another recognized style which you’ll identify on the title page)</a:t>
            </a:r>
          </a:p>
          <a:p>
            <a:r>
              <a:rPr lang="en-US" dirty="0"/>
              <a:t>Please </a:t>
            </a:r>
            <a:r>
              <a:rPr lang="en-US" b="1" dirty="0"/>
              <a:t>DOUBLE-SPACE</a:t>
            </a:r>
            <a:r>
              <a:rPr lang="en-US" dirty="0"/>
              <a:t> your answers– this is much easier to read and mark!</a:t>
            </a:r>
          </a:p>
        </p:txBody>
      </p:sp>
    </p:spTree>
    <p:extLst>
      <p:ext uri="{BB962C8B-B14F-4D97-AF65-F5344CB8AC3E}">
        <p14:creationId xmlns:p14="http://schemas.microsoft.com/office/powerpoint/2010/main" val="2252510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E7C3C-7CED-F354-14FA-E313F2DBD317}"/>
              </a:ext>
            </a:extLst>
          </p:cNvPr>
          <p:cNvSpPr>
            <a:spLocks noGrp="1"/>
          </p:cNvSpPr>
          <p:nvPr>
            <p:ph type="title"/>
          </p:nvPr>
        </p:nvSpPr>
        <p:spPr>
          <a:xfrm>
            <a:off x="838200" y="206829"/>
            <a:ext cx="10515600" cy="1325563"/>
          </a:xfrm>
        </p:spPr>
        <p:txBody>
          <a:bodyPr/>
          <a:lstStyle/>
          <a:p>
            <a:r>
              <a:rPr lang="en-US" b="1" dirty="0"/>
              <a:t>What I’m looking for…</a:t>
            </a:r>
          </a:p>
        </p:txBody>
      </p:sp>
      <p:sp>
        <p:nvSpPr>
          <p:cNvPr id="3" name="Content Placeholder 2">
            <a:extLst>
              <a:ext uri="{FF2B5EF4-FFF2-40B4-BE49-F238E27FC236}">
                <a16:creationId xmlns:a16="http://schemas.microsoft.com/office/drawing/2014/main" id="{21363C11-C5EC-65DC-F638-59ADA60F57DE}"/>
              </a:ext>
            </a:extLst>
          </p:cNvPr>
          <p:cNvSpPr>
            <a:spLocks noGrp="1"/>
          </p:cNvSpPr>
          <p:nvPr>
            <p:ph idx="1"/>
          </p:nvPr>
        </p:nvSpPr>
        <p:spPr>
          <a:xfrm>
            <a:off x="838200" y="1303792"/>
            <a:ext cx="10515600" cy="5347379"/>
          </a:xfrm>
        </p:spPr>
        <p:txBody>
          <a:bodyPr>
            <a:normAutofit lnSpcReduction="10000"/>
          </a:bodyPr>
          <a:lstStyle/>
          <a:p>
            <a:r>
              <a:rPr lang="en-US" dirty="0"/>
              <a:t>Evidence that you’ve engaged seriously with the module’s content</a:t>
            </a:r>
          </a:p>
          <a:p>
            <a:r>
              <a:rPr lang="en-US" dirty="0"/>
              <a:t>Familiarity with the overarching themes as well as the micro-content of the weekly seminar topics</a:t>
            </a:r>
          </a:p>
          <a:p>
            <a:r>
              <a:rPr lang="en-US" dirty="0"/>
              <a:t>Awareness of the geographic breadth of the module (so, try to draw evidence from different locations not just, say, postwar Germany)</a:t>
            </a:r>
          </a:p>
          <a:p>
            <a:r>
              <a:rPr lang="en-US" dirty="0"/>
              <a:t>The ability to draw connections between seminar topics. (Your essay answer should draw on more than one week’s content.)</a:t>
            </a:r>
          </a:p>
          <a:p>
            <a:r>
              <a:rPr lang="en-US" dirty="0"/>
              <a:t>Answers that employ evidence from both primary and secondary sources assigned for the module to illustrate your analytic points</a:t>
            </a:r>
          </a:p>
          <a:p>
            <a:r>
              <a:rPr lang="en-US" dirty="0"/>
              <a:t>Essays that are well-written, logically structured and that argue a persuasive case using appropriate evidence</a:t>
            </a:r>
          </a:p>
          <a:p>
            <a:r>
              <a:rPr lang="en-US" dirty="0"/>
              <a:t>Select questions that will give you the chance to demonstrate as great a range of knowledge and understanding as possible</a:t>
            </a:r>
          </a:p>
          <a:p>
            <a:pPr marL="0" indent="0">
              <a:buNone/>
            </a:pPr>
            <a:endParaRPr lang="en-US" dirty="0"/>
          </a:p>
        </p:txBody>
      </p:sp>
    </p:spTree>
    <p:extLst>
      <p:ext uri="{BB962C8B-B14F-4D97-AF65-F5344CB8AC3E}">
        <p14:creationId xmlns:p14="http://schemas.microsoft.com/office/powerpoint/2010/main" val="1521579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83D1-A8CE-B094-F2C2-D6332131150E}"/>
              </a:ext>
            </a:extLst>
          </p:cNvPr>
          <p:cNvSpPr>
            <a:spLocks noGrp="1"/>
          </p:cNvSpPr>
          <p:nvPr>
            <p:ph type="title"/>
          </p:nvPr>
        </p:nvSpPr>
        <p:spPr>
          <a:xfrm>
            <a:off x="838200" y="114754"/>
            <a:ext cx="10515600" cy="1325563"/>
          </a:xfrm>
        </p:spPr>
        <p:txBody>
          <a:bodyPr/>
          <a:lstStyle/>
          <a:p>
            <a:r>
              <a:rPr lang="en-US" b="1" dirty="0"/>
              <a:t>How to tackle the gobbets answers</a:t>
            </a:r>
          </a:p>
        </p:txBody>
      </p:sp>
      <p:sp>
        <p:nvSpPr>
          <p:cNvPr id="3" name="Content Placeholder 2">
            <a:extLst>
              <a:ext uri="{FF2B5EF4-FFF2-40B4-BE49-F238E27FC236}">
                <a16:creationId xmlns:a16="http://schemas.microsoft.com/office/drawing/2014/main" id="{1B364E24-8791-5AEF-DC00-6F61C4B66D5E}"/>
              </a:ext>
            </a:extLst>
          </p:cNvPr>
          <p:cNvSpPr>
            <a:spLocks noGrp="1"/>
          </p:cNvSpPr>
          <p:nvPr>
            <p:ph idx="1"/>
          </p:nvPr>
        </p:nvSpPr>
        <p:spPr>
          <a:xfrm>
            <a:off x="838200" y="1277029"/>
            <a:ext cx="10515600" cy="5466217"/>
          </a:xfrm>
        </p:spPr>
        <p:txBody>
          <a:bodyPr>
            <a:normAutofit lnSpcReduction="10000"/>
          </a:bodyPr>
          <a:lstStyle/>
          <a:p>
            <a:r>
              <a:rPr lang="en-US" dirty="0"/>
              <a:t>You have to do 3 distinct things here:</a:t>
            </a:r>
          </a:p>
          <a:p>
            <a:r>
              <a:rPr lang="en-US" dirty="0"/>
              <a:t>1) Introduce &amp; contextualize the source: who wrote it; when/under what circumstances; for whom and why; how it entered public circulation (if relevant); [c.200 words]</a:t>
            </a:r>
          </a:p>
          <a:p>
            <a:r>
              <a:rPr lang="en-US" dirty="0"/>
              <a:t>2) Identify elements of the excerpt that are especially salient for historical analysis; here you might choose to say something about the language/style of the passage, but the most important task is to identify significant themes evident in the passage. How are they articulated here? How do they resonate more broadly with larger currents of feeling/experience in the postwar world? Draw connections with other sources/historiography. [This is the single most important element of the answer.]</a:t>
            </a:r>
          </a:p>
          <a:p>
            <a:r>
              <a:rPr lang="en-US" dirty="0"/>
              <a:t>3) Conclude: with reference to the source as a whole (not just this excerpt) offer a brief summative appraisal of its utility to historians</a:t>
            </a:r>
          </a:p>
        </p:txBody>
      </p:sp>
    </p:spTree>
    <p:extLst>
      <p:ext uri="{BB962C8B-B14F-4D97-AF65-F5344CB8AC3E}">
        <p14:creationId xmlns:p14="http://schemas.microsoft.com/office/powerpoint/2010/main" val="3200033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1FF61-3AFD-10F5-1E9C-BE54778D8B71}"/>
              </a:ext>
            </a:extLst>
          </p:cNvPr>
          <p:cNvSpPr>
            <a:spLocks noGrp="1"/>
          </p:cNvSpPr>
          <p:nvPr>
            <p:ph type="title"/>
          </p:nvPr>
        </p:nvSpPr>
        <p:spPr>
          <a:xfrm>
            <a:off x="838200" y="187551"/>
            <a:ext cx="10515600" cy="1325563"/>
          </a:xfrm>
        </p:spPr>
        <p:txBody>
          <a:bodyPr/>
          <a:lstStyle/>
          <a:p>
            <a:r>
              <a:rPr lang="en-US" b="1" dirty="0"/>
              <a:t>Practice gobbet</a:t>
            </a:r>
          </a:p>
        </p:txBody>
      </p:sp>
      <p:sp>
        <p:nvSpPr>
          <p:cNvPr id="3" name="Content Placeholder 2">
            <a:extLst>
              <a:ext uri="{FF2B5EF4-FFF2-40B4-BE49-F238E27FC236}">
                <a16:creationId xmlns:a16="http://schemas.microsoft.com/office/drawing/2014/main" id="{DCDF43B8-D0AC-328E-1050-D954BF74E2C8}"/>
              </a:ext>
            </a:extLst>
          </p:cNvPr>
          <p:cNvSpPr>
            <a:spLocks noGrp="1"/>
          </p:cNvSpPr>
          <p:nvPr>
            <p:ph idx="1"/>
          </p:nvPr>
        </p:nvSpPr>
        <p:spPr>
          <a:xfrm>
            <a:off x="838200" y="1709057"/>
            <a:ext cx="10646230" cy="4467906"/>
          </a:xfrm>
        </p:spPr>
        <p:txBody>
          <a:bodyPr>
            <a:normAutofit fontScale="55000" lnSpcReduction="20000"/>
          </a:bodyPr>
          <a:lstStyle/>
          <a:p>
            <a:pPr marL="0" indent="0">
              <a:buNone/>
            </a:pPr>
            <a:r>
              <a:rPr lang="en-GB" sz="4600" dirty="0">
                <a:effectLst/>
                <a:latin typeface="TimesNewRomanPSMT"/>
              </a:rPr>
              <a:t>‘Most relief is for the helpless and is more a woman’s job than a man’s. Even when it comes to managing foreign camp commandants or mayors, women can often succeed where men will fail. Moreover, woman’s whole experience throughout the ages has made her more adaptable than men—more ready for the thousand and one interruptions, make-do-and-mends and improvisations which emergency work involves but which exasperates a capable man. It is true that men have had more large-scale administrative and business experience than women and are more suitable as heads of vast enterprises such as famine-fighting and camp organisation and there is tough transport and warehouse work for which they are wanted in the first instance (later on nationals will be found who can do this themselves), but there is greater need of women and more that they can accomplish</a:t>
            </a:r>
            <a:r>
              <a:rPr lang="en-GB" sz="3600" dirty="0">
                <a:effectLst/>
                <a:latin typeface="TimesNewRomanPSMT"/>
              </a:rPr>
              <a:t>.’ </a:t>
            </a:r>
          </a:p>
          <a:p>
            <a:pPr marL="0" indent="0">
              <a:buNone/>
            </a:pPr>
            <a:endParaRPr lang="en-GB" sz="3600" dirty="0"/>
          </a:p>
          <a:p>
            <a:pPr marL="0" indent="0">
              <a:buNone/>
            </a:pPr>
            <a:r>
              <a:rPr lang="en-GB" sz="3600" b="1" dirty="0">
                <a:effectLst/>
                <a:latin typeface="TimesNewRomanPS"/>
              </a:rPr>
              <a:t>Francesca M. Wilson, </a:t>
            </a:r>
            <a:r>
              <a:rPr lang="en-GB" sz="3600" b="1" i="1" dirty="0">
                <a:effectLst/>
                <a:latin typeface="TimesNewRomanPS"/>
              </a:rPr>
              <a:t>Advice to Relief Workers: Based on Personal Experience in the Field </a:t>
            </a:r>
            <a:r>
              <a:rPr lang="en-GB" sz="3600" b="1" dirty="0">
                <a:effectLst/>
                <a:latin typeface="TimesNewRomanPS"/>
              </a:rPr>
              <a:t>(1945) </a:t>
            </a:r>
            <a:endParaRPr lang="en-GB" sz="3600" dirty="0"/>
          </a:p>
          <a:p>
            <a:endParaRPr lang="en-US" dirty="0"/>
          </a:p>
        </p:txBody>
      </p:sp>
    </p:spTree>
    <p:extLst>
      <p:ext uri="{BB962C8B-B14F-4D97-AF65-F5344CB8AC3E}">
        <p14:creationId xmlns:p14="http://schemas.microsoft.com/office/powerpoint/2010/main" val="2838478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E0008-2080-BB5D-B246-B9022EC693A1}"/>
              </a:ext>
            </a:extLst>
          </p:cNvPr>
          <p:cNvSpPr>
            <a:spLocks noGrp="1"/>
          </p:cNvSpPr>
          <p:nvPr>
            <p:ph type="title"/>
          </p:nvPr>
        </p:nvSpPr>
        <p:spPr>
          <a:xfrm>
            <a:off x="838200" y="174171"/>
            <a:ext cx="10515600" cy="1325563"/>
          </a:xfrm>
        </p:spPr>
        <p:txBody>
          <a:bodyPr/>
          <a:lstStyle/>
          <a:p>
            <a:r>
              <a:rPr lang="en-US" b="1" dirty="0"/>
              <a:t>How to tackle the essay questions</a:t>
            </a:r>
          </a:p>
        </p:txBody>
      </p:sp>
      <p:sp>
        <p:nvSpPr>
          <p:cNvPr id="3" name="Content Placeholder 2">
            <a:extLst>
              <a:ext uri="{FF2B5EF4-FFF2-40B4-BE49-F238E27FC236}">
                <a16:creationId xmlns:a16="http://schemas.microsoft.com/office/drawing/2014/main" id="{43A2E745-5850-4CEE-EEE4-98E1B85615E5}"/>
              </a:ext>
            </a:extLst>
          </p:cNvPr>
          <p:cNvSpPr>
            <a:spLocks noGrp="1"/>
          </p:cNvSpPr>
          <p:nvPr>
            <p:ph idx="1"/>
          </p:nvPr>
        </p:nvSpPr>
        <p:spPr>
          <a:xfrm>
            <a:off x="838200" y="1292225"/>
            <a:ext cx="10515600" cy="5293633"/>
          </a:xfrm>
        </p:spPr>
        <p:txBody>
          <a:bodyPr>
            <a:normAutofit fontScale="85000" lnSpcReduction="10000"/>
          </a:bodyPr>
          <a:lstStyle/>
          <a:p>
            <a:r>
              <a:rPr lang="en-US" dirty="0"/>
              <a:t>Make sure you directly answer the question on the exam paper!</a:t>
            </a:r>
          </a:p>
          <a:p>
            <a:r>
              <a:rPr lang="en-US" dirty="0"/>
              <a:t>If the question asks ‘How far do you agree…?’ or ‘To what extent…?’, make sure you offer a clear answer that indicates how far you do or don’t agree.</a:t>
            </a:r>
          </a:p>
          <a:p>
            <a:r>
              <a:rPr lang="en-US" dirty="0"/>
              <a:t>Draw on both primary and secondary sources to illustrate your argument. But avoid lengthy quotations. The word limit doesn’t provide scope for </a:t>
            </a:r>
            <a:r>
              <a:rPr lang="en-US"/>
              <a:t>extended quotes, </a:t>
            </a:r>
            <a:r>
              <a:rPr lang="en-US" dirty="0"/>
              <a:t>and your voice/perspective needs to be the dominant one.</a:t>
            </a:r>
          </a:p>
          <a:p>
            <a:r>
              <a:rPr lang="en-US" dirty="0"/>
              <a:t>Begin with a robust introduction that sets out clearly how you plan to focus your answer</a:t>
            </a:r>
          </a:p>
          <a:p>
            <a:r>
              <a:rPr lang="en-US" dirty="0"/>
              <a:t>Given that the questions are broad and the word-limit is not, you’re not expected to cover everything that might be said in answer to the question. So, it’s especially important that you establish how you’re framing your answer and why you’ve chosen to focus on certain issues that seem to you most pertinent to the question at hand. </a:t>
            </a:r>
          </a:p>
          <a:p>
            <a:r>
              <a:rPr lang="en-US" dirty="0"/>
              <a:t>Keep an eye on paragraph length (nothing over one page of double-spaced type!)</a:t>
            </a:r>
          </a:p>
          <a:p>
            <a:r>
              <a:rPr lang="en-US" dirty="0"/>
              <a:t>Be sure that your essay has a conclusion</a:t>
            </a:r>
          </a:p>
          <a:p>
            <a:endParaRPr lang="en-US" dirty="0"/>
          </a:p>
        </p:txBody>
      </p:sp>
    </p:spTree>
    <p:extLst>
      <p:ext uri="{BB962C8B-B14F-4D97-AF65-F5344CB8AC3E}">
        <p14:creationId xmlns:p14="http://schemas.microsoft.com/office/powerpoint/2010/main" val="41002683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TotalTime>
  <Words>1852</Words>
  <Application>Microsoft Macintosh PowerPoint</Application>
  <PresentationFormat>Widescreen</PresentationFormat>
  <Paragraphs>99</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Inter</vt:lpstr>
      <vt:lpstr>TimesNewRomanPS</vt:lpstr>
      <vt:lpstr>TimesNewRomanPSMT</vt:lpstr>
      <vt:lpstr>Office Theme</vt:lpstr>
      <vt:lpstr>HI3H6 Postwar: Aftermaths of World War II</vt:lpstr>
      <vt:lpstr>About take-home exams</vt:lpstr>
      <vt:lpstr>History Department guidance</vt:lpstr>
      <vt:lpstr>Structure of the Postwar paper</vt:lpstr>
      <vt:lpstr>Essay Questions 2-10</vt:lpstr>
      <vt:lpstr>What I’m looking for…</vt:lpstr>
      <vt:lpstr>How to tackle the gobbets answers</vt:lpstr>
      <vt:lpstr>Practice gobbet</vt:lpstr>
      <vt:lpstr>How to tackle the essay questions</vt:lpstr>
      <vt:lpstr>Past exam papers</vt:lpstr>
      <vt:lpstr>Footnotes: How to cite a book </vt:lpstr>
      <vt:lpstr>How to cite a book chapter in an edited volume: NB: you don’t need to provide the title of a chapter if you’re referencing a single-authored book</vt:lpstr>
      <vt:lpstr>How to cite a scholarly journal article:</vt:lpstr>
      <vt:lpstr>Shortened second &amp; subsequent citations:</vt:lpstr>
      <vt:lpstr>Bibliographies</vt:lpstr>
      <vt:lpstr>Any final questions? Please ask before the exam period!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HI3H6 Postwar: Aftermaths of World War II</dc:title>
  <dc:creator>Carruthers, Susan</dc:creator>
  <cp:lastModifiedBy>Carruthers, Susan</cp:lastModifiedBy>
  <cp:revision>4</cp:revision>
  <dcterms:created xsi:type="dcterms:W3CDTF">2023-04-23T07:18:11Z</dcterms:created>
  <dcterms:modified xsi:type="dcterms:W3CDTF">2023-04-23T10:04:06Z</dcterms:modified>
</cp:coreProperties>
</file>