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23"/>
  </p:handoutMasterIdLst>
  <p:sldIdLst>
    <p:sldId id="256" r:id="rId2"/>
    <p:sldId id="266" r:id="rId3"/>
    <p:sldId id="265" r:id="rId4"/>
    <p:sldId id="270" r:id="rId5"/>
    <p:sldId id="269" r:id="rId6"/>
    <p:sldId id="263" r:id="rId7"/>
    <p:sldId id="273" r:id="rId8"/>
    <p:sldId id="257" r:id="rId9"/>
    <p:sldId id="258" r:id="rId10"/>
    <p:sldId id="259" r:id="rId11"/>
    <p:sldId id="260" r:id="rId12"/>
    <p:sldId id="264" r:id="rId13"/>
    <p:sldId id="267" r:id="rId14"/>
    <p:sldId id="262" r:id="rId15"/>
    <p:sldId id="268" r:id="rId16"/>
    <p:sldId id="275" r:id="rId17"/>
    <p:sldId id="276" r:id="rId18"/>
    <p:sldId id="271" r:id="rId19"/>
    <p:sldId id="261" r:id="rId20"/>
    <p:sldId id="272" r:id="rId21"/>
    <p:sldId id="274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6"/>
    <p:restoredTop sz="94595"/>
  </p:normalViewPr>
  <p:slideViewPr>
    <p:cSldViewPr snapToGrid="0" snapToObjects="1">
      <p:cViewPr varScale="1">
        <p:scale>
          <a:sx n="94" d="100"/>
          <a:sy n="94" d="100"/>
        </p:scale>
        <p:origin x="208" y="5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handoutMaster" Target="handoutMasters/handoutMaster1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3B2BD3-0F3C-B144-B4D8-0289B58C095D}" type="datetimeFigureOut">
              <a:rPr lang="en-US" smtClean="0"/>
              <a:t>1/11/18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21A058-2720-244F-90A1-A29F0D419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9930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1/11/18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1/11/18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1/11/18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1/11/18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1/11/18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1/11/18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1/11/18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1/11/18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1/11/18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1/11/18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1/11/18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1/11/18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4" Type="http://schemas.openxmlformats.org/officeDocument/2006/relationships/image" Target="../media/image12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tiff"/><Relationship Id="rId3" Type="http://schemas.openxmlformats.org/officeDocument/2006/relationships/image" Target="../media/image14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tiff"/><Relationship Id="rId3" Type="http://schemas.openxmlformats.org/officeDocument/2006/relationships/image" Target="../media/image16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tiff"/><Relationship Id="rId3" Type="http://schemas.openxmlformats.org/officeDocument/2006/relationships/image" Target="../media/image18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tiff"/><Relationship Id="rId3" Type="http://schemas.openxmlformats.org/officeDocument/2006/relationships/image" Target="../media/image20.tif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tif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tif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www.youtube.com/watch?v=ee87x7TWNMc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Ueno,_Tokyo" TargetMode="External"/><Relationship Id="rId4" Type="http://schemas.openxmlformats.org/officeDocument/2006/relationships/hyperlink" Target="http://en.wikipedia.org/wiki/Ueno_Park#Cultural_facilities.2C_monuments.2C_and_attractions" TargetMode="External"/><Relationship Id="rId5" Type="http://schemas.openxmlformats.org/officeDocument/2006/relationships/hyperlink" Target="http://wordpress.tokyotimes.org/?p=8247" TargetMode="External"/><Relationship Id="rId6" Type="http://schemas.openxmlformats.org/officeDocument/2006/relationships/hyperlink" Target="http://wordpress.tokyotimes.org/?p=7984" TargetMode="External"/><Relationship Id="rId7" Type="http://schemas.openxmlformats.org/officeDocument/2006/relationships/hyperlink" Target="http://en.wikipedia.org/wiki/Ameya-Yokoch&#197;&#141;" TargetMode="External"/><Relationship Id="rId8" Type="http://schemas.openxmlformats.org/officeDocument/2006/relationships/hyperlink" Target="http://showa.mainichi.jp/photo/2008/06/post-3880.html" TargetMode="Externa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politics of hunger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FOOD AND FEEDING IN OCCUPIED GERMANY AND JAPAN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2773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587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2155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Illicit economies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53142" y="1959429"/>
            <a:ext cx="11353173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What is a black market and how does it work?</a:t>
            </a:r>
          </a:p>
          <a:p>
            <a:pPr marL="285750" indent="-285750">
              <a:buFont typeface="Arial" charset="0"/>
              <a:buChar char="•"/>
            </a:pPr>
            <a:endParaRPr lang="en-US" sz="2800" dirty="0"/>
          </a:p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Why were black markets so pervasive in both Germany and Japan</a:t>
            </a:r>
          </a:p>
          <a:p>
            <a:r>
              <a:rPr lang="en-US" sz="2800" dirty="0" smtClean="0"/>
              <a:t> after the war?</a:t>
            </a:r>
          </a:p>
          <a:p>
            <a:pPr marL="285750" indent="-285750">
              <a:buFont typeface="Arial" charset="0"/>
              <a:buChar char="•"/>
            </a:pPr>
            <a:endParaRPr lang="en-US" sz="2800" dirty="0"/>
          </a:p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How are postwar black markets best understood? Immorality vs ingenuity?</a:t>
            </a:r>
          </a:p>
          <a:p>
            <a:pPr marL="285750" indent="-285750">
              <a:buFont typeface="Arial" charset="0"/>
              <a:buChar char="•"/>
            </a:pPr>
            <a:endParaRPr lang="en-US" sz="2800" dirty="0"/>
          </a:p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Why did the occupation authorities in Germany and Japan struggle to</a:t>
            </a:r>
          </a:p>
          <a:p>
            <a:r>
              <a:rPr lang="en-US" sz="2800" dirty="0"/>
              <a:t>e</a:t>
            </a:r>
            <a:r>
              <a:rPr lang="en-US" sz="2800" dirty="0" smtClean="0"/>
              <a:t>radicate illicit buying and selling?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453253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13805" y="-435617"/>
            <a:ext cx="10058400" cy="1449387"/>
          </a:xfrm>
        </p:spPr>
        <p:txBody>
          <a:bodyPr/>
          <a:lstStyle/>
          <a:p>
            <a:r>
              <a:rPr lang="en-US" dirty="0" smtClean="0"/>
              <a:t>Victor Gollancz (1893-1967)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3657" y="34030"/>
            <a:ext cx="3873067" cy="58225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876903" y="5856540"/>
            <a:ext cx="4029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plea against Germans’ “</a:t>
            </a:r>
            <a:r>
              <a:rPr lang="en-US" smtClean="0"/>
              <a:t>collective guilt”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13805" y="1200515"/>
            <a:ext cx="736309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September 1945: starts “Save Europe Now”</a:t>
            </a:r>
          </a:p>
          <a:p>
            <a:r>
              <a:rPr lang="en-US" sz="2400" dirty="0" smtClean="0"/>
              <a:t>(later campaigns against poverty–  War on Want– and against capital punishment)</a:t>
            </a:r>
          </a:p>
          <a:p>
            <a:r>
              <a:rPr lang="en-US" sz="2400" dirty="0" smtClean="0"/>
              <a:t>A fierce opponent of “</a:t>
            </a:r>
            <a:r>
              <a:rPr lang="en-US" sz="2400" dirty="0" err="1" smtClean="0"/>
              <a:t>Vansittartism</a:t>
            </a:r>
            <a:r>
              <a:rPr lang="en-US" sz="2400" dirty="0" smtClean="0"/>
              <a:t>”</a:t>
            </a:r>
          </a:p>
          <a:p>
            <a:endParaRPr lang="en-US" sz="3200" dirty="0"/>
          </a:p>
          <a:p>
            <a:endParaRPr lang="en-US" sz="3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0152" y="2064510"/>
            <a:ext cx="2548374" cy="41613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861" y="2884502"/>
            <a:ext cx="4455160" cy="3341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0005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0803" y="254907"/>
            <a:ext cx="4038600" cy="59563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6109" y="99946"/>
            <a:ext cx="4012474" cy="596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2115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601208" y="735596"/>
            <a:ext cx="4972554" cy="617497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2761398" y="-258150"/>
            <a:ext cx="10058400" cy="1450976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Photography as </a:t>
            </a:r>
            <a:r>
              <a:rPr lang="en-US" sz="3600" dirty="0" smtClean="0"/>
              <a:t>advocacy—</a:t>
            </a:r>
            <a:br>
              <a:rPr lang="en-US" sz="3600" dirty="0" smtClean="0"/>
            </a:br>
            <a:r>
              <a:rPr lang="en-US" sz="3600" dirty="0" smtClean="0"/>
              <a:t>the accusatory starved body</a:t>
            </a:r>
            <a:endParaRPr lang="en-US" sz="3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8498" y="1336804"/>
            <a:ext cx="5609803" cy="451058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728346" y="5991367"/>
            <a:ext cx="4057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Survivors of </a:t>
            </a:r>
            <a:r>
              <a:rPr lang="en-US" dirty="0" err="1" smtClean="0"/>
              <a:t>Ebensee</a:t>
            </a:r>
            <a:r>
              <a:rPr lang="en-US" dirty="0" smtClean="0"/>
              <a:t> concentration camp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97000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345679" cy="550925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4044" y="1975758"/>
            <a:ext cx="5792651" cy="43444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511143" y="378823"/>
            <a:ext cx="42877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“Children chosen for a ‘recovery home’ at </a:t>
            </a:r>
          </a:p>
          <a:p>
            <a:r>
              <a:rPr lang="en-US" dirty="0"/>
              <a:t>a</a:t>
            </a:r>
            <a:r>
              <a:rPr lang="en-US" dirty="0" smtClean="0"/>
              <a:t>n elementary school in Hamburg.”</a:t>
            </a:r>
          </a:p>
          <a:p>
            <a:endParaRPr lang="en-US" dirty="0"/>
          </a:p>
          <a:p>
            <a:r>
              <a:rPr lang="en-US" dirty="0" smtClean="0"/>
              <a:t>”The same.”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9040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725470" y="756439"/>
            <a:ext cx="6423300" cy="491042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119190" y="802639"/>
            <a:ext cx="6421120" cy="481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2726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Abundance amid scarcity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14845" y="1907177"/>
            <a:ext cx="331796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Gollancz’s menus</a:t>
            </a:r>
          </a:p>
          <a:p>
            <a:endParaRPr lang="en-US" sz="2000" dirty="0"/>
          </a:p>
          <a:p>
            <a:r>
              <a:rPr lang="en-US" sz="2000" dirty="0" smtClean="0"/>
              <a:t>St. </a:t>
            </a:r>
            <a:r>
              <a:rPr lang="en-US" sz="2000" dirty="0" err="1" smtClean="0"/>
              <a:t>Germain</a:t>
            </a:r>
            <a:r>
              <a:rPr lang="en-US" sz="2000" dirty="0" smtClean="0"/>
              <a:t> Soup</a:t>
            </a:r>
          </a:p>
          <a:p>
            <a:r>
              <a:rPr lang="en-US" sz="2000" dirty="0" smtClean="0"/>
              <a:t>__</a:t>
            </a:r>
          </a:p>
          <a:p>
            <a:r>
              <a:rPr lang="en-US" sz="2000" dirty="0" smtClean="0"/>
              <a:t>Braised Beef</a:t>
            </a:r>
          </a:p>
          <a:p>
            <a:r>
              <a:rPr lang="en-US" sz="2000" dirty="0" smtClean="0"/>
              <a:t>Cauliflower au Gratin</a:t>
            </a:r>
          </a:p>
          <a:p>
            <a:r>
              <a:rPr lang="en-US" sz="2000" dirty="0" smtClean="0"/>
              <a:t>Fondant Potatoes</a:t>
            </a:r>
          </a:p>
          <a:p>
            <a:r>
              <a:rPr lang="en-US" sz="2000" dirty="0" smtClean="0"/>
              <a:t>__</a:t>
            </a:r>
          </a:p>
          <a:p>
            <a:r>
              <a:rPr lang="en-US" sz="2000" dirty="0" smtClean="0"/>
              <a:t>Apple Tart</a:t>
            </a:r>
          </a:p>
          <a:p>
            <a:r>
              <a:rPr lang="en-US" sz="2000" dirty="0" smtClean="0"/>
              <a:t>Cream</a:t>
            </a:r>
          </a:p>
          <a:p>
            <a:r>
              <a:rPr lang="en-US" sz="2000" dirty="0" smtClean="0"/>
              <a:t>__</a:t>
            </a:r>
          </a:p>
          <a:p>
            <a:r>
              <a:rPr lang="en-US" sz="2000" dirty="0" smtClean="0"/>
              <a:t>Welsh Rarebit</a:t>
            </a:r>
          </a:p>
          <a:p>
            <a:r>
              <a:rPr lang="en-US" sz="2000" dirty="0" smtClean="0"/>
              <a:t>__</a:t>
            </a:r>
          </a:p>
          <a:p>
            <a:r>
              <a:rPr lang="en-US" sz="2000" dirty="0" smtClean="0"/>
              <a:t>Coffee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2811" y="1798920"/>
            <a:ext cx="6215422" cy="45094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02629" y="5930537"/>
            <a:ext cx="4779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Schloss</a:t>
            </a:r>
            <a:r>
              <a:rPr lang="en-US" dirty="0" smtClean="0"/>
              <a:t> </a:t>
            </a:r>
            <a:r>
              <a:rPr lang="en-US" dirty="0" err="1" smtClean="0"/>
              <a:t>Friedrichshof-Kronberg</a:t>
            </a:r>
            <a:r>
              <a:rPr lang="en-US" dirty="0" smtClean="0"/>
              <a:t>: US officers’ mess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1992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961" y="0"/>
            <a:ext cx="8064500" cy="6477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8956764" y="3720185"/>
            <a:ext cx="279980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777777"/>
                </a:solidFill>
                <a:latin typeface="Helvetica Neue" charset="0"/>
              </a:rPr>
              <a:t>Tokyo, Photograph by Jesse W. Scott, “Junction Ginza and 2nd avenue. The PX has been moved to a large building. It gets shot over and over a ‘landmark’ for Ginza prowlers”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850570" y="5705344"/>
            <a:ext cx="66794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https://</a:t>
            </a:r>
            <a:r>
              <a:rPr lang="en-US" dirty="0" err="1">
                <a:solidFill>
                  <a:schemeClr val="bg1"/>
                </a:solidFill>
              </a:rPr>
              <a:t>munzerfamilyarchives.wordpress.com</a:t>
            </a:r>
            <a:r>
              <a:rPr lang="en-US" dirty="0">
                <a:solidFill>
                  <a:schemeClr val="bg1"/>
                </a:solidFill>
              </a:rPr>
              <a:t>/2015/01/27/tokyo-buildings-streets-and-bridges-1946-1949/</a:t>
            </a:r>
          </a:p>
        </p:txBody>
      </p:sp>
    </p:spTree>
    <p:extLst>
      <p:ext uri="{BB962C8B-B14F-4D97-AF65-F5344CB8AC3E}">
        <p14:creationId xmlns:p14="http://schemas.microsoft.com/office/powerpoint/2010/main" val="1865667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83623" y="-223383"/>
            <a:ext cx="10058400" cy="1449387"/>
          </a:xfrm>
        </p:spPr>
        <p:txBody>
          <a:bodyPr/>
          <a:lstStyle/>
          <a:p>
            <a:r>
              <a:rPr lang="en-US" dirty="0" smtClean="0"/>
              <a:t>Margaret Mead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4247" y="424203"/>
            <a:ext cx="4660900" cy="5715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43989" y="1558945"/>
            <a:ext cx="6096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born </a:t>
            </a:r>
            <a:r>
              <a:rPr lang="en-US" dirty="0">
                <a:solidFill>
                  <a:srgbClr val="000000"/>
                </a:solidFill>
              </a:rPr>
              <a:t>Dec. 16, 1901, </a:t>
            </a:r>
            <a:r>
              <a:rPr lang="en-US" dirty="0" smtClean="0">
                <a:solidFill>
                  <a:srgbClr val="000000"/>
                </a:solidFill>
              </a:rPr>
              <a:t>Philadelphia, </a:t>
            </a:r>
            <a:r>
              <a:rPr lang="en-US" dirty="0">
                <a:solidFill>
                  <a:srgbClr val="000000"/>
                </a:solidFill>
              </a:rPr>
              <a:t>U.S.—died Nov. 15, 1978, </a:t>
            </a:r>
            <a:r>
              <a:rPr lang="en-US" dirty="0" smtClean="0">
                <a:solidFill>
                  <a:srgbClr val="000000"/>
                </a:solidFill>
              </a:rPr>
              <a:t>New York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a</a:t>
            </a:r>
            <a:r>
              <a:rPr lang="en-US" dirty="0" smtClean="0">
                <a:solidFill>
                  <a:srgbClr val="000000"/>
                </a:solidFill>
              </a:rPr>
              <a:t> student of Franz Boas and Ruth Benedict</a:t>
            </a:r>
          </a:p>
          <a:p>
            <a:pPr marL="285750" indent="-285750">
              <a:buFont typeface="Arial" charset="0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a</a:t>
            </a:r>
            <a:r>
              <a:rPr lang="en-US" dirty="0" smtClean="0">
                <a:solidFill>
                  <a:srgbClr val="000000"/>
                </a:solidFill>
              </a:rPr>
              <a:t>uthor of 23 books, several earlier volumes based on field work/observation undertaken in the South Pacific</a:t>
            </a:r>
          </a:p>
          <a:p>
            <a:pPr marL="285750" indent="-285750">
              <a:buFont typeface="Arial" charset="0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i="1" dirty="0" smtClean="0"/>
              <a:t>Coming </a:t>
            </a:r>
            <a:r>
              <a:rPr lang="en-US" i="1" dirty="0"/>
              <a:t>of Age in </a:t>
            </a:r>
            <a:r>
              <a:rPr lang="en-US" i="1" dirty="0" smtClean="0"/>
              <a:t>Samoa </a:t>
            </a:r>
            <a:r>
              <a:rPr lang="en-US" dirty="0" smtClean="0"/>
              <a:t>(1928)</a:t>
            </a:r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  <a:latin typeface="Montserrat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“The most famous anthropologist </a:t>
            </a:r>
            <a:r>
              <a:rPr lang="en-US" dirty="0" smtClean="0">
                <a:solidFill>
                  <a:srgbClr val="000000"/>
                </a:solidFill>
              </a:rPr>
              <a:t>who ever lived,” Peter </a:t>
            </a:r>
            <a:r>
              <a:rPr lang="en-US" dirty="0" err="1" smtClean="0">
                <a:solidFill>
                  <a:srgbClr val="000000"/>
                </a:solidFill>
              </a:rPr>
              <a:t>Mandler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  <a:r>
              <a:rPr lang="en-US" i="1" dirty="0" smtClean="0">
                <a:solidFill>
                  <a:srgbClr val="000000"/>
                </a:solidFill>
              </a:rPr>
              <a:t>Return from the Natives: How Margaret Mead Won the Second World War and Lost the Cold War </a:t>
            </a:r>
            <a:r>
              <a:rPr lang="en-US" dirty="0" smtClean="0">
                <a:solidFill>
                  <a:srgbClr val="000000"/>
                </a:solidFill>
              </a:rPr>
              <a:t>(Yale University Press, 2013)</a:t>
            </a:r>
            <a:endParaRPr lang="en-US" dirty="0">
              <a:solidFill>
                <a:srgbClr val="000000"/>
              </a:solidFill>
              <a:latin typeface="Montserrat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51406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4583" y="339635"/>
            <a:ext cx="10628487" cy="66171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What do you imagine motivated Gollancz’s intervention </a:t>
            </a:r>
          </a:p>
          <a:p>
            <a:r>
              <a:rPr lang="en-US" sz="2800" dirty="0" smtClean="0"/>
              <a:t>on behalf of hungry Germans?</a:t>
            </a:r>
          </a:p>
          <a:p>
            <a:endParaRPr lang="en-US" sz="2800" dirty="0"/>
          </a:p>
          <a:p>
            <a:r>
              <a:rPr lang="en-US" sz="2800" dirty="0" smtClean="0"/>
              <a:t>How effective a piece of advocacy do you consider </a:t>
            </a:r>
            <a:r>
              <a:rPr lang="en-US" sz="2800" i="1" dirty="0" smtClean="0"/>
              <a:t>In Darkest Germany?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Why do you think German hunger seemingly become a much more </a:t>
            </a:r>
          </a:p>
          <a:p>
            <a:r>
              <a:rPr lang="en-US" sz="2800" dirty="0" smtClean="0"/>
              <a:t>dominant postwar preoccupation—at least in North America and </a:t>
            </a:r>
          </a:p>
          <a:p>
            <a:r>
              <a:rPr lang="en-US" sz="2800" dirty="0" smtClean="0"/>
              <a:t>Western Europe– than Japanese hunger?</a:t>
            </a:r>
          </a:p>
          <a:p>
            <a:endParaRPr lang="en-US" sz="2800" dirty="0"/>
          </a:p>
          <a:p>
            <a:r>
              <a:rPr lang="en-US" sz="2800" dirty="0" smtClean="0"/>
              <a:t>Drawing on all the readings, how much agency do you think </a:t>
            </a:r>
          </a:p>
          <a:p>
            <a:r>
              <a:rPr lang="en-US" sz="2800" dirty="0" smtClean="0"/>
              <a:t>“ordinary” Germans and Japanese enjoyed in securing</a:t>
            </a:r>
          </a:p>
          <a:p>
            <a:r>
              <a:rPr lang="en-US" sz="2800" dirty="0" smtClean="0"/>
              <a:t>access to sources of nutrition in the immediate postwar years?</a:t>
            </a:r>
          </a:p>
          <a:p>
            <a:endParaRPr lang="en-US" sz="2800" dirty="0"/>
          </a:p>
          <a:p>
            <a:r>
              <a:rPr lang="en-US" sz="2800" dirty="0" smtClean="0"/>
              <a:t>In what ways was gender implicated in the politics of food?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247445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04011" y="1515291"/>
            <a:ext cx="510473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Pathe</a:t>
            </a:r>
            <a:r>
              <a:rPr lang="en-US" sz="2400" dirty="0" smtClean="0"/>
              <a:t>:</a:t>
            </a:r>
          </a:p>
          <a:p>
            <a:endParaRPr lang="en-US" sz="2400" dirty="0"/>
          </a:p>
          <a:p>
            <a:r>
              <a:rPr lang="en-US" sz="2400" dirty="0" smtClean="0"/>
              <a:t>“Germany’s Food: The Truth” (1946)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www.youtube.com/watch?v=ee87x7TWNMc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487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286603"/>
            <a:ext cx="11194869" cy="1450757"/>
          </a:xfrm>
        </p:spPr>
        <p:txBody>
          <a:bodyPr/>
          <a:lstStyle/>
          <a:p>
            <a:r>
              <a:rPr lang="en-US" smtClean="0"/>
              <a:t>“Expert knowledge” and the war/postwar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53867" y="2181498"/>
            <a:ext cx="9856031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Propaganda and psychological warfare: MOI; OWI; SHAEF/PWB; OSS</a:t>
            </a:r>
          </a:p>
          <a:p>
            <a:pPr marL="285750" indent="-285750">
              <a:buFont typeface="Arial" charset="0"/>
              <a:buChar char="•"/>
            </a:pPr>
            <a:endParaRPr lang="en-US" sz="2400" dirty="0" smtClean="0"/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“knowing the enemy”– the better to manipulate psychological weaknesses 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and encourage defeatism</a:t>
            </a:r>
          </a:p>
          <a:p>
            <a:pPr marL="285750" indent="-285750">
              <a:buFont typeface="Arial" charset="0"/>
              <a:buChar char="•"/>
            </a:pPr>
            <a:endParaRPr lang="en-US" sz="2400" dirty="0" smtClean="0"/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Understanding allies and enemy-occupied territories</a:t>
            </a:r>
          </a:p>
          <a:p>
            <a:pPr marL="285750" indent="-285750">
              <a:buFont typeface="Arial" charset="0"/>
              <a:buChar char="•"/>
            </a:pPr>
            <a:endParaRPr lang="en-US" sz="2400" dirty="0"/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Knowledge as key to control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5100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52994" y="-392521"/>
            <a:ext cx="10058400" cy="1450975"/>
          </a:xfrm>
        </p:spPr>
        <p:txBody>
          <a:bodyPr/>
          <a:lstStyle/>
          <a:p>
            <a:r>
              <a:rPr lang="en-US" dirty="0" smtClean="0"/>
              <a:t>Training for occupation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286" y="1058454"/>
            <a:ext cx="7362371" cy="567954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151949" y="1750423"/>
            <a:ext cx="372961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Officer trainees study</a:t>
            </a:r>
          </a:p>
          <a:p>
            <a:r>
              <a:rPr lang="en-US" dirty="0"/>
              <a:t>a</a:t>
            </a:r>
            <a:r>
              <a:rPr lang="en-US" dirty="0" smtClean="0"/>
              <a:t> map of Japan</a:t>
            </a:r>
          </a:p>
          <a:p>
            <a:r>
              <a:rPr lang="en-US" dirty="0"/>
              <a:t>a</a:t>
            </a:r>
            <a:r>
              <a:rPr lang="en-US" dirty="0" smtClean="0"/>
              <a:t>t the School of Military Government,</a:t>
            </a:r>
          </a:p>
          <a:p>
            <a:r>
              <a:rPr lang="en-US" dirty="0" smtClean="0"/>
              <a:t>Virginia</a:t>
            </a:r>
          </a:p>
          <a:p>
            <a:endParaRPr lang="en-US" dirty="0"/>
          </a:p>
          <a:p>
            <a:r>
              <a:rPr lang="en-US" dirty="0" smtClean="0"/>
              <a:t>OWI</a:t>
            </a:r>
          </a:p>
          <a:p>
            <a:r>
              <a:rPr lang="en-US" dirty="0" smtClean="0"/>
              <a:t>Library of Congress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090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036321" y="2272938"/>
            <a:ext cx="10058400" cy="3565525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Why </a:t>
            </a:r>
            <a:r>
              <a:rPr lang="en-US" sz="3600" dirty="0" smtClean="0"/>
              <a:t>did food loom so large in wartime planning for postwar? </a:t>
            </a:r>
            <a:br>
              <a:rPr lang="en-US" sz="3600" dirty="0" smtClean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 smtClean="0"/>
              <a:t>Why was food such a vital </a:t>
            </a:r>
            <a:r>
              <a:rPr lang="en-US" sz="3600" i="1" dirty="0" smtClean="0"/>
              <a:t>political</a:t>
            </a:r>
            <a:r>
              <a:rPr lang="en-US" sz="3600" dirty="0" smtClean="0"/>
              <a:t> question after WWII?</a:t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How else– besides as a political issue– did occupiers and occupied conceptualize food? </a:t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Define hunger. </a:t>
            </a:r>
            <a:br>
              <a:rPr lang="en-US" sz="3600" dirty="0" smtClean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 smtClean="0"/>
              <a:t>Why was it seemingly so hard for “experts” to agree on what constituted hunger and what its outward manifestations were?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088039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720" y="0"/>
            <a:ext cx="8395063" cy="629629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065623" y="2246811"/>
            <a:ext cx="2452082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Graffiti in Munich,</a:t>
            </a:r>
          </a:p>
          <a:p>
            <a:r>
              <a:rPr lang="en-US" sz="2400" dirty="0" smtClean="0"/>
              <a:t>Winter 1945-46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On display at the</a:t>
            </a:r>
          </a:p>
          <a:p>
            <a:r>
              <a:rPr lang="en-US" dirty="0" smtClean="0"/>
              <a:t>National Socialism</a:t>
            </a:r>
          </a:p>
          <a:p>
            <a:r>
              <a:rPr lang="en-US" dirty="0" smtClean="0"/>
              <a:t>Documentation Centre,</a:t>
            </a:r>
          </a:p>
          <a:p>
            <a:r>
              <a:rPr lang="en-US" dirty="0" smtClean="0"/>
              <a:t>Munich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9991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060" y="187806"/>
            <a:ext cx="8510255" cy="643506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562012" y="1894114"/>
            <a:ext cx="1700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Potsdamer</a:t>
            </a:r>
            <a:r>
              <a:rPr lang="en-US" dirty="0" smtClean="0"/>
              <a:t> </a:t>
            </a:r>
            <a:r>
              <a:rPr lang="en-US" dirty="0" err="1" smtClean="0"/>
              <a:t>Platz</a:t>
            </a:r>
            <a:endParaRPr lang="en-US" dirty="0" smtClean="0"/>
          </a:p>
          <a:p>
            <a:r>
              <a:rPr lang="en-US" dirty="0" smtClean="0"/>
              <a:t>Berlin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293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861" y="381427"/>
            <a:ext cx="7413534" cy="562222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728858" y="1293222"/>
            <a:ext cx="424978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Ek Mukta" charset="0"/>
              </a:rPr>
              <a:t>Tokyo’s </a:t>
            </a:r>
            <a:r>
              <a:rPr lang="en-US" dirty="0">
                <a:solidFill>
                  <a:srgbClr val="005689"/>
                </a:solidFill>
                <a:latin typeface="Ek Mukta" charset="0"/>
                <a:hlinkClick r:id="rId3"/>
              </a:rPr>
              <a:t>Ueno district</a:t>
            </a:r>
            <a:r>
              <a:rPr lang="en-US" dirty="0">
                <a:solidFill>
                  <a:srgbClr val="000000"/>
                </a:solidFill>
                <a:latin typeface="Ek Mukta" charset="0"/>
              </a:rPr>
              <a:t> may well be home to some of the city’s </a:t>
            </a:r>
            <a:r>
              <a:rPr lang="en-US" dirty="0">
                <a:solidFill>
                  <a:srgbClr val="005689"/>
                </a:solidFill>
                <a:latin typeface="Ek Mukta" charset="0"/>
                <a:hlinkClick r:id="rId4"/>
              </a:rPr>
              <a:t>most important museums</a:t>
            </a:r>
            <a:r>
              <a:rPr lang="en-US" dirty="0">
                <a:solidFill>
                  <a:srgbClr val="000000"/>
                </a:solidFill>
                <a:latin typeface="Ek Mukta" charset="0"/>
              </a:rPr>
              <a:t>, but it’s also where many of the poorest call home too. The area’s park in particular shelters an increasingly obvious number of the capital’s </a:t>
            </a:r>
            <a:r>
              <a:rPr lang="en-US" dirty="0">
                <a:solidFill>
                  <a:srgbClr val="005689"/>
                </a:solidFill>
                <a:latin typeface="Ek Mukta" charset="0"/>
                <a:hlinkClick r:id="rId5"/>
              </a:rPr>
              <a:t>growing homeless population</a:t>
            </a:r>
            <a:r>
              <a:rPr lang="en-US" dirty="0">
                <a:solidFill>
                  <a:srgbClr val="000000"/>
                </a:solidFill>
                <a:latin typeface="Ek Mukta" charset="0"/>
              </a:rPr>
              <a:t>, creating an odd environment where </a:t>
            </a:r>
            <a:r>
              <a:rPr lang="en-US" dirty="0">
                <a:solidFill>
                  <a:srgbClr val="005689"/>
                </a:solidFill>
                <a:latin typeface="Ek Mukta" charset="0"/>
                <a:hlinkClick r:id="rId6"/>
              </a:rPr>
              <a:t>day-trippers and the destitute show utter indifference to one another</a:t>
            </a:r>
            <a:r>
              <a:rPr lang="en-US" dirty="0" smtClean="0">
                <a:solidFill>
                  <a:srgbClr val="000000"/>
                </a:solidFill>
                <a:latin typeface="Ek Mukta" charset="0"/>
              </a:rPr>
              <a:t>.</a:t>
            </a:r>
          </a:p>
          <a:p>
            <a:endParaRPr lang="en-US" dirty="0">
              <a:solidFill>
                <a:srgbClr val="000000"/>
              </a:solidFill>
              <a:latin typeface="Ek Mukta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Ek Mukta" charset="0"/>
              </a:rPr>
              <a:t>Thrown into this unusual mix is also </a:t>
            </a:r>
            <a:r>
              <a:rPr lang="en-US" dirty="0">
                <a:solidFill>
                  <a:srgbClr val="005689"/>
                </a:solidFill>
                <a:latin typeface="Ek Mukta" charset="0"/>
                <a:hlinkClick r:id="rId7"/>
              </a:rPr>
              <a:t>Ameyoko</a:t>
            </a:r>
            <a:r>
              <a:rPr lang="en-US" dirty="0">
                <a:solidFill>
                  <a:srgbClr val="000000"/>
                </a:solidFill>
                <a:latin typeface="Ek Mukta" charset="0"/>
              </a:rPr>
              <a:t>; a decidedly working class shopping district that </a:t>
            </a:r>
            <a:r>
              <a:rPr lang="en-US" dirty="0">
                <a:solidFill>
                  <a:srgbClr val="005689"/>
                </a:solidFill>
                <a:latin typeface="Ek Mukta" charset="0"/>
                <a:hlinkClick r:id="rId8"/>
              </a:rPr>
              <a:t>in post-war Japan was a well-known black market</a:t>
            </a:r>
            <a:r>
              <a:rPr lang="en-US" dirty="0">
                <a:solidFill>
                  <a:srgbClr val="000000"/>
                </a:solidFill>
                <a:latin typeface="Ek Mukta" charset="0"/>
              </a:rPr>
              <a:t> — elements of which are really not hard to imagine even today.</a:t>
            </a:r>
          </a:p>
        </p:txBody>
      </p:sp>
      <p:sp>
        <p:nvSpPr>
          <p:cNvPr id="7" name="Rectangle 6"/>
          <p:cNvSpPr/>
          <p:nvPr/>
        </p:nvSpPr>
        <p:spPr>
          <a:xfrm>
            <a:off x="7154179" y="5982730"/>
            <a:ext cx="48244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</a:t>
            </a:r>
            <a:r>
              <a:rPr lang="en-US" dirty="0" err="1"/>
              <a:t>wordpress.tokyotimes.org</a:t>
            </a:r>
            <a:r>
              <a:rPr lang="en-US" dirty="0"/>
              <a:t>/shadowy-</a:t>
            </a:r>
            <a:r>
              <a:rPr lang="en-US" dirty="0" err="1"/>
              <a:t>ueno</a:t>
            </a:r>
            <a:r>
              <a:rPr lang="en-US" dirty="0"/>
              <a:t>/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125097" y="587829"/>
            <a:ext cx="2605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Tokyo Times, Nov. 7, 2002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0432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194" y="0"/>
            <a:ext cx="6740434" cy="674043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438606" y="1907177"/>
            <a:ext cx="20420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John </a:t>
            </a:r>
            <a:r>
              <a:rPr lang="en-US" sz="2400" dirty="0" err="1" smtClean="0"/>
              <a:t>Florea</a:t>
            </a:r>
            <a:r>
              <a:rPr lang="en-US" sz="2400" dirty="0" smtClean="0"/>
              <a:t> for</a:t>
            </a:r>
          </a:p>
          <a:p>
            <a:r>
              <a:rPr lang="en-US" sz="2400" i="1" dirty="0" smtClean="0"/>
              <a:t>Life</a:t>
            </a:r>
            <a:r>
              <a:rPr lang="en-US" sz="2400" dirty="0" smtClean="0"/>
              <a:t>, 1946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24086352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1165</TotalTime>
  <Words>443</Words>
  <Application>Microsoft Macintosh PowerPoint</Application>
  <PresentationFormat>Widescreen</PresentationFormat>
  <Paragraphs>109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Calibri</vt:lpstr>
      <vt:lpstr>Calibri Light</vt:lpstr>
      <vt:lpstr>Ek Mukta</vt:lpstr>
      <vt:lpstr>Helvetica Neue</vt:lpstr>
      <vt:lpstr>Montserrat</vt:lpstr>
      <vt:lpstr>Arial</vt:lpstr>
      <vt:lpstr>Retrospect</vt:lpstr>
      <vt:lpstr>The politics of hunger</vt:lpstr>
      <vt:lpstr>Margaret Mead</vt:lpstr>
      <vt:lpstr>“Expert knowledge” and the war/postwar</vt:lpstr>
      <vt:lpstr>Training for occupation</vt:lpstr>
      <vt:lpstr>Why did food loom so large in wartime planning for postwar?   Why was food such a vital political question after WWII?  How else– besides as a political issue– did occupiers and occupied conceptualize food?   Define hunger.   Why was it seemingly so hard for “experts” to agree on what constituted hunger and what its outward manifestations were?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Illicit economies</vt:lpstr>
      <vt:lpstr>Victor Gollancz (1893-1967)</vt:lpstr>
      <vt:lpstr>PowerPoint Presentation</vt:lpstr>
      <vt:lpstr>Photography as advocacy— the accusatory starved body</vt:lpstr>
      <vt:lpstr>PowerPoint Presentation</vt:lpstr>
      <vt:lpstr>PowerPoint Presentation</vt:lpstr>
      <vt:lpstr>Abundance amid scarcity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politics of hunger</dc:title>
  <dc:creator>Susan Carruthers</dc:creator>
  <cp:lastModifiedBy>Microsoft Office User</cp:lastModifiedBy>
  <cp:revision>25</cp:revision>
  <cp:lastPrinted>2018-01-11T09:04:16Z</cp:lastPrinted>
  <dcterms:created xsi:type="dcterms:W3CDTF">2018-01-08T18:02:55Z</dcterms:created>
  <dcterms:modified xsi:type="dcterms:W3CDTF">2018-01-11T09:09:58Z</dcterms:modified>
</cp:coreProperties>
</file>