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67" r:id="rId16"/>
    <p:sldId id="271" r:id="rId17"/>
    <p:sldId id="272" r:id="rId18"/>
    <p:sldId id="273" r:id="rId19"/>
    <p:sldId id="277" r:id="rId20"/>
    <p:sldId id="278" r:id="rId21"/>
    <p:sldId id="276" r:id="rId22"/>
    <p:sldId id="275" r:id="rId23"/>
    <p:sldId id="274" r:id="rId24"/>
    <p:sldId id="282" r:id="rId25"/>
    <p:sldId id="280" r:id="rId26"/>
    <p:sldId id="283" r:id="rId27"/>
    <p:sldId id="284" r:id="rId28"/>
    <p:sldId id="285" r:id="rId29"/>
  </p:sldIdLst>
  <p:sldSz cx="13004800" cy="9753600"/>
  <p:notesSz cx="6858000" cy="9144000"/>
  <p:defaultTextStyle>
    <a:lvl1pPr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1pPr>
    <a:lvl2pPr indent="3429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2pPr>
    <a:lvl3pPr indent="6858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3pPr>
    <a:lvl4pPr indent="10287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4pPr>
    <a:lvl5pPr indent="13716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5pPr>
    <a:lvl6pPr indent="17145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6pPr>
    <a:lvl7pPr indent="20574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7pPr>
    <a:lvl8pPr indent="24003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8pPr>
    <a:lvl9pPr indent="2743200" algn="ctr" defTabSz="584200">
      <a:defRPr sz="4200">
        <a:solidFill>
          <a:srgbClr val="FFFFFF"/>
        </a:solidFill>
        <a:latin typeface="+mn-lt"/>
        <a:ea typeface="+mn-ea"/>
        <a:cs typeface="+mn-c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89B1A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A433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A433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A610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0"/>
  </p:normalViewPr>
  <p:slideViewPr>
    <p:cSldViewPr snapToGrid="0" snapToObjects="1">
      <p:cViewPr varScale="1">
        <p:scale>
          <a:sx n="76" d="100"/>
          <a:sy n="76" d="100"/>
        </p:scale>
        <p:origin x="71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</a:lvl1pPr>
            <a:lvl2pPr>
              <a:spcBef>
                <a:spcPts val="4800"/>
              </a:spcBef>
            </a:lvl2pPr>
            <a:lvl3pPr>
              <a:spcBef>
                <a:spcPts val="4800"/>
              </a:spcBef>
            </a:lvl3pPr>
            <a:lvl4pPr>
              <a:spcBef>
                <a:spcPts val="4800"/>
              </a:spcBef>
            </a:lvl4pPr>
            <a:lvl5pPr>
              <a:spcBef>
                <a:spcPts val="4800"/>
              </a:spcBef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hyperlink" Target="http://www.gutenberg-e.org/pfau/detail/WormTurn050445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3" Type="http://schemas.openxmlformats.org/officeDocument/2006/relationships/hyperlink" Target="http://www.gutenberg-e.org/pfau/detail/Bad531301.ht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hyperlink" Target="http://library.osu.edu/projects/bennett-in-japan/images/full/04/8.jpg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png"/><Relationship Id="rId3" Type="http://schemas.openxmlformats.org/officeDocument/2006/relationships/hyperlink" Target="http://navy.memorieshop.com/World-Ports/Japan/Comfort-Women.html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4" Type="http://schemas.openxmlformats.org/officeDocument/2006/relationships/image" Target="../media/image43.tiff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www.youtube.com/watch?v=02U-iFF9Lu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4" Type="http://schemas.openxmlformats.org/officeDocument/2006/relationships/hyperlink" Target="https://www.youtube.com/watch?v=XU42uHtmw7o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6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hyperlink" Target="http://hdl.loc.gov/loc.pnp/fsa.8d34225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hmm.org/search/results/?q=62779" TargetMode="External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tenberg-e.org/pfau/detail/112-P-48NACP.html" TargetMode="External"/><Relationship Id="rId4" Type="http://schemas.openxmlformats.org/officeDocument/2006/relationships/image" Target="../media/image19.png"/><Relationship Id="rId5" Type="http://schemas.openxmlformats.org/officeDocument/2006/relationships/hyperlink" Target="http://hdl.loc.gov/loc.pnp/cph.3g04256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4800" dirty="0" smtClean="0">
                <a:solidFill>
                  <a:srgbClr val="FFFFFF"/>
                </a:solidFill>
              </a:rPr>
              <a:t>Sex </a:t>
            </a:r>
            <a:r>
              <a:rPr lang="en-GB" sz="4800" smtClean="0">
                <a:solidFill>
                  <a:srgbClr val="FFFFFF"/>
                </a:solidFill>
              </a:rPr>
              <a:t>under occupation</a:t>
            </a:r>
            <a:endParaRPr sz="4800" dirty="0">
              <a:solidFill>
                <a:srgbClr val="FFFFFF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WormTurn05044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60550" y="1270000"/>
            <a:ext cx="9258301" cy="6341936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Shape 86"/>
          <p:cNvSpPr/>
          <p:nvPr/>
        </p:nvSpPr>
        <p:spPr>
          <a:xfrm>
            <a:off x="1870174" y="7454900"/>
            <a:ext cx="5372101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endParaRPr sz="14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algn="l" defTabSz="457200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Source: </a:t>
            </a:r>
            <a:r>
              <a:rPr sz="12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Stars and Stripes</a:t>
            </a:r>
            <a:r>
              <a: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. © 1945, 2007 </a:t>
            </a:r>
            <a:r>
              <a:rPr sz="12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Stars and Stripes</a:t>
            </a:r>
            <a:r>
              <a:rPr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.</a:t>
            </a:r>
          </a:p>
          <a:p>
            <a:pPr lvl="0" algn="l" defTabSz="457200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sz="1200" u="sng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http://www.gutenberg-e.org/pfau/detail/WormTurn050445.html</a:t>
            </a:r>
          </a:p>
        </p:txBody>
      </p:sp>
      <p:sp>
        <p:nvSpPr>
          <p:cNvPr id="87" name="Shape 87"/>
          <p:cNvSpPr/>
          <p:nvPr/>
        </p:nvSpPr>
        <p:spPr>
          <a:xfrm>
            <a:off x="4305901" y="406400"/>
            <a:ext cx="4382543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“The $65 question”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Bad5313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10108" y="958469"/>
            <a:ext cx="8077201" cy="6744462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/>
          <p:nvPr/>
        </p:nvSpPr>
        <p:spPr>
          <a:xfrm>
            <a:off x="5295900" y="7626350"/>
            <a:ext cx="13004800" cy="226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endParaRPr sz="14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Stars and Stripes</a:t>
            </a:r>
            <a:r>
              <a: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</a:p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Source: NACP.</a:t>
            </a:r>
          </a:p>
          <a:p>
            <a:pPr lvl="0" algn="l" defTabSz="457200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sz="1200" u="sng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http://www.gutenberg-e.org/pfau/detail/Bad531301.html</a:t>
            </a:r>
            <a:endParaRPr sz="12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330200" y="1898650"/>
            <a:ext cx="4584700" cy="412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"Verboten—</a:t>
            </a:r>
          </a:p>
          <a:p>
            <a:pPr lvl="0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but not too bad</a:t>
            </a:r>
          </a:p>
          <a:p>
            <a:pPr lvl="0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from this angle."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50626570-fraternization-of-american-troops-with-german-gettyimage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100" y="279400"/>
            <a:ext cx="8690323" cy="8890000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Shape 97"/>
          <p:cNvSpPr/>
          <p:nvPr/>
        </p:nvSpPr>
        <p:spPr>
          <a:xfrm>
            <a:off x="7848600" y="9169400"/>
            <a:ext cx="4859772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400"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(Photo by Ralph Morse/The LIFE Picture Collection/Getty Images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50626569-fraternization-of-american-troops-with-german-gettyimage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200" y="-2865"/>
            <a:ext cx="6045201" cy="6177930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hape 100"/>
          <p:cNvSpPr/>
          <p:nvPr/>
        </p:nvSpPr>
        <p:spPr>
          <a:xfrm>
            <a:off x="518641" y="6591300"/>
            <a:ext cx="411888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400"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Ralph Morse/The LIFE Picture Collection/Getty Images</a:t>
            </a:r>
          </a:p>
        </p:txBody>
      </p:sp>
      <p:pic>
        <p:nvPicPr>
          <p:cNvPr id="101" name="50626564-fraternization-of-american-troops-with-german-gettyimages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92055" y="2418863"/>
            <a:ext cx="7518401" cy="7863987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Shape 102"/>
          <p:cNvSpPr/>
          <p:nvPr/>
        </p:nvSpPr>
        <p:spPr>
          <a:xfrm>
            <a:off x="6042626" y="393700"/>
            <a:ext cx="6845301" cy="201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“a new form of German sabotage...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wearing fewer and fewer clothes...”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36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Field Marshal Bernard Montgomery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50626572-fraternization-of-american-troops-with-german-gettyimage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78490" y="133350"/>
            <a:ext cx="6631931" cy="6502401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Shape 105"/>
          <p:cNvSpPr/>
          <p:nvPr/>
        </p:nvSpPr>
        <p:spPr>
          <a:xfrm>
            <a:off x="1295400" y="8788400"/>
            <a:ext cx="411888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1400"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Ralph Morse/The LIFE Picture Collection/Getty Images</a:t>
            </a:r>
          </a:p>
        </p:txBody>
      </p:sp>
      <p:pic>
        <p:nvPicPr>
          <p:cNvPr id="106" name="50626568-fraternization-of-american-troops-with-german-gettyimages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69992" y="2725044"/>
            <a:ext cx="6959601" cy="70213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frat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84881" y="113612"/>
            <a:ext cx="10248900" cy="9528627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Shape 94"/>
          <p:cNvSpPr/>
          <p:nvPr/>
        </p:nvSpPr>
        <p:spPr>
          <a:xfrm>
            <a:off x="215236" y="2355850"/>
            <a:ext cx="2327673" cy="3632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“GERMAN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GIRLS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US Army boycott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fails to stop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GIs fraternizing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with them”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 i="1">
                <a:solidFill>
                  <a:srgbClr val="FFFFFF"/>
                </a:solidFill>
              </a:rPr>
              <a:t>Life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July 23, 1945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50626567-fraternization-of-american-troops-with-german-gettyimage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8540" y="2585123"/>
            <a:ext cx="5969162" cy="6057901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Shape 109"/>
          <p:cNvSpPr/>
          <p:nvPr/>
        </p:nvSpPr>
        <p:spPr>
          <a:xfrm>
            <a:off x="241300" y="8648700"/>
            <a:ext cx="9791700" cy="165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“Fraternization of American troops with German civilians. 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The most punishable kind of fraternization case is a rape case. Shot showing German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girl being examined by Army doctor and assistant for signs of VD, etc.” 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Photo by Ralph Morse/The LIFE Picture Collection/Getty Images)</a:t>
            </a:r>
          </a:p>
        </p:txBody>
      </p:sp>
      <p:pic>
        <p:nvPicPr>
          <p:cNvPr id="110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48500" y="0"/>
            <a:ext cx="5969000" cy="7734300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111"/>
          <p:cNvSpPr/>
          <p:nvPr/>
        </p:nvSpPr>
        <p:spPr>
          <a:xfrm>
            <a:off x="572622" y="482600"/>
            <a:ext cx="5638801" cy="189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The image below, found captioned on the Getty images site, belongs to the same collection of Ralph Morse photographs that </a:t>
            </a:r>
            <a:r>
              <a:rPr sz="2400" i="1">
                <a:solidFill>
                  <a:srgbClr val="FFFFFF"/>
                </a:solidFill>
              </a:rPr>
              <a:t>Life</a:t>
            </a:r>
            <a:r>
              <a:rPr sz="2400">
                <a:solidFill>
                  <a:srgbClr val="FFFFFF"/>
                </a:solidFill>
              </a:rPr>
              <a:t> used in its July 23, 1945 issue. This one was not published. The poster (right) was.</a:t>
            </a:r>
          </a:p>
        </p:txBody>
      </p:sp>
      <p:sp>
        <p:nvSpPr>
          <p:cNvPr id="112" name="Shape 112"/>
          <p:cNvSpPr/>
          <p:nvPr/>
        </p:nvSpPr>
        <p:spPr>
          <a:xfrm>
            <a:off x="6873688" y="7943850"/>
            <a:ext cx="5800168" cy="116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Caption: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“Army poster shows not uncommon sequence of willing girl,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love-making, yells of ‘Rape,’ six months’ hard labor.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‘Rape’ has become a word in German vocabulary.”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53372273-american-soldier-chatting-with-a-sunbathing-gettyimage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5828" y="1192795"/>
            <a:ext cx="10604501" cy="7570205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/>
          <p:cNvSpPr/>
          <p:nvPr/>
        </p:nvSpPr>
        <p:spPr>
          <a:xfrm>
            <a:off x="0" y="8737600"/>
            <a:ext cx="13004800" cy="102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GERMANY - AUGUST 1945: American soldier chatting with a sunbathing German girl in postwar Berlin. </a:t>
            </a: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endParaRPr sz="1400"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(Photo by Margaret Bourke-White/The LIFE Picture Collection/Getty Images)</a:t>
            </a:r>
          </a:p>
        </p:txBody>
      </p:sp>
      <p:sp>
        <p:nvSpPr>
          <p:cNvPr id="116" name="Shape 116"/>
          <p:cNvSpPr/>
          <p:nvPr/>
        </p:nvSpPr>
        <p:spPr>
          <a:xfrm>
            <a:off x="3285399" y="469900"/>
            <a:ext cx="5915547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Bourke-White’s Berlin wall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50505676-geisha-yae-murata-known-as-miss-peach-blossom-gettyimage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5764" y="595163"/>
            <a:ext cx="10177671" cy="8229601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Shape 119"/>
          <p:cNvSpPr/>
          <p:nvPr/>
        </p:nvSpPr>
        <p:spPr>
          <a:xfrm>
            <a:off x="1257759" y="9004300"/>
            <a:ext cx="10474363" cy="571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“Geisha Yae Murata (L), known as Miss Peach Blossom, feeding a customer.” (Photo by John Florea/The LIFE Picture Collection/Getty Images)</a:t>
            </a: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Credit: John Florea / contributor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50505220-soldier-and-local-girl-sharing-a-kiss-which-gettyimage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86418" y="1298626"/>
            <a:ext cx="8409238" cy="6692901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/>
          <p:nvPr/>
        </p:nvSpPr>
        <p:spPr>
          <a:xfrm>
            <a:off x="420668" y="8096250"/>
            <a:ext cx="5980548" cy="1092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“US soldier and local girl sharing a kiss, which is not allowed.”</a:t>
            </a: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endParaRPr sz="1400"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 (Photo by John Florea/The LIFE Picture Collection/Getty Images)</a:t>
            </a: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Credit: John Florea / contributor</a:t>
            </a:r>
          </a:p>
        </p:txBody>
      </p:sp>
      <p:pic>
        <p:nvPicPr>
          <p:cNvPr id="136" name="50505230-soldier-and-a-japanese-girl-can-hold-hands-in-gettyimages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13650" y="2444190"/>
            <a:ext cx="5486401" cy="7277299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7618759" y="1295400"/>
            <a:ext cx="5486401" cy="1155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“US soldier and a Japanese girl can hold hands in public.” </a:t>
            </a: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(Photo by John Florea/The LIFE Picture Collection/Getty Images)</a:t>
            </a: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Credit: John Florea / contributor</a:t>
            </a:r>
          </a:p>
        </p:txBody>
      </p:sp>
      <p:sp>
        <p:nvSpPr>
          <p:cNvPr id="138" name="Shape 138"/>
          <p:cNvSpPr/>
          <p:nvPr/>
        </p:nvSpPr>
        <p:spPr>
          <a:xfrm>
            <a:off x="-1624478" y="317499"/>
            <a:ext cx="10985501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Boundary maintenance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$_5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5634" y="35599"/>
            <a:ext cx="3441701" cy="4458162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girl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10864" y="-273050"/>
            <a:ext cx="3956305" cy="599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The%2BGallery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906992" y="81887"/>
            <a:ext cx="3162301" cy="4795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9k=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297496" y="4502040"/>
            <a:ext cx="4114801" cy="6084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5630897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778945" y="4787900"/>
            <a:ext cx="3264730" cy="549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5184A0S1PQL._SY344_BO1,204,203,200_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306643" y="4802621"/>
            <a:ext cx="3340101" cy="5182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11269065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696135" y="4792314"/>
            <a:ext cx="3187701" cy="5185472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41YHSFPbxOL._SL500_SY344_BO1,204,203,200_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941137" y="77952"/>
            <a:ext cx="3162301" cy="47161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50505223-soldier-and-local-girl-reading-military-gettyimage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625600"/>
            <a:ext cx="6389689" cy="812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50505229-soldier-joining-a-japanese-girl-in-off-limits-gettyimages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21500" y="471433"/>
            <a:ext cx="5676900" cy="7312134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hape 142"/>
          <p:cNvSpPr/>
          <p:nvPr/>
        </p:nvSpPr>
        <p:spPr>
          <a:xfrm>
            <a:off x="7037443" y="7962900"/>
            <a:ext cx="5458893" cy="571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US soldier joining a Japanese girl in off-limits dinner, taking off his shoes.</a:t>
            </a:r>
          </a:p>
          <a:p>
            <a:pPr lvl="0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 (Photo by John Florea/The LIFE Picture Collection/Getty Images) </a:t>
            </a:r>
          </a:p>
        </p:txBody>
      </p:sp>
      <p:sp>
        <p:nvSpPr>
          <p:cNvPr id="143" name="Shape 143"/>
          <p:cNvSpPr/>
          <p:nvPr/>
        </p:nvSpPr>
        <p:spPr>
          <a:xfrm>
            <a:off x="432922" y="685800"/>
            <a:ext cx="5854701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Degrees of separation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76104939?asset=50503748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3050" y="215900"/>
            <a:ext cx="4940300" cy="6175375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/>
          <p:nvPr/>
        </p:nvSpPr>
        <p:spPr>
          <a:xfrm>
            <a:off x="1447781" y="6546850"/>
            <a:ext cx="1970783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John Florea for </a:t>
            </a:r>
            <a:r>
              <a:rPr i="1">
                <a:solidFill>
                  <a:srgbClr val="FFFFFF"/>
                </a:solidFill>
              </a:rPr>
              <a:t>Life</a:t>
            </a:r>
            <a:r>
              <a:rPr>
                <a:solidFill>
                  <a:srgbClr val="FFFFFF"/>
                </a:solidFill>
              </a:rPr>
              <a:t>,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Japan 1946</a:t>
            </a:r>
          </a:p>
        </p:txBody>
      </p:sp>
      <p:pic>
        <p:nvPicPr>
          <p:cNvPr id="130" name="8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44353" y="4588"/>
            <a:ext cx="5837494" cy="7581901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3060700" y="7581900"/>
            <a:ext cx="130048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 u="sng">
                <a:hlinkClick r:id="rId4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1400" u="sng">
                <a:solidFill>
                  <a:srgbClr val="FFFFFF"/>
                </a:solidFill>
                <a:hlinkClick r:id="rId4"/>
              </a:rPr>
              <a:t>http://library.osu.edu/projects/bennett-in-japan/images/full/04/8.jpg</a:t>
            </a:r>
          </a:p>
        </p:txBody>
      </p:sp>
      <p:sp>
        <p:nvSpPr>
          <p:cNvPr id="132" name="Shape 132"/>
          <p:cNvSpPr/>
          <p:nvPr/>
        </p:nvSpPr>
        <p:spPr>
          <a:xfrm>
            <a:off x="280522" y="7727950"/>
            <a:ext cx="6908801" cy="187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“Their legs and figures did not fit readily into our type clothing... Why they tried to imitate American girls is more than I have ever been able to understand...”</a:t>
            </a:r>
          </a:p>
          <a:p>
            <a:pPr lvl="0" algn="l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FFFFFF"/>
              </a:solidFill>
            </a:endParaRPr>
          </a:p>
          <a:p>
            <a:pPr lvl="0" algn="l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General Robert Eichelberger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Welcom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39925" y="1375833"/>
            <a:ext cx="9124950" cy="6083301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Shape 125"/>
          <p:cNvSpPr/>
          <p:nvPr/>
        </p:nvSpPr>
        <p:spPr>
          <a:xfrm>
            <a:off x="2451100" y="7721600"/>
            <a:ext cx="114554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“In this undated image released by the Yokosuka City Council in Japan, U.S. sailors gather 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in front of a Yasu-ura House"comfort station" in Yokosuka, south of Tokyo.”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 (AP Photo/Yokosuka City Council, HO)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u="sng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  <a:hlinkClick r:id="rId3"/>
              </a:rPr>
              <a:t>http://navy.memorieshop.com/World-Ports/Japan/Comfort-Women.html</a:t>
            </a:r>
            <a:endParaRPr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1931522" y="380999"/>
            <a:ext cx="9131301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“Comfort stations” for the conquerors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babysan0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2004" y="1132840"/>
            <a:ext cx="12260792" cy="8407401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1122" y="330200"/>
            <a:ext cx="12039601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Bill Hume’s Baby-San explains the “Geisha girl”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hot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81867" y="1574800"/>
            <a:ext cx="6468534" cy="67056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60327471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18000" y="533400"/>
            <a:ext cx="7467600" cy="8686800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/>
          <p:nvPr/>
        </p:nvSpPr>
        <p:spPr>
          <a:xfrm>
            <a:off x="180894" y="2565400"/>
            <a:ext cx="4140201" cy="196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endParaRPr sz="42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Reconversion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blues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8561" y="372532"/>
            <a:ext cx="8385309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A</a:t>
            </a:r>
            <a:r>
              <a:rPr kumimoji="0" lang="en-US" sz="4200" b="0" i="1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 Foreign Affair </a:t>
            </a:r>
            <a:r>
              <a:rPr kumimoji="0" lang="en-US" sz="42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(dir. Billy Wilder,1948)</a:t>
            </a:r>
            <a:endParaRPr kumimoji="0" lang="en-US" sz="4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6776" y="1305051"/>
            <a:ext cx="65024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www.youtube.com/watch?v=02U-iFF9Lug</a:t>
            </a:r>
            <a:endParaRPr lang="en-US" sz="2400" dirty="0" smtClean="0"/>
          </a:p>
          <a:p>
            <a:r>
              <a:rPr lang="en-US" sz="2400" dirty="0" smtClean="0"/>
              <a:t>Marlene Dietrich sings “Black Market”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76" y="2694105"/>
            <a:ext cx="7590022" cy="49572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5465" y="2838148"/>
            <a:ext cx="4304468" cy="657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467990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7531" y="658472"/>
            <a:ext cx="11474295" cy="74892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200" b="0" i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Teahouse of the August Moon </a:t>
            </a:r>
            <a:r>
              <a:rPr kumimoji="0" lang="en-US" sz="42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(dir. Daniel Mann, 1956</a:t>
            </a:r>
            <a:endParaRPr kumimoji="0" lang="en-US" sz="4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774" y="3816349"/>
            <a:ext cx="6985000" cy="5448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7174" y="2241548"/>
            <a:ext cx="5439800" cy="69955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8216" y="1857707"/>
            <a:ext cx="336471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Gill Sans"/>
              </a:rPr>
              <a:t>Theatrical trailer</a:t>
            </a:r>
          </a:p>
          <a:p>
            <a:pPr rtl="0" latinLnBrk="1" hangingPunct="0"/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www.youtube.com/watch?v=XU42uHtmw7o</a:t>
            </a:r>
            <a:endParaRPr lang="en-US" sz="2400" dirty="0" smtClean="0"/>
          </a:p>
          <a:p>
            <a:pPr rtl="0" latinLnBrk="1" hangingPunct="0"/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969133615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622" y="0"/>
            <a:ext cx="10282972" cy="82126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43508" y="8361108"/>
            <a:ext cx="118612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  <a:latin typeface="Arial" charset="0"/>
              </a:rPr>
              <a:t>A U.S. Marine Corps Stinson OY-1 </a:t>
            </a:r>
            <a:r>
              <a:rPr lang="en-US" sz="2400" i="1" dirty="0">
                <a:solidFill>
                  <a:schemeClr val="tx1"/>
                </a:solidFill>
                <a:latin typeface="Arial" charset="0"/>
              </a:rPr>
              <a:t>Sentinel</a:t>
            </a:r>
            <a:r>
              <a:rPr lang="en-US" sz="2400" dirty="0">
                <a:solidFill>
                  <a:schemeClr val="tx1"/>
                </a:solidFill>
                <a:latin typeface="Arial" charset="0"/>
              </a:rPr>
              <a:t> observation plane flies low over Naha, capital of Okinawa, ca. May 1945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.</a:t>
            </a:r>
            <a:r>
              <a:rPr lang="en-US" sz="2400" dirty="0"/>
              <a:t> ARC Identifier: 532379; NARA file no. 127-GR-106-121116; U.S. </a:t>
            </a:r>
            <a:r>
              <a:rPr lang="en-US" sz="2400" dirty="0" err="1"/>
              <a:t>www.defenseimagery.mil</a:t>
            </a:r>
            <a:r>
              <a:rPr lang="en-US" sz="2400" dirty="0"/>
              <a:t> photo no. HD-SN-99-02994.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1608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Rosenfeld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64668" y="304800"/>
            <a:ext cx="7535332" cy="9279467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/>
          <p:nvPr/>
        </p:nvSpPr>
        <p:spPr>
          <a:xfrm>
            <a:off x="1144122" y="6496050"/>
            <a:ext cx="3238501" cy="259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S/Sgt Jack Rosenfeld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V-mail to Sylvia Solov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June 3, 1945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24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Rare book and manuscript collection,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Van Pelt Library,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University of Pennsylvania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G_0004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10531" y="285750"/>
            <a:ext cx="7294169" cy="9359901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Shape 59"/>
          <p:cNvSpPr/>
          <p:nvPr/>
        </p:nvSpPr>
        <p:spPr>
          <a:xfrm>
            <a:off x="1154447" y="2216150"/>
            <a:ext cx="2532051" cy="134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“AMGOT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at work”</a:t>
            </a:r>
          </a:p>
        </p:txBody>
      </p:sp>
      <p:sp>
        <p:nvSpPr>
          <p:cNvPr id="60" name="Shape 60"/>
          <p:cNvSpPr/>
          <p:nvPr/>
        </p:nvSpPr>
        <p:spPr>
          <a:xfrm>
            <a:off x="2993535" y="7575550"/>
            <a:ext cx="1597075" cy="142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Robert Capa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Palermo, Sicily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endParaRPr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i="1">
                <a:solidFill>
                  <a:srgbClr val="FFFFFF"/>
                </a:solidFill>
              </a:rPr>
              <a:t>Life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August 23, 1943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8d34225r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01800" y="125253"/>
            <a:ext cx="9855200" cy="6821647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Shape 63"/>
          <p:cNvSpPr/>
          <p:nvPr/>
        </p:nvSpPr>
        <p:spPr>
          <a:xfrm>
            <a:off x="1701800" y="7270750"/>
            <a:ext cx="13004800" cy="2679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b="1" i="1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“Palermo, Sicily. One American soldier who found his relatives in Sicily was Vincent J. Orivello </a:t>
            </a:r>
          </a:p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b="1" i="1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of Milwaukee, Wisconsin, eating ice-cream at a sidewalk cafe in Palermo with three of his cousins.”</a:t>
            </a:r>
          </a:p>
          <a:p>
            <a:pPr lvl="0" algn="l" defTabSz="457200">
              <a:spcBef>
                <a:spcPts val="1400"/>
              </a:spcBef>
              <a:defRPr sz="180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Nick Parrino for the Office of War Information, Sept. 1943</a:t>
            </a:r>
          </a:p>
          <a:p>
            <a:pPr marL="457200" lvl="0" indent="-317500" algn="l" defTabSz="457200">
              <a:buSzPct val="100000"/>
              <a:buChar char="•"/>
              <a:tabLst>
                <a:tab pos="139700" algn="l"/>
                <a:tab pos="457200" algn="l"/>
              </a:tabLst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Digital ID: (digital file from original neg.) fsa 8d34225 </a:t>
            </a:r>
            <a:r>
              <a:rPr sz="1200" u="sng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  <a:hlinkClick r:id="rId3"/>
              </a:rPr>
              <a:t>http://hdl.loc.gov/loc.pnp/fsa.8d34225</a:t>
            </a:r>
            <a:endParaRPr sz="1200">
              <a:solidFill>
                <a:srgbClr val="FFFFFF"/>
              </a:solidFill>
              <a:latin typeface="Times"/>
              <a:ea typeface="Times"/>
              <a:cs typeface="Times"/>
              <a:sym typeface="Times"/>
            </a:endParaRPr>
          </a:p>
          <a:p>
            <a:pPr marL="457200" lvl="0" indent="-317500" algn="l" defTabSz="457200">
              <a:buSzPct val="100000"/>
              <a:buChar char="•"/>
              <a:tabLst>
                <a:tab pos="139700" algn="l"/>
                <a:tab pos="457200" algn="l"/>
              </a:tabLst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Reproduction Number: LC-DIG-fsa-8d34225 (digital file from original neg.) LC-USW3-040006-E (b&amp;w film nitrate neg.)</a:t>
            </a:r>
          </a:p>
          <a:p>
            <a:pPr marL="457200" lvl="0" indent="-317500" algn="l" defTabSz="457200">
              <a:buSzPct val="100000"/>
              <a:buChar char="•"/>
              <a:tabLst>
                <a:tab pos="139700" algn="l"/>
                <a:tab pos="457200" algn="l"/>
              </a:tabLst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Repository: Library of Congress Prints and Photographs Division Washington, D.C. 20540 http://hdl.loc.gov/loc.pnp/pp.print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0357" y="1955800"/>
            <a:ext cx="5178938" cy="6654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photo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15150" y="1955800"/>
            <a:ext cx="4991101" cy="6654801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hape 67"/>
          <p:cNvSpPr/>
          <p:nvPr/>
        </p:nvSpPr>
        <p:spPr>
          <a:xfrm>
            <a:off x="1664822" y="1015999"/>
            <a:ext cx="8851901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Occupations pedagogical and punitive</a:t>
            </a:r>
          </a:p>
        </p:txBody>
      </p:sp>
      <p:sp>
        <p:nvSpPr>
          <p:cNvPr id="68" name="Shape 68"/>
          <p:cNvSpPr/>
          <p:nvPr/>
        </p:nvSpPr>
        <p:spPr>
          <a:xfrm>
            <a:off x="7518939" y="8826500"/>
            <a:ext cx="3798467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Illingworth, </a:t>
            </a:r>
            <a:r>
              <a:rPr i="1">
                <a:solidFill>
                  <a:srgbClr val="FFFFFF"/>
                </a:solidFill>
              </a:rPr>
              <a:t>New York Times</a:t>
            </a:r>
            <a:r>
              <a:rPr>
                <a:solidFill>
                  <a:srgbClr val="FFFFFF"/>
                </a:solidFill>
              </a:rPr>
              <a:t>,  Oct. 8, 1944</a:t>
            </a:r>
          </a:p>
        </p:txBody>
      </p:sp>
      <p:sp>
        <p:nvSpPr>
          <p:cNvPr id="69" name="Shape 69"/>
          <p:cNvSpPr/>
          <p:nvPr/>
        </p:nvSpPr>
        <p:spPr>
          <a:xfrm>
            <a:off x="1287065" y="8826500"/>
            <a:ext cx="3130415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Duffy, </a:t>
            </a:r>
            <a:r>
              <a:rPr i="1">
                <a:solidFill>
                  <a:srgbClr val="FFFFFF"/>
                </a:solidFill>
              </a:rPr>
              <a:t>Baltimore Sun</a:t>
            </a:r>
            <a:r>
              <a:rPr>
                <a:solidFill>
                  <a:srgbClr val="FFFFFF"/>
                </a:solidFill>
              </a:rPr>
              <a:t>, July 19, 1943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08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0310" y="0"/>
            <a:ext cx="10484180" cy="8305800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/>
          <p:nvPr/>
        </p:nvSpPr>
        <p:spPr>
          <a:xfrm>
            <a:off x="2257573" y="8299450"/>
            <a:ext cx="8492134" cy="134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457200">
              <a:spcBef>
                <a:spcPts val="1600"/>
              </a:spcBef>
              <a:defRPr sz="1800"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“US TROOPS AND GERMAN CIVILIANS (September 1944). </a:t>
            </a:r>
          </a:p>
          <a:p>
            <a:pPr lvl="0" defTabSz="457200">
              <a:spcBef>
                <a:spcPts val="1600"/>
              </a:spcBef>
              <a:defRPr sz="1800">
                <a:solidFill>
                  <a:srgbClr val="000000"/>
                </a:solidFill>
              </a:defRPr>
            </a:pPr>
            <a:r>
              <a:rPr i="1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This and a few other pictures like it provoked the President's order against fraternization.”</a:t>
            </a:r>
          </a:p>
          <a:p>
            <a:pPr lvl="0" defTabSz="457200">
              <a:spcBef>
                <a:spcPts val="1600"/>
              </a:spcBef>
              <a:defRPr sz="1800">
                <a:solidFill>
                  <a:srgbClr val="000000"/>
                </a:solidFill>
              </a:defRPr>
            </a:pPr>
            <a:r>
              <a:rPr sz="1600" i="1">
                <a:solidFill>
                  <a:srgbClr val="FFFFFF"/>
                </a:solidFill>
                <a:latin typeface="Times"/>
                <a:ea typeface="Times"/>
                <a:cs typeface="Times"/>
                <a:sym typeface="Times"/>
              </a:rPr>
              <a:t>Earl Ziemke, http://www.history.army.mil/books/wwii/occ-gy/ch08.htm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Buchenwald_Samuelson_62779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0846" y="1917700"/>
            <a:ext cx="5311508" cy="6540500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Shape 75"/>
          <p:cNvSpPr/>
          <p:nvPr/>
        </p:nvSpPr>
        <p:spPr>
          <a:xfrm>
            <a:off x="1130300" y="8686800"/>
            <a:ext cx="3998467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Arnold Samuelson, USHMM, Photograph #</a:t>
            </a:r>
            <a:r>
              <a:rPr sz="1400" u="sng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  <a:hlinkClick r:id="rId3"/>
              </a:rPr>
              <a:t>62779</a:t>
            </a:r>
          </a:p>
        </p:txBody>
      </p:sp>
      <p:pic>
        <p:nvPicPr>
          <p:cNvPr id="76" name="dropped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32600" y="436288"/>
            <a:ext cx="5308600" cy="7306224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Shape 77"/>
          <p:cNvSpPr/>
          <p:nvPr/>
        </p:nvSpPr>
        <p:spPr>
          <a:xfrm>
            <a:off x="7967265" y="8089900"/>
            <a:ext cx="3359015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“Two buddies, three girls. Not bad”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112-P-48NACP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5500" y="1066800"/>
            <a:ext cx="50038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hape 80"/>
          <p:cNvSpPr/>
          <p:nvPr/>
        </p:nvSpPr>
        <p:spPr>
          <a:xfrm>
            <a:off x="1122784" y="8820150"/>
            <a:ext cx="4399385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 u="sng">
                <a:hlinkClick r:id="rId3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</a:defRPr>
            </a:pPr>
            <a:r>
              <a:rPr sz="1400" u="sng">
                <a:solidFill>
                  <a:srgbClr val="FFFFFF"/>
                </a:solidFill>
                <a:hlinkClick r:id="rId3"/>
              </a:rPr>
              <a:t>http://www.gutenberg-e.org/pfau/detail/112-P-48NACP.html</a:t>
            </a:r>
          </a:p>
        </p:txBody>
      </p:sp>
      <p:pic>
        <p:nvPicPr>
          <p:cNvPr id="81" name="640px-If_you_must_be_a_dumb_bunny...%2C_health_education_poster%2C_1945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07893" y="1061442"/>
            <a:ext cx="5221414" cy="76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hape 82"/>
          <p:cNvSpPr/>
          <p:nvPr/>
        </p:nvSpPr>
        <p:spPr>
          <a:xfrm>
            <a:off x="6502400" y="8826500"/>
            <a:ext cx="13004800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U.S. Government Printing Office -</a:t>
            </a: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Library of Congress. Prints and Photographs division </a:t>
            </a:r>
            <a:r>
              <a:rPr sz="1400" u="sng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  <a:hlinkClick r:id="rId5"/>
              </a:rPr>
              <a:t>cph.3g04256</a:t>
            </a:r>
            <a:r>
              <a:rPr sz="1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.</a:t>
            </a:r>
          </a:p>
        </p:txBody>
      </p:sp>
      <p:sp>
        <p:nvSpPr>
          <p:cNvPr id="83" name="Shape 83"/>
          <p:cNvSpPr/>
          <p:nvPr/>
        </p:nvSpPr>
        <p:spPr>
          <a:xfrm>
            <a:off x="2670224" y="342900"/>
            <a:ext cx="262497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00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775</Words>
  <Application>Microsoft Macintosh PowerPoint</Application>
  <PresentationFormat>Custom</PresentationFormat>
  <Paragraphs>111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Georgia</vt:lpstr>
      <vt:lpstr>Gill Sans</vt:lpstr>
      <vt:lpstr>Helvetica</vt:lpstr>
      <vt:lpstr>Lucida Grande</vt:lpstr>
      <vt:lpstr>Times</vt:lpstr>
      <vt:lpstr>Arial</vt:lpstr>
      <vt:lpstr>Gradient</vt:lpstr>
      <vt:lpstr>Sex under occupation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V-E to VD: ‘Fraternization’ in US-occupied Europe and Asia</dc:title>
  <cp:lastModifiedBy>Microsoft Office User</cp:lastModifiedBy>
  <cp:revision>6</cp:revision>
  <dcterms:modified xsi:type="dcterms:W3CDTF">2018-01-18T09:32:11Z</dcterms:modified>
</cp:coreProperties>
</file>