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67" r:id="rId16"/>
    <p:sldId id="271" r:id="rId17"/>
    <p:sldId id="273" r:id="rId18"/>
    <p:sldId id="277" r:id="rId19"/>
    <p:sldId id="278" r:id="rId20"/>
    <p:sldId id="276" r:id="rId21"/>
    <p:sldId id="275" r:id="rId22"/>
    <p:sldId id="274" r:id="rId23"/>
    <p:sldId id="282" r:id="rId24"/>
    <p:sldId id="280" r:id="rId25"/>
    <p:sldId id="283" r:id="rId26"/>
    <p:sldId id="284" r:id="rId27"/>
    <p:sldId id="285" r:id="rId28"/>
  </p:sldIdLst>
  <p:sldSz cx="13004800" cy="9753600"/>
  <p:notesSz cx="6858000" cy="9144000"/>
  <p:defaultTextStyle>
    <a:lvl1pPr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1pPr>
    <a:lvl2pPr indent="3429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2pPr>
    <a:lvl3pPr indent="6858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3pPr>
    <a:lvl4pPr indent="10287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4pPr>
    <a:lvl5pPr indent="13716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5pPr>
    <a:lvl6pPr indent="17145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6pPr>
    <a:lvl7pPr indent="20574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7pPr>
    <a:lvl8pPr indent="24003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8pPr>
    <a:lvl9pPr indent="27432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89B1A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A433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A433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A610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1"/>
  </p:normalViewPr>
  <p:slideViewPr>
    <p:cSldViewPr snapToGrid="0" snapToObjects="1">
      <p:cViewPr varScale="1">
        <p:scale>
          <a:sx n="81" d="100"/>
          <a:sy n="81" d="100"/>
        </p:scale>
        <p:origin x="15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</a:lvl1pPr>
            <a:lvl2pPr>
              <a:spcBef>
                <a:spcPts val="4800"/>
              </a:spcBef>
            </a:lvl2pPr>
            <a:lvl3pPr>
              <a:spcBef>
                <a:spcPts val="4800"/>
              </a:spcBef>
            </a:lvl3pPr>
            <a:lvl4pPr>
              <a:spcBef>
                <a:spcPts val="4800"/>
              </a:spcBef>
            </a:lvl4pPr>
            <a:lvl5pPr>
              <a:spcBef>
                <a:spcPts val="4800"/>
              </a:spcBef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tenberg-e.org/pfau/detail/WormTurn050445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tenberg-e.org/pfau/detail/Bad531301.html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library.osu.edu/projects/bennett-in-japan/images/full/04/8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navy.memorieshop.com/World-Ports/Japan/Comfort-Women.html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hyperlink" Target="https://www.youtube.com/watch?v=02U-iFF9Lug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youtube.com/watch?v=XU42uHtmw7o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dl.loc.gov/loc.pnp/fsa.8d34225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.army.mil/books/wwii/occ-gy/ch08.htm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hmm.org/search/results/?q=62779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tenberg-e.org/pfau/detail/112-P-48NACP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hdl.loc.gov/loc.pnp/cph.3g04256" TargetMode="Externa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8000" dirty="0">
                <a:solidFill>
                  <a:srgbClr val="FFFFFF"/>
                </a:solidFill>
              </a:rPr>
              <a:t>Sex under occupation</a:t>
            </a:r>
            <a:endParaRPr sz="8000" dirty="0">
              <a:solidFill>
                <a:srgbClr val="FFFFFF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70000" y="6085489"/>
            <a:ext cx="10464800" cy="1130300"/>
          </a:xfrm>
        </p:spPr>
        <p:txBody>
          <a:bodyPr/>
          <a:lstStyle/>
          <a:p>
            <a:r>
              <a:rPr lang="en-US" dirty="0"/>
              <a:t>Postwar: aftermaths of World War II</a:t>
            </a:r>
          </a:p>
          <a:p>
            <a:r>
              <a:rPr lang="en-US" dirty="0"/>
              <a:t> Term 2, week 3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WormTurn050445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25669" y="269824"/>
            <a:ext cx="11303875" cy="8319755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Shape 86"/>
          <p:cNvSpPr/>
          <p:nvPr/>
        </p:nvSpPr>
        <p:spPr>
          <a:xfrm>
            <a:off x="735066" y="8276955"/>
            <a:ext cx="9402171" cy="1364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endParaRPr sz="1400" dirty="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algn="l" defTabSz="457200">
              <a:spcBef>
                <a:spcPts val="1200"/>
              </a:spcBef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  <a:latin typeface="+mj-lt"/>
                <a:ea typeface="Georgia"/>
                <a:cs typeface="Georgia"/>
                <a:sym typeface="Georgia"/>
              </a:rPr>
              <a:t>Source: </a:t>
            </a:r>
            <a:r>
              <a:rPr sz="2400" i="1" dirty="0">
                <a:solidFill>
                  <a:srgbClr val="FFFFFF"/>
                </a:solidFill>
                <a:latin typeface="+mj-lt"/>
                <a:ea typeface="Georgia"/>
                <a:cs typeface="Georgia"/>
                <a:sym typeface="Georgia"/>
              </a:rPr>
              <a:t>Stars and Stripes</a:t>
            </a:r>
            <a:r>
              <a:rPr sz="2400" dirty="0">
                <a:solidFill>
                  <a:srgbClr val="FFFFFF"/>
                </a:solidFill>
                <a:latin typeface="+mj-lt"/>
                <a:ea typeface="Georgia"/>
                <a:cs typeface="Georgia"/>
                <a:sym typeface="Georgia"/>
              </a:rPr>
              <a:t>. © 1945, 2007 </a:t>
            </a:r>
            <a:r>
              <a:rPr sz="2400" i="1" dirty="0">
                <a:solidFill>
                  <a:srgbClr val="FFFFFF"/>
                </a:solidFill>
                <a:latin typeface="+mj-lt"/>
                <a:ea typeface="Georgia"/>
                <a:cs typeface="Georgia"/>
                <a:sym typeface="Georgia"/>
              </a:rPr>
              <a:t>Stars and Stripes</a:t>
            </a:r>
            <a:r>
              <a:rPr sz="2400" dirty="0">
                <a:solidFill>
                  <a:srgbClr val="FFFFFF"/>
                </a:solidFill>
                <a:latin typeface="+mj-lt"/>
                <a:ea typeface="Georgia"/>
                <a:cs typeface="Georgia"/>
                <a:sym typeface="Georgia"/>
              </a:rPr>
              <a:t>.</a:t>
            </a:r>
          </a:p>
          <a:p>
            <a:pPr lvl="0" algn="l" defTabSz="457200">
              <a:spcBef>
                <a:spcPts val="1200"/>
              </a:spcBef>
              <a:defRPr sz="1800">
                <a:solidFill>
                  <a:srgbClr val="000000"/>
                </a:solidFill>
              </a:defRPr>
            </a:pPr>
            <a:r>
              <a:rPr sz="2400" u="sng" dirty="0">
                <a:solidFill>
                  <a:srgbClr val="FFFFFF"/>
                </a:solidFill>
                <a:latin typeface="+mj-lt"/>
                <a:ea typeface="Georgia"/>
                <a:cs typeface="Georgia"/>
                <a:sym typeface="Georgia"/>
                <a:hlinkClick r:id="rId3"/>
              </a:rPr>
              <a:t>http://www.gutenberg-e.org/pfau/detail/WormTurn050445.html</a:t>
            </a:r>
          </a:p>
        </p:txBody>
      </p:sp>
      <p:sp>
        <p:nvSpPr>
          <p:cNvPr id="87" name="Shape 87"/>
          <p:cNvSpPr/>
          <p:nvPr/>
        </p:nvSpPr>
        <p:spPr>
          <a:xfrm>
            <a:off x="8394396" y="8676319"/>
            <a:ext cx="4382543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“The $65 question”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Bad53130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910108" y="958469"/>
            <a:ext cx="8077201" cy="6744462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/>
          <p:nvPr/>
        </p:nvSpPr>
        <p:spPr>
          <a:xfrm>
            <a:off x="4910108" y="7756376"/>
            <a:ext cx="13390592" cy="2000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endParaRPr sz="1400" dirty="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sz="2800" i="1" dirty="0">
                <a:solidFill>
                  <a:srgbClr val="FFFFFF"/>
                </a:solidFill>
                <a:latin typeface="+mj-lt"/>
                <a:ea typeface="Georgia"/>
                <a:cs typeface="Georgia"/>
                <a:sym typeface="Georgia"/>
              </a:rPr>
              <a:t>Stars and Stripes</a:t>
            </a:r>
            <a:r>
              <a:rPr sz="2800" dirty="0">
                <a:solidFill>
                  <a:srgbClr val="FFFFFF"/>
                </a:solidFill>
                <a:latin typeface="+mj-lt"/>
                <a:ea typeface="Georgia"/>
                <a:cs typeface="Georgia"/>
                <a:sym typeface="Georgia"/>
              </a:rPr>
              <a:t> </a:t>
            </a:r>
          </a:p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FFFFFF"/>
                </a:solidFill>
                <a:latin typeface="+mj-lt"/>
                <a:ea typeface="Georgia"/>
                <a:cs typeface="Georgia"/>
                <a:sym typeface="Georgia"/>
              </a:rPr>
              <a:t>Source: NACP.</a:t>
            </a:r>
          </a:p>
          <a:p>
            <a:pPr lvl="0" algn="l" defTabSz="457200">
              <a:spcBef>
                <a:spcPts val="1200"/>
              </a:spcBef>
              <a:defRPr sz="1800">
                <a:solidFill>
                  <a:srgbClr val="000000"/>
                </a:solidFill>
              </a:defRPr>
            </a:pPr>
            <a:r>
              <a:rPr sz="2000" u="sng" dirty="0">
                <a:solidFill>
                  <a:srgbClr val="FFFFFF"/>
                </a:solidFill>
                <a:latin typeface="+mj-lt"/>
                <a:ea typeface="Georgia"/>
                <a:cs typeface="Georgia"/>
                <a:sym typeface="Georgia"/>
                <a:hlinkClick r:id="rId3"/>
              </a:rPr>
              <a:t>http://www.gutenberg-e.org/pfau/detail/Bad531301.html</a:t>
            </a:r>
            <a:endParaRPr sz="2000" dirty="0">
              <a:solidFill>
                <a:srgbClr val="FFFFFF"/>
              </a:solidFill>
              <a:latin typeface="+mj-lt"/>
              <a:ea typeface="Georgia"/>
              <a:cs typeface="Georgia"/>
              <a:sym typeface="Georgia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330200" y="1898650"/>
            <a:ext cx="4584700" cy="412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 "Verboten—</a:t>
            </a:r>
          </a:p>
          <a:p>
            <a:pPr lvl="0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but not too bad</a:t>
            </a:r>
          </a:p>
          <a:p>
            <a:pPr lvl="0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 from this angle."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50626570-fraternization-of-american-troops-with-german-gettyimage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84335" y="146010"/>
            <a:ext cx="8690323" cy="8890000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Shape 97"/>
          <p:cNvSpPr/>
          <p:nvPr/>
        </p:nvSpPr>
        <p:spPr>
          <a:xfrm>
            <a:off x="784335" y="9054144"/>
            <a:ext cx="9678932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1400">
                <a:latin typeface="Times"/>
                <a:ea typeface="Times"/>
                <a:cs typeface="Times"/>
                <a:sym typeface="Time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FFFFFF"/>
                </a:solidFill>
              </a:rPr>
              <a:t>Photo by Ralph Morse/The LIFE Picture Collection/Getty Images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50626569-fraternization-of-american-troops-with-german-gettyimages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00" y="-2865"/>
            <a:ext cx="6045201" cy="6177930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hape 100"/>
          <p:cNvSpPr/>
          <p:nvPr/>
        </p:nvSpPr>
        <p:spPr>
          <a:xfrm>
            <a:off x="347995" y="6373653"/>
            <a:ext cx="5342809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1400">
                <a:latin typeface="Times"/>
                <a:ea typeface="Times"/>
                <a:cs typeface="Times"/>
                <a:sym typeface="Times"/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  <a:latin typeface="+mj-lt"/>
              </a:rPr>
              <a:t>Ralph Morse/</a:t>
            </a:r>
            <a:endParaRPr lang="en-GB" sz="2400" dirty="0">
              <a:solidFill>
                <a:srgbClr val="FFFFFF"/>
              </a:solidFill>
              <a:latin typeface="+mj-lt"/>
            </a:endParaRP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  <a:latin typeface="+mj-lt"/>
              </a:rPr>
              <a:t>The LIFE Picture Collection/Getty Images</a:t>
            </a:r>
          </a:p>
        </p:txBody>
      </p:sp>
      <p:pic>
        <p:nvPicPr>
          <p:cNvPr id="101" name="50626564-fraternization-of-american-troops-with-german-gettyimages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6165155" y="3012212"/>
            <a:ext cx="6508056" cy="6325705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Shape 102"/>
          <p:cNvSpPr/>
          <p:nvPr/>
        </p:nvSpPr>
        <p:spPr>
          <a:xfrm>
            <a:off x="6042626" y="393700"/>
            <a:ext cx="6845301" cy="201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“a new form of German sabotage...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wearing fewer and fewer clothes...”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360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Field Marshal Bernard Montgomery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50626572-fraternization-of-american-troops-with-german-gettyimage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62944" y="164881"/>
            <a:ext cx="6631931" cy="6502401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Shape 105"/>
          <p:cNvSpPr/>
          <p:nvPr/>
        </p:nvSpPr>
        <p:spPr>
          <a:xfrm>
            <a:off x="713092" y="8539222"/>
            <a:ext cx="528349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1400">
                <a:latin typeface="Times"/>
                <a:ea typeface="Times"/>
                <a:cs typeface="Times"/>
                <a:sym typeface="Times"/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  <a:latin typeface="+mj-lt"/>
              </a:rPr>
              <a:t>Ralph Morse/</a:t>
            </a:r>
            <a:endParaRPr lang="en-GB" sz="2400" dirty="0">
              <a:solidFill>
                <a:srgbClr val="FFFFFF"/>
              </a:solidFill>
              <a:latin typeface="+mj-lt"/>
            </a:endParaRP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  <a:latin typeface="+mj-lt"/>
              </a:rPr>
              <a:t>The LIFE Picture Collection/Getty Images</a:t>
            </a:r>
          </a:p>
        </p:txBody>
      </p:sp>
      <p:pic>
        <p:nvPicPr>
          <p:cNvPr id="106" name="50626568-fraternization-of-american-troops-with-german-gettyimages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6069992" y="2725044"/>
            <a:ext cx="6959601" cy="70213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frat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684881" y="113612"/>
            <a:ext cx="10248900" cy="9528627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Shape 94"/>
          <p:cNvSpPr/>
          <p:nvPr/>
        </p:nvSpPr>
        <p:spPr>
          <a:xfrm>
            <a:off x="215236" y="2355850"/>
            <a:ext cx="2327673" cy="3632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“GERMAN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GIRLS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US Army boycott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fails to stop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GIs fraternizing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with them”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 i="1">
                <a:solidFill>
                  <a:srgbClr val="FFFFFF"/>
                </a:solidFill>
              </a:rPr>
              <a:t>Life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July 23, 1945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50626567-fraternization-of-american-troops-with-german-gettyimages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40" y="2228849"/>
            <a:ext cx="5969162" cy="60579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Shape 109"/>
          <p:cNvSpPr/>
          <p:nvPr/>
        </p:nvSpPr>
        <p:spPr>
          <a:xfrm>
            <a:off x="63728" y="8266013"/>
            <a:ext cx="6809960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“</a:t>
            </a:r>
            <a:r>
              <a:rPr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Fraternization of American troops with German civilians. 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The most punishable kind of fraternization case is a rape case. Shot showing German</a:t>
            </a:r>
            <a:r>
              <a:rPr lang="en-GB"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 </a:t>
            </a:r>
            <a:r>
              <a:rPr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girl being examined by Army doctor and assistant for signs of VD, etc.” Photo by Ralph Morse/The LIFE Picture Collection/Getty Images)</a:t>
            </a:r>
          </a:p>
        </p:txBody>
      </p:sp>
      <p:pic>
        <p:nvPicPr>
          <p:cNvPr id="110" name="droppedImag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7048500" y="0"/>
            <a:ext cx="5969000" cy="7734300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111"/>
          <p:cNvSpPr/>
          <p:nvPr/>
        </p:nvSpPr>
        <p:spPr>
          <a:xfrm>
            <a:off x="403720" y="135950"/>
            <a:ext cx="5638801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</a:rPr>
              <a:t>The image below, found captioned on the Getty images site, belongs to the same collection of Ralph Morse photographs that </a:t>
            </a:r>
            <a:r>
              <a:rPr sz="2400" i="1" dirty="0">
                <a:solidFill>
                  <a:srgbClr val="FFFFFF"/>
                </a:solidFill>
              </a:rPr>
              <a:t>Life</a:t>
            </a:r>
            <a:r>
              <a:rPr sz="2400" dirty="0">
                <a:solidFill>
                  <a:srgbClr val="FFFFFF"/>
                </a:solidFill>
              </a:rPr>
              <a:t> used in its July 23, 1945 issue. This one was not published. The poster (right) was.</a:t>
            </a:r>
          </a:p>
        </p:txBody>
      </p:sp>
      <p:sp>
        <p:nvSpPr>
          <p:cNvPr id="112" name="Shape 112"/>
          <p:cNvSpPr/>
          <p:nvPr/>
        </p:nvSpPr>
        <p:spPr>
          <a:xfrm>
            <a:off x="6873688" y="7943850"/>
            <a:ext cx="5800168" cy="116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Caption: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“Army poster shows not uncommon sequence of willing girl,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love-making, yells of ‘Rape,’ six months’ hard labor.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‘Rape’ has become a word in German vocabulary.”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50505676-geisha-yae-murata-known-as-miss-peach-blossom-gettyimage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57760" y="1292772"/>
            <a:ext cx="10061882" cy="7698828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Shape 119"/>
          <p:cNvSpPr/>
          <p:nvPr/>
        </p:nvSpPr>
        <p:spPr>
          <a:xfrm>
            <a:off x="1257759" y="8930977"/>
            <a:ext cx="8136843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“Geisha </a:t>
            </a:r>
            <a:r>
              <a:rPr sz="2000" dirty="0" err="1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Yae</a:t>
            </a:r>
            <a:r>
              <a:rPr sz="20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 Murata (L), known as Miss Peach Blossom, feeding a customer.” </a:t>
            </a:r>
            <a:endParaRPr lang="en-GB" sz="2000" dirty="0">
              <a:solidFill>
                <a:srgbClr val="FFFFFF"/>
              </a:solidFill>
              <a:latin typeface="+mj-lt"/>
              <a:ea typeface="Times"/>
              <a:cs typeface="Times"/>
              <a:sym typeface="Times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(Photo by John Florea/The LIFE Picture Collection/Getty Images)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C8B266-D15D-3065-78CE-68532A1F1B84}"/>
              </a:ext>
            </a:extLst>
          </p:cNvPr>
          <p:cNvSpPr txBox="1"/>
          <p:nvPr/>
        </p:nvSpPr>
        <p:spPr>
          <a:xfrm>
            <a:off x="1160601" y="387538"/>
            <a:ext cx="8055090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The American “Geisha Girl” fixation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50505220-soldier-and-local-girl-sharing-a-kiss-which-gettyimage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20716" y="1608084"/>
            <a:ext cx="7007965" cy="6146961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135"/>
          <p:cNvSpPr/>
          <p:nvPr/>
        </p:nvSpPr>
        <p:spPr>
          <a:xfrm>
            <a:off x="220716" y="8250138"/>
            <a:ext cx="6916958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“US soldier and local girl sharing a kiss, which is not allowed.”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endParaRPr sz="2000" dirty="0">
              <a:solidFill>
                <a:srgbClr val="FFFFFF"/>
              </a:solidFill>
              <a:latin typeface="+mj-lt"/>
              <a:ea typeface="Times"/>
              <a:cs typeface="Times"/>
              <a:sym typeface="Times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 (Photo by John Florea/The LIFE Picture Collection/Getty Images)</a:t>
            </a:r>
          </a:p>
        </p:txBody>
      </p:sp>
      <p:pic>
        <p:nvPicPr>
          <p:cNvPr id="136" name="50505230-soldier-and-a-japanese-girl-can-hold-hands-in-gettyimages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7297683" y="2171313"/>
            <a:ext cx="5486401" cy="7277299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/>
        </p:nvSpPr>
        <p:spPr>
          <a:xfrm>
            <a:off x="7297683" y="680205"/>
            <a:ext cx="5707117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“US soldier and a Japanese girl can hold hands in public.” 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endParaRPr sz="1800" dirty="0">
              <a:solidFill>
                <a:srgbClr val="FFFFFF"/>
              </a:solidFill>
              <a:latin typeface="+mj-lt"/>
              <a:ea typeface="Times"/>
              <a:cs typeface="Times"/>
              <a:sym typeface="Times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(Photo by John Florea/The LIFE Picture Collection/Getty Images)</a:t>
            </a:r>
            <a:r>
              <a:rPr lang="en-GB"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 </a:t>
            </a:r>
            <a:r>
              <a:rPr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Credit: John Florea / contributor</a:t>
            </a:r>
          </a:p>
        </p:txBody>
      </p:sp>
      <p:sp>
        <p:nvSpPr>
          <p:cNvPr id="138" name="Shape 138"/>
          <p:cNvSpPr/>
          <p:nvPr/>
        </p:nvSpPr>
        <p:spPr>
          <a:xfrm>
            <a:off x="-1624478" y="304988"/>
            <a:ext cx="1098550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endParaRPr sz="42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699066-7CC8-A6A2-258A-04D1E046BFE7}"/>
              </a:ext>
            </a:extLst>
          </p:cNvPr>
          <p:cNvSpPr txBox="1"/>
          <p:nvPr/>
        </p:nvSpPr>
        <p:spPr>
          <a:xfrm>
            <a:off x="420668" y="517956"/>
            <a:ext cx="4605428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Rules of engagement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50505223-soldier-and-local-girl-reading-military-gettyimage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625600"/>
            <a:ext cx="6389689" cy="812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50505229-soldier-joining-a-japanese-girl-in-off-limits-gettyimages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6921500" y="471433"/>
            <a:ext cx="5676900" cy="7312134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hape 142"/>
          <p:cNvSpPr/>
          <p:nvPr/>
        </p:nvSpPr>
        <p:spPr>
          <a:xfrm>
            <a:off x="6921500" y="7900880"/>
            <a:ext cx="5676900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US soldier joining a Japanese girl in off-limits dinner, taking off his shoes.</a:t>
            </a:r>
            <a:endParaRPr lang="en-GB" sz="2000" dirty="0">
              <a:solidFill>
                <a:srgbClr val="FFFFFF"/>
              </a:solidFill>
              <a:latin typeface="+mj-lt"/>
              <a:ea typeface="Times"/>
              <a:cs typeface="Times"/>
              <a:sym typeface="Times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endParaRPr sz="2000" dirty="0">
              <a:solidFill>
                <a:srgbClr val="FFFFFF"/>
              </a:solidFill>
              <a:latin typeface="+mj-lt"/>
              <a:ea typeface="Times"/>
              <a:cs typeface="Times"/>
              <a:sym typeface="Times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 (Photo by John Florea/The LIFE Picture Collection/Getty Images) </a:t>
            </a:r>
          </a:p>
        </p:txBody>
      </p:sp>
      <p:sp>
        <p:nvSpPr>
          <p:cNvPr id="143" name="Shape 143"/>
          <p:cNvSpPr/>
          <p:nvPr/>
        </p:nvSpPr>
        <p:spPr>
          <a:xfrm>
            <a:off x="432922" y="685800"/>
            <a:ext cx="5854701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Degrees of separation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$_57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-65634" y="35599"/>
            <a:ext cx="3441701" cy="4458162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girl2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110864" y="-273050"/>
            <a:ext cx="3956305" cy="599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The%2BGallery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9906992" y="81887"/>
            <a:ext cx="3162301" cy="4795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9k=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-297496" y="4502040"/>
            <a:ext cx="4114801" cy="6084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5630897.png"/>
          <p:cNvPicPr/>
          <p:nvPr/>
        </p:nvPicPr>
        <p:blipFill>
          <a:blip r:embed="rId6"/>
          <a:stretch>
            <a:fillRect/>
          </a:stretch>
        </p:blipFill>
        <p:spPr>
          <a:xfrm>
            <a:off x="9778945" y="4787900"/>
            <a:ext cx="3264730" cy="549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5184A0S1PQL._SY344_BO1,204,203,200_.png"/>
          <p:cNvPicPr/>
          <p:nvPr/>
        </p:nvPicPr>
        <p:blipFill>
          <a:blip r:embed="rId7"/>
          <a:stretch>
            <a:fillRect/>
          </a:stretch>
        </p:blipFill>
        <p:spPr>
          <a:xfrm>
            <a:off x="3306643" y="4802621"/>
            <a:ext cx="3340101" cy="5182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11269065.png"/>
          <p:cNvPicPr/>
          <p:nvPr/>
        </p:nvPicPr>
        <p:blipFill>
          <a:blip r:embed="rId8"/>
          <a:stretch>
            <a:fillRect/>
          </a:stretch>
        </p:blipFill>
        <p:spPr>
          <a:xfrm>
            <a:off x="6696135" y="4792314"/>
            <a:ext cx="3187701" cy="5185472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41YHSFPbxOL._SL500_SY344_BO1,204,203,200_.png"/>
          <p:cNvPicPr/>
          <p:nvPr/>
        </p:nvPicPr>
        <p:blipFill>
          <a:blip r:embed="rId9"/>
          <a:stretch>
            <a:fillRect/>
          </a:stretch>
        </p:blipFill>
        <p:spPr>
          <a:xfrm>
            <a:off x="6941137" y="77952"/>
            <a:ext cx="3162301" cy="47161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76104939?asset=50503748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90550" y="1152450"/>
            <a:ext cx="4940300" cy="6175375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hape 129"/>
          <p:cNvSpPr/>
          <p:nvPr/>
        </p:nvSpPr>
        <p:spPr>
          <a:xfrm>
            <a:off x="0" y="6671235"/>
            <a:ext cx="284044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endParaRPr dirty="0">
              <a:solidFill>
                <a:srgbClr val="FFFFFF"/>
              </a:solidFill>
            </a:endParaRPr>
          </a:p>
        </p:txBody>
      </p:sp>
      <p:pic>
        <p:nvPicPr>
          <p:cNvPr id="130" name="8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400" y="966799"/>
            <a:ext cx="5837494" cy="7581901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3060700" y="7581900"/>
            <a:ext cx="130048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 u="sng">
                <a:hlinkClick r:id="rId4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1400" u="sng" dirty="0">
                <a:solidFill>
                  <a:srgbClr val="FFFFFF"/>
                </a:solidFill>
                <a:hlinkClick r:id="rId4"/>
              </a:rPr>
              <a:t>http://library.osu.edu/projects/bennett-in-japan/images/full/04/8.jpg</a:t>
            </a:r>
          </a:p>
        </p:txBody>
      </p:sp>
      <p:sp>
        <p:nvSpPr>
          <p:cNvPr id="132" name="Shape 132"/>
          <p:cNvSpPr/>
          <p:nvPr/>
        </p:nvSpPr>
        <p:spPr>
          <a:xfrm>
            <a:off x="273050" y="7327825"/>
            <a:ext cx="5678844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</a:rPr>
              <a:t>“Their legs and figures did not fit readily into our type clothing... Why they tried to imitate American girls is more than I have ever been able to understand...”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endParaRPr sz="2400" dirty="0">
              <a:solidFill>
                <a:srgbClr val="FFFFFF"/>
              </a:solidFill>
            </a:endParaRP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</a:rPr>
              <a:t>General Robert Eichelberger</a:t>
            </a:r>
          </a:p>
        </p:txBody>
      </p:sp>
      <p:sp>
        <p:nvSpPr>
          <p:cNvPr id="2" name="Shape 129">
            <a:extLst>
              <a:ext uri="{FF2B5EF4-FFF2-40B4-BE49-F238E27FC236}">
                <a16:creationId xmlns:a16="http://schemas.microsoft.com/office/drawing/2014/main" id="{0EDBC373-3EF0-4B61-5A62-0E0E635A2068}"/>
              </a:ext>
            </a:extLst>
          </p:cNvPr>
          <p:cNvSpPr/>
          <p:nvPr/>
        </p:nvSpPr>
        <p:spPr>
          <a:xfrm>
            <a:off x="6916909" y="8766153"/>
            <a:ext cx="284044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FFFFFF"/>
                </a:solidFill>
              </a:rPr>
              <a:t>John Florea for </a:t>
            </a:r>
            <a:r>
              <a:rPr i="1" dirty="0">
                <a:solidFill>
                  <a:srgbClr val="FFFFFF"/>
                </a:solidFill>
              </a:rPr>
              <a:t>Life</a:t>
            </a:r>
            <a:r>
              <a:rPr dirty="0">
                <a:solidFill>
                  <a:srgbClr val="FFFFFF"/>
                </a:solidFill>
              </a:rPr>
              <a:t>,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FFFFFF"/>
                </a:solidFill>
              </a:rPr>
              <a:t>Japan 1946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5274F7-3654-E35B-F109-A81ECE3117FB}"/>
              </a:ext>
            </a:extLst>
          </p:cNvPr>
          <p:cNvSpPr txBox="1"/>
          <p:nvPr/>
        </p:nvSpPr>
        <p:spPr>
          <a:xfrm>
            <a:off x="478121" y="217876"/>
            <a:ext cx="4057201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“Americanization”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Welcom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62007" y="1308538"/>
            <a:ext cx="10262585" cy="637131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Shape 125"/>
          <p:cNvSpPr/>
          <p:nvPr/>
        </p:nvSpPr>
        <p:spPr>
          <a:xfrm>
            <a:off x="1056290" y="7872640"/>
            <a:ext cx="10799379" cy="1856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“In this undated image released by the Yokosuka City Council in Japan, U.S. sailors gather in front of a Yasu-</a:t>
            </a:r>
            <a:r>
              <a:rPr sz="2400" dirty="0" err="1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ura</a:t>
            </a:r>
            <a:r>
              <a:rPr sz="24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House"comfort</a:t>
            </a:r>
            <a:r>
              <a:rPr sz="24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 station" in Yokosuka, south of Tokyo.”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endParaRPr sz="2400" dirty="0">
              <a:solidFill>
                <a:srgbClr val="FFFFFF"/>
              </a:solidFill>
              <a:latin typeface="+mj-lt"/>
              <a:ea typeface="Times"/>
              <a:cs typeface="Times"/>
              <a:sym typeface="Times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 (AP Photo/Yokosuka City Council, HO)</a:t>
            </a:r>
            <a:endParaRPr dirty="0"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u="sng" dirty="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  <a:hlinkClick r:id="rId3"/>
              </a:rPr>
              <a:t>http://navy.memorieshop.com/World-Ports/Japan/Comfort-Women.html</a:t>
            </a:r>
            <a:endParaRPr dirty="0"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1056290" y="270640"/>
            <a:ext cx="9131301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“Comfort stations” for the conquerors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babysan05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72004" y="1132840"/>
            <a:ext cx="12260792" cy="8407401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/>
          <p:nvPr/>
        </p:nvSpPr>
        <p:spPr>
          <a:xfrm>
            <a:off x="1122" y="330200"/>
            <a:ext cx="12039601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Bill Hume’s Baby-San explains the “Geisha girl”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hoto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024757" y="1275255"/>
            <a:ext cx="6034691" cy="67056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6A2C7FA-688D-DC15-2ACB-30CD5C64785B}"/>
              </a:ext>
            </a:extLst>
          </p:cNvPr>
          <p:cNvSpPr txBox="1"/>
          <p:nvPr/>
        </p:nvSpPr>
        <p:spPr>
          <a:xfrm>
            <a:off x="7648458" y="3607262"/>
            <a:ext cx="3653244" cy="204158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“Cute</a:t>
            </a:r>
            <a:r>
              <a:rPr lang="en-US" dirty="0"/>
              <a:t>” Japanese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vs “sluttish” 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Germans</a:t>
            </a:r>
            <a:endParaRPr kumimoji="0" lang="en-US" sz="4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060327471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droppedImag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318000" y="533400"/>
            <a:ext cx="7467600" cy="8686800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/>
          <p:nvPr/>
        </p:nvSpPr>
        <p:spPr>
          <a:xfrm>
            <a:off x="180894" y="3359854"/>
            <a:ext cx="4140201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dirty="0"/>
              <a:t>16 Mar</a:t>
            </a:r>
            <a:endParaRPr sz="4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8561" y="372532"/>
            <a:ext cx="8385309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1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A</a:t>
            </a:r>
            <a:r>
              <a:rPr kumimoji="0" lang="en-US" sz="4200" b="0" i="1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 Foreign Affair </a:t>
            </a:r>
            <a:r>
              <a:rPr kumimoji="0" lang="en-US" sz="42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(dir. Billy Wilder,1948)</a:t>
            </a:r>
            <a:endParaRPr kumimoji="0" lang="en-US" sz="4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6776" y="1305051"/>
            <a:ext cx="65024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hlinkClick r:id="rId2"/>
              </a:rPr>
              <a:t>https://www.youtube.com/watch?v=02U-iFF9Lug</a:t>
            </a:r>
            <a:endParaRPr lang="en-US" sz="2400" dirty="0"/>
          </a:p>
          <a:p>
            <a:r>
              <a:rPr lang="en-US" sz="2400" dirty="0"/>
              <a:t>Marlene Dietrich sings “Black Market”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76" y="2694105"/>
            <a:ext cx="7590022" cy="49572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5465" y="2838148"/>
            <a:ext cx="4304468" cy="657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46799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0167" y="658472"/>
            <a:ext cx="11649023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1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Teahouse of the August Moon </a:t>
            </a: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(dir. Daniel Mann, 1956)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774" y="3816349"/>
            <a:ext cx="6985000" cy="5448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7174" y="2241548"/>
            <a:ext cx="5439800" cy="69955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8216" y="1857707"/>
            <a:ext cx="336471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Theatrical trailer</a:t>
            </a:r>
          </a:p>
          <a:p>
            <a:pPr rtl="0" latinLnBrk="1" hangingPunct="0"/>
            <a:r>
              <a:rPr lang="en-US" sz="2400" dirty="0">
                <a:hlinkClick r:id="rId4"/>
              </a:rPr>
              <a:t>https://www.youtube.com/watch?v=XU42uHtmw7o</a:t>
            </a:r>
            <a:endParaRPr lang="en-US" sz="2400" dirty="0"/>
          </a:p>
          <a:p>
            <a:pPr rtl="0" latinLnBrk="1" hangingPunct="0"/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96913361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622" y="0"/>
            <a:ext cx="10282972" cy="82126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43508" y="8361108"/>
            <a:ext cx="118612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Arial" charset="0"/>
              </a:rPr>
              <a:t>A U.S. Marine Corps Stinson OY-1 </a:t>
            </a:r>
            <a:r>
              <a:rPr lang="en-US" sz="2400" i="1" dirty="0">
                <a:solidFill>
                  <a:schemeClr val="tx1"/>
                </a:solidFill>
                <a:latin typeface="Arial" charset="0"/>
              </a:rPr>
              <a:t>Sentinel</a:t>
            </a:r>
            <a:r>
              <a:rPr lang="en-US" sz="2400" dirty="0">
                <a:solidFill>
                  <a:schemeClr val="tx1"/>
                </a:solidFill>
                <a:latin typeface="Arial" charset="0"/>
              </a:rPr>
              <a:t> observation plane flies low over Naha, capital of Okinawa, ca. May 1945.</a:t>
            </a:r>
            <a:r>
              <a:rPr lang="en-US" sz="2400" dirty="0"/>
              <a:t> ARC Identifier: 532379; NARA file no. 127-GR-106-121116; U.S. </a:t>
            </a:r>
            <a:r>
              <a:rPr lang="en-US" sz="2400" dirty="0" err="1"/>
              <a:t>www.defenseimagery.mil</a:t>
            </a:r>
            <a:r>
              <a:rPr lang="en-US" sz="2400" dirty="0"/>
              <a:t> photo no. HD-SN-99-02994.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1608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Rosenfeld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164668" y="304800"/>
            <a:ext cx="7535332" cy="9279467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/>
          <p:nvPr/>
        </p:nvSpPr>
        <p:spPr>
          <a:xfrm>
            <a:off x="1144122" y="6447493"/>
            <a:ext cx="3238501" cy="2687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</a:rPr>
              <a:t>S/Sgt Jack Rosenfeld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</a:rPr>
              <a:t>V-mail to Sylvia </a:t>
            </a:r>
            <a:r>
              <a:rPr sz="2400" dirty="0" err="1">
                <a:solidFill>
                  <a:srgbClr val="FFFFFF"/>
                </a:solidFill>
              </a:rPr>
              <a:t>Solov</a:t>
            </a:r>
            <a:endParaRPr sz="2400" dirty="0">
              <a:solidFill>
                <a:srgbClr val="FFFFFF"/>
              </a:solidFill>
            </a:endParaRP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</a:rPr>
              <a:t>June 3, 1945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endParaRPr sz="2400" dirty="0">
              <a:solidFill>
                <a:srgbClr val="FFFFFF"/>
              </a:solidFill>
            </a:endParaRP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FFFFFF"/>
                </a:solidFill>
              </a:rPr>
              <a:t>Rare book and manuscript collection,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FFFFFF"/>
                </a:solidFill>
              </a:rPr>
              <a:t>Van Pelt Library,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FFFFFF"/>
                </a:solidFill>
              </a:rPr>
              <a:t>University of Pennsylvania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CE4BCB-4AA5-6013-D051-A209B38076B5}"/>
              </a:ext>
            </a:extLst>
          </p:cNvPr>
          <p:cNvSpPr txBox="1"/>
          <p:nvPr/>
        </p:nvSpPr>
        <p:spPr>
          <a:xfrm>
            <a:off x="1144122" y="1060312"/>
            <a:ext cx="3255699" cy="333424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The private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circulation of 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k</a:t>
            </a: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nowledge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of forbidden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‘fraternization’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G_000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910531" y="285750"/>
            <a:ext cx="7294169" cy="935990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Shape 59"/>
          <p:cNvSpPr/>
          <p:nvPr/>
        </p:nvSpPr>
        <p:spPr>
          <a:xfrm>
            <a:off x="1270316" y="2699454"/>
            <a:ext cx="332029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dirty="0" err="1"/>
              <a:t>ata</a:t>
            </a:r>
            <a:endParaRPr sz="4200" dirty="0">
              <a:solidFill>
                <a:srgbClr val="FFFFFF"/>
              </a:solidFill>
            </a:endParaRPr>
          </a:p>
        </p:txBody>
      </p:sp>
      <p:sp>
        <p:nvSpPr>
          <p:cNvPr id="60" name="Shape 60"/>
          <p:cNvSpPr/>
          <p:nvPr/>
        </p:nvSpPr>
        <p:spPr>
          <a:xfrm>
            <a:off x="2993535" y="7575550"/>
            <a:ext cx="1597075" cy="142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Robert Capa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Palermo, Sicily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i="1">
                <a:solidFill>
                  <a:srgbClr val="FFFFFF"/>
                </a:solidFill>
              </a:rPr>
              <a:t>Life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August 23, 1943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48C2BB-1D1B-D1BF-48EC-BB913AA8EC1F}"/>
              </a:ext>
            </a:extLst>
          </p:cNvPr>
          <p:cNvSpPr txBox="1"/>
          <p:nvPr/>
        </p:nvSpPr>
        <p:spPr>
          <a:xfrm>
            <a:off x="861462" y="2014098"/>
            <a:ext cx="3320293" cy="268791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‘</a:t>
            </a: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A</a:t>
            </a:r>
            <a:r>
              <a:rPr lang="en-US" dirty="0"/>
              <a:t>MGOT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At Work’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John Hersey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E1525C-6BCD-46FA-69AA-3FFE6367D854}"/>
              </a:ext>
            </a:extLst>
          </p:cNvPr>
          <p:cNvSpPr txBox="1"/>
          <p:nvPr/>
        </p:nvSpPr>
        <p:spPr>
          <a:xfrm>
            <a:off x="461692" y="5656598"/>
            <a:ext cx="4084451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Allied Military Government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/>
              <a:t>Of Occupied Territory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8d34225r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529255" y="125253"/>
            <a:ext cx="10027745" cy="7139739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Shape 63"/>
          <p:cNvSpPr/>
          <p:nvPr/>
        </p:nvSpPr>
        <p:spPr>
          <a:xfrm>
            <a:off x="913524" y="7264992"/>
            <a:ext cx="13004800" cy="212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b="1" i="1" dirty="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“</a:t>
            </a:r>
            <a:r>
              <a:rPr sz="1800" b="1" i="1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Palermo, Sicily. One American soldier who found his relatives in Sicily was Vincent J. </a:t>
            </a:r>
            <a:r>
              <a:rPr sz="1800" b="1" i="1" dirty="0" err="1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Orivello</a:t>
            </a:r>
            <a:r>
              <a:rPr sz="1800" b="1" i="1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 </a:t>
            </a:r>
          </a:p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sz="1800" b="1" i="1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of Milwaukee, Wisconsin, eating ice-cream at a sidewalk cafe in Palermo with three of his cousins.”</a:t>
            </a:r>
          </a:p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sz="1800" b="1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Nick Parrino for the Office of War Information, Sept. 1943</a:t>
            </a:r>
          </a:p>
          <a:p>
            <a:pPr marL="457200" lvl="0" indent="-317500" algn="l" defTabSz="457200">
              <a:buSzPct val="100000"/>
              <a:buChar char="•"/>
              <a:tabLst>
                <a:tab pos="139700" algn="l"/>
                <a:tab pos="457200" algn="l"/>
              </a:tabLst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Digital ID: (digital file from original neg.) </a:t>
            </a:r>
            <a:r>
              <a:rPr sz="1800" dirty="0" err="1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fsa</a:t>
            </a:r>
            <a:r>
              <a:rPr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 8d34225 </a:t>
            </a:r>
            <a:r>
              <a:rPr sz="1800" u="sng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  <a:hlinkClick r:id="rId3"/>
              </a:rPr>
              <a:t>http://hdl.loc.gov/loc.pnp/fsa.8d34225</a:t>
            </a:r>
            <a:endParaRPr sz="1800" dirty="0">
              <a:solidFill>
                <a:srgbClr val="FFFFFF"/>
              </a:solidFill>
              <a:latin typeface="+mj-lt"/>
              <a:ea typeface="Times"/>
              <a:cs typeface="Times"/>
              <a:sym typeface="Times"/>
            </a:endParaRPr>
          </a:p>
          <a:p>
            <a:pPr marL="457200" lvl="0" indent="-317500" algn="l" defTabSz="457200">
              <a:buSzPct val="100000"/>
              <a:buChar char="•"/>
              <a:tabLst>
                <a:tab pos="139700" algn="l"/>
                <a:tab pos="457200" algn="l"/>
              </a:tabLst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Reproduction Number: LC-DIG-fsa-8d34225 (digital file from original neg.) LC-USW3-040006-E (</a:t>
            </a:r>
            <a:r>
              <a:rPr sz="1800" dirty="0" err="1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b&amp;w</a:t>
            </a:r>
            <a:r>
              <a:rPr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 film nitrate neg.)</a:t>
            </a:r>
          </a:p>
          <a:p>
            <a:pPr marL="457200" lvl="0" indent="-317500" algn="l" defTabSz="457200">
              <a:buSzPct val="100000"/>
              <a:buChar char="•"/>
              <a:tabLst>
                <a:tab pos="139700" algn="l"/>
                <a:tab pos="457200" algn="l"/>
              </a:tabLst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Repository: Library of Congress Prints and Photographs Division Washington, D.C.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droppedImag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90357" y="1955800"/>
            <a:ext cx="5178938" cy="6654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photo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6915150" y="1955800"/>
            <a:ext cx="4991101" cy="6654801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hape 67"/>
          <p:cNvSpPr/>
          <p:nvPr/>
        </p:nvSpPr>
        <p:spPr>
          <a:xfrm>
            <a:off x="1759415" y="213618"/>
            <a:ext cx="8851901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Occupations pedagogical and punitive</a:t>
            </a:r>
          </a:p>
        </p:txBody>
      </p:sp>
      <p:sp>
        <p:nvSpPr>
          <p:cNvPr id="68" name="Shape 68"/>
          <p:cNvSpPr/>
          <p:nvPr/>
        </p:nvSpPr>
        <p:spPr>
          <a:xfrm>
            <a:off x="6367658" y="8743911"/>
            <a:ext cx="6101029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FFFFFF"/>
                </a:solidFill>
              </a:rPr>
              <a:t>Illingworth, </a:t>
            </a:r>
            <a:r>
              <a:rPr sz="2800" i="1" dirty="0">
                <a:solidFill>
                  <a:srgbClr val="FFFFFF"/>
                </a:solidFill>
              </a:rPr>
              <a:t>New York Times</a:t>
            </a:r>
            <a:r>
              <a:rPr sz="2800" dirty="0">
                <a:solidFill>
                  <a:srgbClr val="FFFFFF"/>
                </a:solidFill>
              </a:rPr>
              <a:t>,  </a:t>
            </a:r>
            <a:r>
              <a:rPr lang="en-GB" sz="2800" dirty="0">
                <a:solidFill>
                  <a:srgbClr val="FFFFFF"/>
                </a:solidFill>
              </a:rPr>
              <a:t>8 </a:t>
            </a:r>
            <a:r>
              <a:rPr sz="2800" dirty="0">
                <a:solidFill>
                  <a:srgbClr val="FFFFFF"/>
                </a:solidFill>
              </a:rPr>
              <a:t>Oct.1944</a:t>
            </a:r>
          </a:p>
        </p:txBody>
      </p:sp>
      <p:sp>
        <p:nvSpPr>
          <p:cNvPr id="69" name="Shape 69"/>
          <p:cNvSpPr/>
          <p:nvPr/>
        </p:nvSpPr>
        <p:spPr>
          <a:xfrm>
            <a:off x="398074" y="8743911"/>
            <a:ext cx="4908395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FFFFFF"/>
                </a:solidFill>
              </a:rPr>
              <a:t>Duffy, </a:t>
            </a:r>
            <a:r>
              <a:rPr sz="2800" i="1" dirty="0">
                <a:solidFill>
                  <a:srgbClr val="FFFFFF"/>
                </a:solidFill>
              </a:rPr>
              <a:t>Baltimore Sun</a:t>
            </a:r>
            <a:r>
              <a:rPr sz="2800" dirty="0">
                <a:solidFill>
                  <a:srgbClr val="FFFFFF"/>
                </a:solidFill>
              </a:rPr>
              <a:t>, </a:t>
            </a:r>
            <a:r>
              <a:rPr lang="en-GB" sz="2800" dirty="0">
                <a:solidFill>
                  <a:srgbClr val="FFFFFF"/>
                </a:solidFill>
              </a:rPr>
              <a:t>19 </a:t>
            </a:r>
            <a:r>
              <a:rPr sz="2800" dirty="0">
                <a:solidFill>
                  <a:srgbClr val="FFFFFF"/>
                </a:solidFill>
              </a:rPr>
              <a:t>July 943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794719-FE10-87D2-FC92-0F036DA039D7}"/>
              </a:ext>
            </a:extLst>
          </p:cNvPr>
          <p:cNvSpPr txBox="1"/>
          <p:nvPr/>
        </p:nvSpPr>
        <p:spPr>
          <a:xfrm>
            <a:off x="543948" y="1070829"/>
            <a:ext cx="11647420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Differentiating ‘liberated’ territories from Axis states</a:t>
            </a:r>
            <a:endParaRPr kumimoji="0" lang="en-US" sz="4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08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53924" cy="7801303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/>
          <p:nvPr/>
        </p:nvSpPr>
        <p:spPr>
          <a:xfrm>
            <a:off x="157655" y="7750792"/>
            <a:ext cx="8963992" cy="2195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spcBef>
                <a:spcPts val="1600"/>
              </a:spcBef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US TROOPS AND GERMAN CIVILIANS (September 1944). </a:t>
            </a:r>
          </a:p>
          <a:p>
            <a:pPr lvl="0" algn="l" defTabSz="457200">
              <a:spcBef>
                <a:spcPts val="1600"/>
              </a:spcBef>
              <a:defRPr sz="1800">
                <a:solidFill>
                  <a:srgbClr val="000000"/>
                </a:solidFill>
              </a:defRPr>
            </a:pPr>
            <a:r>
              <a:rPr sz="2400" i="1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This and pictures like it provoked the President's order against fraternization.</a:t>
            </a:r>
            <a:endParaRPr lang="en-GB" sz="2400" i="1" dirty="0">
              <a:solidFill>
                <a:srgbClr val="FFFFFF"/>
              </a:solidFill>
              <a:latin typeface="+mj-lt"/>
              <a:ea typeface="Times"/>
              <a:cs typeface="Times"/>
              <a:sym typeface="Times"/>
            </a:endParaRPr>
          </a:p>
          <a:p>
            <a:pPr lvl="0" algn="l" defTabSz="457200">
              <a:spcBef>
                <a:spcPts val="1600"/>
              </a:spcBef>
              <a:defRPr sz="1800">
                <a:solidFill>
                  <a:srgbClr val="000000"/>
                </a:solidFill>
              </a:defRPr>
            </a:pPr>
            <a:r>
              <a:rPr sz="2400" i="1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Earl </a:t>
            </a:r>
            <a:r>
              <a:rPr sz="2400" i="1" dirty="0" err="1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Ziemke</a:t>
            </a:r>
            <a:r>
              <a:rPr sz="2400" i="1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</a:rPr>
              <a:t>, </a:t>
            </a:r>
            <a:r>
              <a:rPr sz="2400" i="1" dirty="0">
                <a:solidFill>
                  <a:srgbClr val="FFFFFF"/>
                </a:solidFill>
                <a:latin typeface="+mj-lt"/>
                <a:ea typeface="Times"/>
                <a:cs typeface="Times"/>
                <a:sym typeface="Times"/>
                <a:hlinkClick r:id="rId3"/>
              </a:rPr>
              <a:t>http://www.history.army.mil/books/wwii/occ-gy/ch08.htm</a:t>
            </a:r>
            <a:endParaRPr lang="en-GB" sz="2400" i="1" dirty="0">
              <a:solidFill>
                <a:srgbClr val="FFFFFF"/>
              </a:solidFill>
              <a:latin typeface="+mj-lt"/>
              <a:ea typeface="Times"/>
              <a:cs typeface="Times"/>
              <a:sym typeface="Times"/>
            </a:endParaRPr>
          </a:p>
          <a:p>
            <a:pPr lvl="0" algn="l" defTabSz="457200">
              <a:spcBef>
                <a:spcPts val="1600"/>
              </a:spcBef>
              <a:defRPr sz="1800">
                <a:solidFill>
                  <a:srgbClr val="000000"/>
                </a:solidFill>
              </a:defRPr>
            </a:pPr>
            <a:endParaRPr sz="2400" i="1" dirty="0">
              <a:solidFill>
                <a:srgbClr val="FFFFFF"/>
              </a:solidFill>
              <a:latin typeface="+mj-lt"/>
              <a:ea typeface="Times"/>
              <a:cs typeface="Times"/>
              <a:sym typeface="Time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7058C4-C992-D234-ECA4-86285573DB29}"/>
              </a:ext>
            </a:extLst>
          </p:cNvPr>
          <p:cNvSpPr txBox="1"/>
          <p:nvPr/>
        </p:nvSpPr>
        <p:spPr>
          <a:xfrm>
            <a:off x="10352971" y="94593"/>
            <a:ext cx="2290974" cy="96949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/>
            <a:r>
              <a:rPr lang="en-GB" sz="2400" b="0" i="0" u="none" strike="noStrike" dirty="0">
                <a:solidFill>
                  <a:schemeClr val="tx1"/>
                </a:solidFill>
                <a:effectLst/>
                <a:latin typeface="+mj-lt"/>
              </a:rPr>
              <a:t>In June 1945, the prohibition against speaking with German children was eased.</a:t>
            </a:r>
          </a:p>
          <a:p>
            <a:pPr algn="l"/>
            <a:endParaRPr lang="en-GB" sz="2400" dirty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en-GB" sz="2400" b="0" i="0" u="none" strike="noStrike" dirty="0">
                <a:solidFill>
                  <a:schemeClr val="tx1"/>
                </a:solidFill>
                <a:effectLst/>
                <a:latin typeface="+mj-lt"/>
              </a:rPr>
              <a:t>In July, it was permitted to speak to German adults in certain circumstances.</a:t>
            </a:r>
          </a:p>
          <a:p>
            <a:pPr algn="l"/>
            <a:endParaRPr lang="en-GB" sz="2400" b="0" i="0" u="none" strike="noStrike" dirty="0">
              <a:solidFill>
                <a:schemeClr val="tx1"/>
              </a:solidFill>
              <a:effectLst/>
              <a:latin typeface="+mj-lt"/>
            </a:endParaRPr>
          </a:p>
          <a:p>
            <a:pPr algn="l"/>
            <a:r>
              <a:rPr lang="en-GB" sz="2400" b="0" i="0" u="none" strike="noStrike" dirty="0">
                <a:solidFill>
                  <a:schemeClr val="tx1"/>
                </a:solidFill>
                <a:effectLst/>
                <a:latin typeface="+mj-lt"/>
              </a:rPr>
              <a:t>In September, the policy was abandoned in US zones of Austria and Germany.</a:t>
            </a:r>
          </a:p>
          <a:p>
            <a:pPr algn="l"/>
            <a:endParaRPr lang="en-GB" sz="2400" dirty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en-GB" sz="2400" dirty="0">
                <a:solidFill>
                  <a:schemeClr val="tx1"/>
                </a:solidFill>
                <a:latin typeface="+mj-lt"/>
              </a:rPr>
              <a:t>Montgomery lifted the ‘fraternization ban ‘ in the British zone in July 1945.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Buchenwald_Samuelson_62779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20845" y="1380576"/>
            <a:ext cx="5482713" cy="7306224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Shape 75"/>
          <p:cNvSpPr/>
          <p:nvPr/>
        </p:nvSpPr>
        <p:spPr>
          <a:xfrm>
            <a:off x="620846" y="8686800"/>
            <a:ext cx="4124527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Arnold Samuelson, USHMM, </a:t>
            </a:r>
            <a:endParaRPr lang="en-GB" sz="2400" dirty="0">
              <a:solidFill>
                <a:srgbClr val="FFFFFF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Photograph #</a:t>
            </a:r>
            <a:r>
              <a:rPr sz="2400" u="sng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  <a:hlinkClick r:id="rId3"/>
              </a:rPr>
              <a:t>62779</a:t>
            </a:r>
          </a:p>
        </p:txBody>
      </p:sp>
      <p:pic>
        <p:nvPicPr>
          <p:cNvPr id="76" name="droppedImage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6901242" y="1380576"/>
            <a:ext cx="5308600" cy="7306224"/>
          </a:xfrm>
          <a:prstGeom prst="rect">
            <a:avLst/>
          </a:prstGeom>
          <a:ln w="12700">
            <a:miter lim="400000"/>
          </a:ln>
        </p:spPr>
      </p:pic>
      <p:sp>
        <p:nvSpPr>
          <p:cNvPr id="77" name="Shape 77"/>
          <p:cNvSpPr/>
          <p:nvPr/>
        </p:nvSpPr>
        <p:spPr>
          <a:xfrm>
            <a:off x="7259241" y="8952488"/>
            <a:ext cx="4592604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</a:rPr>
              <a:t>“Two buddies, three girls. Not bad”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1C3087-65D3-8F9F-6E83-BB37BC9087DB}"/>
              </a:ext>
            </a:extLst>
          </p:cNvPr>
          <p:cNvSpPr txBox="1"/>
          <p:nvPr/>
        </p:nvSpPr>
        <p:spPr>
          <a:xfrm>
            <a:off x="822381" y="317877"/>
            <a:ext cx="8733161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Deterrence and its failure: the ‘frat ban’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112-P-48NACP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825500" y="1066800"/>
            <a:ext cx="50038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hape 80"/>
          <p:cNvSpPr/>
          <p:nvPr/>
        </p:nvSpPr>
        <p:spPr>
          <a:xfrm>
            <a:off x="1122784" y="8820150"/>
            <a:ext cx="4399385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 u="sng">
                <a:hlinkClick r:id="rId3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1400" u="sng">
                <a:solidFill>
                  <a:srgbClr val="FFFFFF"/>
                </a:solidFill>
                <a:hlinkClick r:id="rId3"/>
              </a:rPr>
              <a:t>http://www.gutenberg-e.org/pfau/detail/112-P-48NACP.html</a:t>
            </a:r>
          </a:p>
        </p:txBody>
      </p:sp>
      <p:pic>
        <p:nvPicPr>
          <p:cNvPr id="81" name="640px-If_you_must_be_a_dumb_bunny...%2C_health_education_poster%2C_1945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6507893" y="1061442"/>
            <a:ext cx="5221414" cy="76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hape 82"/>
          <p:cNvSpPr/>
          <p:nvPr/>
        </p:nvSpPr>
        <p:spPr>
          <a:xfrm>
            <a:off x="6502400" y="8826500"/>
            <a:ext cx="13004800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U.S. Government Printing Office -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Library of Congress. Prints and Photographs division </a:t>
            </a:r>
            <a:r>
              <a:rPr sz="1400" u="sng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  <a:hlinkClick r:id="rId5"/>
              </a:rPr>
              <a:t>cph.3g04256</a:t>
            </a:r>
            <a:r>
              <a:rPr sz="1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.</a:t>
            </a:r>
          </a:p>
        </p:txBody>
      </p:sp>
      <p:sp>
        <p:nvSpPr>
          <p:cNvPr id="83" name="Shape 83"/>
          <p:cNvSpPr/>
          <p:nvPr/>
        </p:nvSpPr>
        <p:spPr>
          <a:xfrm>
            <a:off x="2670224" y="342900"/>
            <a:ext cx="262497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</TotalTime>
  <Words>1058</Words>
  <Application>Microsoft Macintosh PowerPoint</Application>
  <PresentationFormat>Custom</PresentationFormat>
  <Paragraphs>129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Georgia</vt:lpstr>
      <vt:lpstr>Gill Sans</vt:lpstr>
      <vt:lpstr>Helvetica</vt:lpstr>
      <vt:lpstr>Lucida Grande</vt:lpstr>
      <vt:lpstr>Times</vt:lpstr>
      <vt:lpstr>Gradient</vt:lpstr>
      <vt:lpstr>Sex under occupation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V-E to VD: ‘Fraternization’ in US-occupied Europe and Asia</dc:title>
  <cp:lastModifiedBy>Carruthers, Susan</cp:lastModifiedBy>
  <cp:revision>8</cp:revision>
  <dcterms:modified xsi:type="dcterms:W3CDTF">2025-01-20T08:18:55Z</dcterms:modified>
</cp:coreProperties>
</file>