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 id="257" r:id="rId3"/>
    <p:sldId id="258" r:id="rId4"/>
    <p:sldId id="264" r:id="rId5"/>
    <p:sldId id="270" r:id="rId6"/>
    <p:sldId id="271" r:id="rId7"/>
    <p:sldId id="259" r:id="rId8"/>
    <p:sldId id="260" r:id="rId9"/>
    <p:sldId id="262" r:id="rId10"/>
    <p:sldId id="267" r:id="rId11"/>
    <p:sldId id="263" r:id="rId12"/>
    <p:sldId id="265"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4661"/>
  </p:normalViewPr>
  <p:slideViewPr>
    <p:cSldViewPr snapToGrid="0" snapToObjects="1">
      <p:cViewPr varScale="1">
        <p:scale>
          <a:sx n="114" d="100"/>
          <a:sy n="114" d="100"/>
        </p:scale>
        <p:origin x="24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2/7/18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2/7/18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2/7/18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2/7/18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2/7/18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2/7/18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tiff"/><Relationship Id="rId3" Type="http://schemas.openxmlformats.org/officeDocument/2006/relationships/image" Target="../media/image8.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cia.gov/library/center-for-the-study-of-intelligence/csi-publications/csi-studies/studies/winter99-00/art6.html" TargetMode="External"/></Relationships>
</file>

<file path=ppt/slides/_rels/slide12.xml.rels><?xml version="1.0" encoding="UTF-8" standalone="yes"?>
<Relationships xmlns="http://schemas.openxmlformats.org/package/2006/relationships"><Relationship Id="rId11" Type="http://schemas.openxmlformats.org/officeDocument/2006/relationships/hyperlink" Target="https://www.britannica.com/biography/Rebecca-West" TargetMode="External"/><Relationship Id="rId12" Type="http://schemas.openxmlformats.org/officeDocument/2006/relationships/image" Target="../media/image10.tiff"/><Relationship Id="rId13" Type="http://schemas.openxmlformats.org/officeDocument/2006/relationships/image" Target="../media/image11.tiff"/><Relationship Id="rId1" Type="http://schemas.openxmlformats.org/officeDocument/2006/relationships/slideLayout" Target="../slideLayouts/slideLayout7.xml"/><Relationship Id="rId2" Type="http://schemas.openxmlformats.org/officeDocument/2006/relationships/image" Target="../media/image9.tiff"/><Relationship Id="rId3" Type="http://schemas.openxmlformats.org/officeDocument/2006/relationships/hyperlink" Target="https://www.britannica.com/topic/journalism" TargetMode="External"/><Relationship Id="rId4" Type="http://schemas.openxmlformats.org/officeDocument/2006/relationships/hyperlink" Target="https://www.britannica.com/topic/woman-suffrage" TargetMode="External"/><Relationship Id="rId5" Type="http://schemas.openxmlformats.org/officeDocument/2006/relationships/hyperlink" Target="https://www.britannica.com/topic/The-Return-of-the-Soldier" TargetMode="External"/><Relationship Id="rId6" Type="http://schemas.openxmlformats.org/officeDocument/2006/relationships/hyperlink" Target="https://www.britannica.com/place/Yugoslavia-former-federated-nation-1929-2003" TargetMode="External"/><Relationship Id="rId7" Type="http://schemas.openxmlformats.org/officeDocument/2006/relationships/hyperlink" Target="https://www.merriam-webster.com/dictionary/culture" TargetMode="External"/><Relationship Id="rId8" Type="http://schemas.openxmlformats.org/officeDocument/2006/relationships/hyperlink" Target="https://www.britannica.com/topic/history" TargetMode="External"/><Relationship Id="rId9" Type="http://schemas.openxmlformats.org/officeDocument/2006/relationships/hyperlink" Target="https://www.britannica.com/biography/William-Joyce" TargetMode="External"/><Relationship Id="rId10" Type="http://schemas.openxmlformats.org/officeDocument/2006/relationships/hyperlink" Target="https://www.britannica.com/event/Nurnberg-trial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newyorker.com/magazine/a-reporter-at-large" TargetMode="External"/><Relationship Id="rId4" Type="http://schemas.openxmlformats.org/officeDocument/2006/relationships/hyperlink" Target="https://www.newyorker.com/magazine/1946/09/07" TargetMode="External"/><Relationship Id="rId5" Type="http://schemas.openxmlformats.org/officeDocument/2006/relationships/hyperlink" Target="https://www.newyorker.com/contributors/rebecca-west" TargetMode="External"/><Relationship Id="rId6" Type="http://schemas.openxmlformats.org/officeDocument/2006/relationships/hyperlink" Target="https://www.newyorker.com/magazine/1946/09/07/extraordinary-exile" TargetMode="External"/><Relationship Id="rId1" Type="http://schemas.openxmlformats.org/officeDocument/2006/relationships/slideLayout" Target="../slideLayouts/slideLayout7.xml"/><Relationship Id="rId2" Type="http://schemas.openxmlformats.org/officeDocument/2006/relationships/image" Target="../media/image12.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hyperlink" Target="https://www.ushmm.org/wlc/en/article.php?ModuleId=10007089" TargetMode="External"/><Relationship Id="rId1" Type="http://schemas.openxmlformats.org/officeDocument/2006/relationships/slideLayout" Target="../slideLayouts/slideLayout7.xml"/><Relationship Id="rId2" Type="http://schemas.openxmlformats.org/officeDocument/2006/relationships/image" Target="../media/image1.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tiff"/><Relationship Id="rId3" Type="http://schemas.openxmlformats.org/officeDocument/2006/relationships/image" Target="../media/image4.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avalon.law.yale.edu/imt/imtconst.as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nurembergfilm.org/trial_defendants_verdicts.s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tiff"/><Relationship Id="rId3" Type="http://schemas.openxmlformats.org/officeDocument/2006/relationships/hyperlink" Target="https://www.ushmm.org/wlc/en/article.php?ModuleId=1000715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Victors’ justice?</a:t>
            </a:r>
            <a:endParaRPr lang="en-US" dirty="0"/>
          </a:p>
        </p:txBody>
      </p:sp>
      <p:sp>
        <p:nvSpPr>
          <p:cNvPr id="3" name="Subtitle 2"/>
          <p:cNvSpPr>
            <a:spLocks noGrp="1"/>
          </p:cNvSpPr>
          <p:nvPr>
            <p:ph type="subTitle" idx="1"/>
          </p:nvPr>
        </p:nvSpPr>
        <p:spPr/>
        <p:txBody>
          <a:bodyPr/>
          <a:lstStyle/>
          <a:p>
            <a:r>
              <a:rPr lang="en-US" dirty="0" smtClean="0"/>
              <a:t>The International Military Tribunal</a:t>
            </a:r>
            <a:endParaRPr lang="en-US" dirty="0"/>
          </a:p>
        </p:txBody>
      </p:sp>
    </p:spTree>
    <p:extLst>
      <p:ext uri="{BB962C8B-B14F-4D97-AF65-F5344CB8AC3E}">
        <p14:creationId xmlns:p14="http://schemas.microsoft.com/office/powerpoint/2010/main" val="311278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74649" y="1363768"/>
            <a:ext cx="4451449" cy="5494232"/>
          </a:xfrm>
          <a:prstGeom prst="rect">
            <a:avLst/>
          </a:prstGeom>
        </p:spPr>
      </p:pic>
      <p:pic>
        <p:nvPicPr>
          <p:cNvPr id="5" name="Picture 4"/>
          <p:cNvPicPr>
            <a:picLocks noChangeAspect="1"/>
          </p:cNvPicPr>
          <p:nvPr/>
        </p:nvPicPr>
        <p:blipFill>
          <a:blip r:embed="rId3"/>
          <a:stretch>
            <a:fillRect/>
          </a:stretch>
        </p:blipFill>
        <p:spPr>
          <a:xfrm>
            <a:off x="5783905" y="161383"/>
            <a:ext cx="5844153" cy="4597400"/>
          </a:xfrm>
          <a:prstGeom prst="rect">
            <a:avLst/>
          </a:prstGeom>
        </p:spPr>
      </p:pic>
      <p:sp>
        <p:nvSpPr>
          <p:cNvPr id="6" name="Rectangle 5"/>
          <p:cNvSpPr/>
          <p:nvPr/>
        </p:nvSpPr>
        <p:spPr>
          <a:xfrm>
            <a:off x="5783905" y="4826675"/>
            <a:ext cx="6096000" cy="1384995"/>
          </a:xfrm>
          <a:prstGeom prst="rect">
            <a:avLst/>
          </a:prstGeom>
        </p:spPr>
        <p:txBody>
          <a:bodyPr>
            <a:spAutoFit/>
          </a:bodyPr>
          <a:lstStyle/>
          <a:p>
            <a:r>
              <a:rPr lang="en-US" sz="1400" i="1" dirty="0">
                <a:solidFill>
                  <a:srgbClr val="999999"/>
                </a:solidFill>
                <a:latin typeface="trebuchet ms" charset="0"/>
              </a:rPr>
              <a:t>German </a:t>
            </a:r>
            <a:r>
              <a:rPr lang="en-US" sz="1400" i="1" dirty="0" err="1">
                <a:solidFill>
                  <a:srgbClr val="999999"/>
                </a:solidFill>
                <a:latin typeface="trebuchet ms" charset="0"/>
              </a:rPr>
              <a:t>Reichsmarschall</a:t>
            </a:r>
            <a:r>
              <a:rPr lang="en-US" sz="1400" i="1" dirty="0">
                <a:solidFill>
                  <a:srgbClr val="999999"/>
                </a:solidFill>
                <a:latin typeface="trebuchet ms" charset="0"/>
              </a:rPr>
              <a:t>, Commander of the Luftwaffe Hermann </a:t>
            </a:r>
            <a:r>
              <a:rPr lang="en-US" sz="1400" i="1" dirty="0" err="1">
                <a:solidFill>
                  <a:srgbClr val="999999"/>
                </a:solidFill>
                <a:latin typeface="trebuchet ms" charset="0"/>
              </a:rPr>
              <a:t>Göring</a:t>
            </a:r>
            <a:r>
              <a:rPr lang="en-US" sz="1400" i="1" dirty="0">
                <a:solidFill>
                  <a:srgbClr val="999999"/>
                </a:solidFill>
                <a:latin typeface="trebuchet ms" charset="0"/>
              </a:rPr>
              <a:t> (1893-1946) during cross examination at his trial for war crimes in Room 600 at the Palace of Justice during the International Military Tribunal (IMT), Nuremberg, Germany, March 1946: </a:t>
            </a:r>
            <a:r>
              <a:rPr lang="en-US" sz="1400" dirty="0">
                <a:solidFill>
                  <a:srgbClr val="999999"/>
                </a:solidFill>
                <a:latin typeface="trebuchet ms" charset="0"/>
              </a:rPr>
              <a:t>photo by Raymond </a:t>
            </a:r>
            <a:r>
              <a:rPr lang="en-US" sz="1400" dirty="0" err="1">
                <a:solidFill>
                  <a:srgbClr val="999999"/>
                </a:solidFill>
                <a:latin typeface="trebuchet ms" charset="0"/>
              </a:rPr>
              <a:t>D'Addario</a:t>
            </a:r>
            <a:r>
              <a:rPr lang="en-US" sz="1400" dirty="0">
                <a:solidFill>
                  <a:srgbClr val="999999"/>
                </a:solidFill>
                <a:latin typeface="trebuchet ms" charset="0"/>
              </a:rPr>
              <a:t>, 3264th Signal Photo Service Company, US Army (National Archives, courtesy of USHMM Photo Archives)</a:t>
            </a:r>
            <a:endParaRPr lang="en-US" sz="1400" dirty="0"/>
          </a:p>
        </p:txBody>
      </p:sp>
      <p:sp>
        <p:nvSpPr>
          <p:cNvPr id="7" name="Rectangle 6"/>
          <p:cNvSpPr/>
          <p:nvPr/>
        </p:nvSpPr>
        <p:spPr>
          <a:xfrm>
            <a:off x="374649" y="177800"/>
            <a:ext cx="5553307" cy="1169551"/>
          </a:xfrm>
          <a:prstGeom prst="rect">
            <a:avLst/>
          </a:prstGeom>
        </p:spPr>
        <p:txBody>
          <a:bodyPr wrap="square">
            <a:spAutoFit/>
          </a:bodyPr>
          <a:lstStyle/>
          <a:p>
            <a:r>
              <a:rPr lang="en-US" sz="1400" i="1" dirty="0">
                <a:solidFill>
                  <a:srgbClr val="999999"/>
                </a:solidFill>
                <a:latin typeface="trebuchet ms" charset="0"/>
              </a:rPr>
              <a:t>Defendant Hermann </a:t>
            </a:r>
            <a:r>
              <a:rPr lang="en-US" sz="1400" i="1" dirty="0" err="1">
                <a:solidFill>
                  <a:srgbClr val="999999"/>
                </a:solidFill>
                <a:latin typeface="trebuchet ms" charset="0"/>
              </a:rPr>
              <a:t>Göring</a:t>
            </a:r>
            <a:r>
              <a:rPr lang="en-US" sz="1400" i="1" dirty="0">
                <a:solidFill>
                  <a:srgbClr val="999999"/>
                </a:solidFill>
                <a:latin typeface="trebuchet ms" charset="0"/>
              </a:rPr>
              <a:t> in the prisoners' dock at the International Military Tribunal trial of war criminals at Nuremberg, 20 November 1945-1 October, 1946</a:t>
            </a:r>
            <a:r>
              <a:rPr lang="en-US" sz="1400" dirty="0">
                <a:solidFill>
                  <a:srgbClr val="999999"/>
                </a:solidFill>
                <a:latin typeface="trebuchet ms" charset="0"/>
              </a:rPr>
              <a:t>: photographer unknown (Harry S. Truman Library, courtesy of USHMM Photo Archives)</a:t>
            </a:r>
            <a:endParaRPr lang="en-US" sz="1400" dirty="0"/>
          </a:p>
        </p:txBody>
      </p:sp>
    </p:spTree>
    <p:extLst>
      <p:ext uri="{BB962C8B-B14F-4D97-AF65-F5344CB8AC3E}">
        <p14:creationId xmlns:p14="http://schemas.microsoft.com/office/powerpoint/2010/main" val="1081242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21236" y="361615"/>
            <a:ext cx="7985125" cy="576262"/>
          </a:xfrm>
        </p:spPr>
        <p:txBody>
          <a:bodyPr>
            <a:normAutofit fontScale="90000"/>
          </a:bodyPr>
          <a:lstStyle/>
          <a:p>
            <a:r>
              <a:rPr lang="en-US" dirty="0" smtClean="0"/>
              <a:t>controversies</a:t>
            </a:r>
            <a:endParaRPr lang="en-US" dirty="0"/>
          </a:p>
        </p:txBody>
      </p:sp>
      <p:sp>
        <p:nvSpPr>
          <p:cNvPr id="5" name="TextBox 4"/>
          <p:cNvSpPr txBox="1"/>
          <p:nvPr/>
        </p:nvSpPr>
        <p:spPr>
          <a:xfrm>
            <a:off x="1630944" y="1260087"/>
            <a:ext cx="9455138" cy="4801314"/>
          </a:xfrm>
          <a:prstGeom prst="rect">
            <a:avLst/>
          </a:prstGeom>
          <a:noFill/>
        </p:spPr>
        <p:txBody>
          <a:bodyPr wrap="square" rtlCol="0">
            <a:spAutoFit/>
          </a:bodyPr>
          <a:lstStyle/>
          <a:p>
            <a:pPr marL="285750" indent="-285750">
              <a:buFont typeface="Arial" charset="0"/>
              <a:buChar char="•"/>
            </a:pPr>
            <a:r>
              <a:rPr lang="en-US" dirty="0" smtClean="0"/>
              <a:t>Victors’ justice?? (What does this pejorative characterization mean exactly?)</a:t>
            </a:r>
          </a:p>
          <a:p>
            <a:pPr marL="285750" indent="-285750">
              <a:buFont typeface="Arial" charset="0"/>
              <a:buChar char="•"/>
            </a:pPr>
            <a:endParaRPr lang="en-US" dirty="0" smtClean="0"/>
          </a:p>
          <a:p>
            <a:pPr marL="285750" indent="-285750">
              <a:buFont typeface="Arial" charset="0"/>
              <a:buChar char="•"/>
            </a:pPr>
            <a:r>
              <a:rPr lang="en-US" dirty="0" smtClean="0"/>
              <a:t>The Soviet role/presence as a prosecuting power</a:t>
            </a:r>
          </a:p>
          <a:p>
            <a:pPr marL="285750" indent="-285750">
              <a:buFont typeface="Arial" charset="0"/>
              <a:buChar char="•"/>
            </a:pPr>
            <a:endParaRPr lang="en-US" dirty="0" smtClean="0"/>
          </a:p>
          <a:p>
            <a:pPr marL="285750" indent="-285750">
              <a:buFont typeface="Arial" charset="0"/>
              <a:buChar char="•"/>
            </a:pPr>
            <a:r>
              <a:rPr lang="en-US" dirty="0" smtClean="0"/>
              <a:t>The </a:t>
            </a:r>
            <a:r>
              <a:rPr lang="en-US" dirty="0" err="1" smtClean="0"/>
              <a:t>Katyn</a:t>
            </a:r>
            <a:r>
              <a:rPr lang="en-US" dirty="0" smtClean="0"/>
              <a:t> massacre of Polish officers, soldiers and civilians– conducted by the Soviet NKVD in Sept. 1939 but charged to the Nazis by Soviet prosecutors </a:t>
            </a:r>
            <a:r>
              <a:rPr lang="en-US" dirty="0"/>
              <a:t>at Nuremberg </a:t>
            </a:r>
            <a:endParaRPr lang="en-US" dirty="0" smtClean="0"/>
          </a:p>
          <a:p>
            <a:pPr marL="285750" indent="-285750">
              <a:buFont typeface="Arial" charset="0"/>
              <a:buChar char="•"/>
            </a:pPr>
            <a:endParaRPr lang="en-US" dirty="0" smtClean="0"/>
          </a:p>
          <a:p>
            <a:pPr marL="285750" indent="-285750">
              <a:buFont typeface="Arial" charset="0"/>
              <a:buChar char="•"/>
            </a:pPr>
            <a:r>
              <a:rPr lang="en-US" dirty="0" smtClean="0">
                <a:hlinkClick r:id="rId2"/>
              </a:rPr>
              <a:t>https</a:t>
            </a:r>
            <a:r>
              <a:rPr lang="en-US" dirty="0">
                <a:hlinkClick r:id="rId2"/>
              </a:rPr>
              <a:t>://</a:t>
            </a:r>
            <a:r>
              <a:rPr lang="en-US" dirty="0" smtClean="0">
                <a:hlinkClick r:id="rId2"/>
              </a:rPr>
              <a:t>www.cia.gov/library/center-for-the-study-of-intelligence/csi-publications/csi-studies/studies/winter99-00/art6.html</a:t>
            </a:r>
            <a:endParaRPr lang="en-US" dirty="0" smtClean="0"/>
          </a:p>
          <a:p>
            <a:pPr marL="285750" indent="-285750">
              <a:buFont typeface="Arial" charset="0"/>
              <a:buChar char="•"/>
            </a:pPr>
            <a:endParaRPr lang="en-US" dirty="0" smtClean="0"/>
          </a:p>
          <a:p>
            <a:pPr marL="285750" indent="-285750">
              <a:buFont typeface="Arial" charset="0"/>
              <a:buChar char="•"/>
            </a:pPr>
            <a:r>
              <a:rPr lang="en-US" dirty="0" smtClean="0"/>
              <a:t>The absent presence of the Holocaust in the courtroom. </a:t>
            </a:r>
          </a:p>
          <a:p>
            <a:pPr marL="285750" indent="-285750">
              <a:buFont typeface="Arial" charset="0"/>
              <a:buChar char="•"/>
            </a:pPr>
            <a:endParaRPr lang="en-US" dirty="0" smtClean="0"/>
          </a:p>
          <a:p>
            <a:pPr marL="285750" indent="-285750">
              <a:buFont typeface="Arial" charset="0"/>
              <a:buChar char="•"/>
            </a:pPr>
            <a:r>
              <a:rPr lang="en-US" dirty="0" smtClean="0"/>
              <a:t>Why? The “tyranny of a construct” (</a:t>
            </a:r>
            <a:r>
              <a:rPr lang="en-US" dirty="0" err="1" smtClean="0"/>
              <a:t>Bloxham</a:t>
            </a:r>
            <a:r>
              <a:rPr lang="en-US" dirty="0" smtClean="0"/>
              <a:t>) subordinates genocide under the rubric of</a:t>
            </a:r>
          </a:p>
          <a:p>
            <a:r>
              <a:rPr lang="en-US" dirty="0" smtClean="0"/>
              <a:t>	aggressive war– an epic crime against humanity, but nevertheless epiphenomenal to war itself </a:t>
            </a:r>
          </a:p>
          <a:p>
            <a:pPr marL="285750" indent="-285750">
              <a:buFont typeface="Arial" charset="0"/>
              <a:buChar char="•"/>
            </a:pPr>
            <a:endParaRPr lang="en-US" dirty="0" smtClean="0"/>
          </a:p>
          <a:p>
            <a:pPr marL="285750" indent="-285750">
              <a:buFont typeface="Arial" charset="0"/>
              <a:buChar char="•"/>
            </a:pPr>
            <a:r>
              <a:rPr lang="en-US" dirty="0" smtClean="0"/>
              <a:t>Lack of attention to survivor testimony</a:t>
            </a:r>
          </a:p>
          <a:p>
            <a:pPr marL="285750" indent="-285750">
              <a:buFont typeface="Arial" charset="0"/>
              <a:buChar char="•"/>
            </a:pPr>
            <a:endParaRPr lang="en-US" dirty="0"/>
          </a:p>
        </p:txBody>
      </p:sp>
    </p:spTree>
    <p:extLst>
      <p:ext uri="{BB962C8B-B14F-4D97-AF65-F5344CB8AC3E}">
        <p14:creationId xmlns:p14="http://schemas.microsoft.com/office/powerpoint/2010/main" val="960282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52197" y="691376"/>
            <a:ext cx="3679902" cy="858644"/>
          </a:xfrm>
        </p:spPr>
        <p:txBody>
          <a:bodyPr>
            <a:normAutofit fontScale="90000"/>
          </a:bodyPr>
          <a:lstStyle/>
          <a:p>
            <a:r>
              <a:rPr lang="en-US" dirty="0" smtClean="0"/>
              <a:t>Who was </a:t>
            </a:r>
            <a:r>
              <a:rPr lang="en-US" dirty="0" err="1" smtClean="0"/>
              <a:t>rebecca</a:t>
            </a:r>
            <a:r>
              <a:rPr lang="en-US" dirty="0" smtClean="0"/>
              <a:t> west?</a:t>
            </a:r>
            <a:endParaRPr lang="en-US" dirty="0"/>
          </a:p>
        </p:txBody>
      </p:sp>
      <p:pic>
        <p:nvPicPr>
          <p:cNvPr id="4" name="Picture 3"/>
          <p:cNvPicPr>
            <a:picLocks noChangeAspect="1"/>
          </p:cNvPicPr>
          <p:nvPr/>
        </p:nvPicPr>
        <p:blipFill>
          <a:blip r:embed="rId2"/>
          <a:stretch>
            <a:fillRect/>
          </a:stretch>
        </p:blipFill>
        <p:spPr>
          <a:xfrm>
            <a:off x="546720" y="1728439"/>
            <a:ext cx="3485379" cy="4293220"/>
          </a:xfrm>
          <a:prstGeom prst="rect">
            <a:avLst/>
          </a:prstGeom>
        </p:spPr>
      </p:pic>
      <p:sp>
        <p:nvSpPr>
          <p:cNvPr id="5" name="TextBox 4"/>
          <p:cNvSpPr txBox="1"/>
          <p:nvPr/>
        </p:nvSpPr>
        <p:spPr>
          <a:xfrm>
            <a:off x="825190" y="6200078"/>
            <a:ext cx="2776273" cy="369332"/>
          </a:xfrm>
          <a:prstGeom prst="rect">
            <a:avLst/>
          </a:prstGeom>
          <a:noFill/>
        </p:spPr>
        <p:txBody>
          <a:bodyPr wrap="none" rtlCol="0">
            <a:spAutoFit/>
          </a:bodyPr>
          <a:lstStyle/>
          <a:p>
            <a:r>
              <a:rPr lang="en-US" dirty="0" smtClean="0"/>
              <a:t>Cicely Fairfield (1892-1983)</a:t>
            </a:r>
            <a:endParaRPr lang="en-US" dirty="0"/>
          </a:p>
        </p:txBody>
      </p:sp>
      <p:sp>
        <p:nvSpPr>
          <p:cNvPr id="6" name="Rectangle 5"/>
          <p:cNvSpPr/>
          <p:nvPr/>
        </p:nvSpPr>
        <p:spPr>
          <a:xfrm>
            <a:off x="4185425" y="1471962"/>
            <a:ext cx="4757854" cy="5570756"/>
          </a:xfrm>
          <a:prstGeom prst="rect">
            <a:avLst/>
          </a:prstGeom>
        </p:spPr>
        <p:txBody>
          <a:bodyPr wrap="square">
            <a:spAutoFit/>
          </a:bodyPr>
          <a:lstStyle/>
          <a:p>
            <a:r>
              <a:rPr lang="en-US" dirty="0">
                <a:solidFill>
                  <a:srgbClr val="000000"/>
                </a:solidFill>
              </a:rPr>
              <a:t>From 1911 West became involved in </a:t>
            </a:r>
            <a:r>
              <a:rPr lang="en-US" dirty="0">
                <a:solidFill>
                  <a:srgbClr val="106596"/>
                </a:solidFill>
                <a:hlinkClick r:id="rId3"/>
              </a:rPr>
              <a:t>journalism</a:t>
            </a:r>
            <a:r>
              <a:rPr lang="en-US" dirty="0">
                <a:solidFill>
                  <a:srgbClr val="000000"/>
                </a:solidFill>
              </a:rPr>
              <a:t>, contributing frequently to the left-wing press and making a name for herself as a fighter for </a:t>
            </a:r>
            <a:r>
              <a:rPr lang="en-US" dirty="0">
                <a:solidFill>
                  <a:srgbClr val="106596"/>
                </a:solidFill>
                <a:hlinkClick r:id="rId4"/>
              </a:rPr>
              <a:t>woman suffrage</a:t>
            </a:r>
            <a:r>
              <a:rPr lang="en-US" dirty="0">
                <a:solidFill>
                  <a:srgbClr val="000000"/>
                </a:solidFill>
              </a:rPr>
              <a:t>. In 1916 she published a critical biography of Henry </a:t>
            </a:r>
            <a:r>
              <a:rPr lang="en-US" dirty="0" smtClean="0">
                <a:solidFill>
                  <a:srgbClr val="000000"/>
                </a:solidFill>
              </a:rPr>
              <a:t>James, and </a:t>
            </a:r>
            <a:r>
              <a:rPr lang="en-US" dirty="0">
                <a:solidFill>
                  <a:srgbClr val="000000"/>
                </a:solidFill>
              </a:rPr>
              <a:t>then embarked on a career as a novelist </a:t>
            </a:r>
            <a:r>
              <a:rPr lang="en-US" dirty="0" smtClean="0">
                <a:solidFill>
                  <a:srgbClr val="000000"/>
                </a:solidFill>
              </a:rPr>
              <a:t>with</a:t>
            </a:r>
            <a:r>
              <a:rPr lang="en-US" dirty="0">
                <a:solidFill>
                  <a:srgbClr val="000000"/>
                </a:solidFill>
              </a:rPr>
              <a:t> </a:t>
            </a:r>
            <a:r>
              <a:rPr lang="en-US" i="1" dirty="0">
                <a:solidFill>
                  <a:srgbClr val="106596"/>
                </a:solidFill>
                <a:hlinkClick r:id="rId5"/>
              </a:rPr>
              <a:t>The Return of the Soldier</a:t>
            </a:r>
            <a:r>
              <a:rPr lang="en-US" dirty="0">
                <a:solidFill>
                  <a:srgbClr val="000000"/>
                </a:solidFill>
              </a:rPr>
              <a:t> (1918). </a:t>
            </a:r>
            <a:r>
              <a:rPr lang="en-US" dirty="0" smtClean="0">
                <a:solidFill>
                  <a:srgbClr val="000000"/>
                </a:solidFill>
              </a:rPr>
              <a:t> Her </a:t>
            </a:r>
            <a:r>
              <a:rPr lang="en-US" dirty="0">
                <a:solidFill>
                  <a:srgbClr val="000000"/>
                </a:solidFill>
              </a:rPr>
              <a:t>other novels include </a:t>
            </a:r>
            <a:r>
              <a:rPr lang="en-US" i="1" dirty="0">
                <a:solidFill>
                  <a:srgbClr val="000000"/>
                </a:solidFill>
              </a:rPr>
              <a:t>The Judge</a:t>
            </a:r>
            <a:r>
              <a:rPr lang="en-US" dirty="0">
                <a:solidFill>
                  <a:srgbClr val="000000"/>
                </a:solidFill>
              </a:rPr>
              <a:t> (1922), </a:t>
            </a:r>
            <a:r>
              <a:rPr lang="en-US" i="1" dirty="0">
                <a:solidFill>
                  <a:srgbClr val="000000"/>
                </a:solidFill>
              </a:rPr>
              <a:t>Harriet </a:t>
            </a:r>
            <a:r>
              <a:rPr lang="en-US" i="1" dirty="0" smtClean="0">
                <a:solidFill>
                  <a:srgbClr val="000000"/>
                </a:solidFill>
              </a:rPr>
              <a:t>Hume </a:t>
            </a:r>
            <a:r>
              <a:rPr lang="en-US" dirty="0" smtClean="0">
                <a:solidFill>
                  <a:srgbClr val="000000"/>
                </a:solidFill>
              </a:rPr>
              <a:t>(</a:t>
            </a:r>
            <a:r>
              <a:rPr lang="en-US" dirty="0">
                <a:solidFill>
                  <a:srgbClr val="000000"/>
                </a:solidFill>
              </a:rPr>
              <a:t>1929), </a:t>
            </a:r>
            <a:r>
              <a:rPr lang="en-US" i="1" dirty="0">
                <a:solidFill>
                  <a:srgbClr val="000000"/>
                </a:solidFill>
              </a:rPr>
              <a:t>The Thinking Reed</a:t>
            </a:r>
            <a:r>
              <a:rPr lang="en-US" dirty="0">
                <a:solidFill>
                  <a:srgbClr val="000000"/>
                </a:solidFill>
              </a:rPr>
              <a:t> (1936), </a:t>
            </a:r>
            <a:r>
              <a:rPr lang="en-US" i="1" dirty="0">
                <a:solidFill>
                  <a:srgbClr val="000000"/>
                </a:solidFill>
              </a:rPr>
              <a:t>The Fountain Overflows</a:t>
            </a:r>
            <a:r>
              <a:rPr lang="en-US" dirty="0">
                <a:solidFill>
                  <a:srgbClr val="000000"/>
                </a:solidFill>
              </a:rPr>
              <a:t> (1957), and </a:t>
            </a:r>
            <a:r>
              <a:rPr lang="en-US" i="1" dirty="0">
                <a:solidFill>
                  <a:srgbClr val="000000"/>
                </a:solidFill>
              </a:rPr>
              <a:t>The Birds Fall Down</a:t>
            </a:r>
            <a:r>
              <a:rPr lang="en-US" dirty="0">
                <a:solidFill>
                  <a:srgbClr val="000000"/>
                </a:solidFill>
              </a:rPr>
              <a:t> (1966). In </a:t>
            </a:r>
            <a:r>
              <a:rPr lang="en-US" dirty="0" smtClean="0">
                <a:solidFill>
                  <a:srgbClr val="000000"/>
                </a:solidFill>
              </a:rPr>
              <a:t>1937 </a:t>
            </a:r>
            <a:r>
              <a:rPr lang="en-US" dirty="0">
                <a:solidFill>
                  <a:srgbClr val="000000"/>
                </a:solidFill>
              </a:rPr>
              <a:t>West visited </a:t>
            </a:r>
            <a:r>
              <a:rPr lang="en-US" dirty="0">
                <a:solidFill>
                  <a:srgbClr val="106596"/>
                </a:solidFill>
                <a:hlinkClick r:id="rId6"/>
              </a:rPr>
              <a:t>Yugoslavia</a:t>
            </a:r>
            <a:r>
              <a:rPr lang="en-US" dirty="0">
                <a:solidFill>
                  <a:srgbClr val="000000"/>
                </a:solidFill>
              </a:rPr>
              <a:t> and later wrote </a:t>
            </a:r>
            <a:r>
              <a:rPr lang="en-US" i="1" dirty="0">
                <a:solidFill>
                  <a:srgbClr val="000000"/>
                </a:solidFill>
              </a:rPr>
              <a:t>Black Lamb and Grey Falcon</a:t>
            </a:r>
            <a:r>
              <a:rPr lang="en-US" dirty="0">
                <a:solidFill>
                  <a:srgbClr val="000000"/>
                </a:solidFill>
              </a:rPr>
              <a:t>, 2 vol. (1942), an examination of Balkan politics, </a:t>
            </a:r>
            <a:r>
              <a:rPr lang="en-US" dirty="0">
                <a:solidFill>
                  <a:srgbClr val="000000"/>
                </a:solidFill>
                <a:hlinkClick r:id="rId7"/>
              </a:rPr>
              <a:t>culture</a:t>
            </a:r>
            <a:r>
              <a:rPr lang="en-US" dirty="0">
                <a:solidFill>
                  <a:srgbClr val="000000"/>
                </a:solidFill>
              </a:rPr>
              <a:t>, and </a:t>
            </a:r>
            <a:r>
              <a:rPr lang="en-US" dirty="0">
                <a:solidFill>
                  <a:srgbClr val="106596"/>
                </a:solidFill>
                <a:hlinkClick r:id="rId8"/>
              </a:rPr>
              <a:t>history</a:t>
            </a:r>
            <a:r>
              <a:rPr lang="en-US" dirty="0">
                <a:solidFill>
                  <a:srgbClr val="000000"/>
                </a:solidFill>
              </a:rPr>
              <a:t>. In 1946 she reported on the trial for treason of </a:t>
            </a:r>
            <a:r>
              <a:rPr lang="en-US" dirty="0">
                <a:solidFill>
                  <a:srgbClr val="106596"/>
                </a:solidFill>
                <a:hlinkClick r:id="rId9"/>
              </a:rPr>
              <a:t>William </a:t>
            </a:r>
            <a:r>
              <a:rPr lang="en-US" dirty="0" smtClean="0">
                <a:solidFill>
                  <a:srgbClr val="106596"/>
                </a:solidFill>
                <a:hlinkClick r:id="rId9"/>
              </a:rPr>
              <a:t>Joyce</a:t>
            </a:r>
            <a:r>
              <a:rPr lang="en-US" dirty="0" smtClean="0">
                <a:solidFill>
                  <a:srgbClr val="106596"/>
                </a:solidFill>
              </a:rPr>
              <a:t> </a:t>
            </a:r>
            <a:r>
              <a:rPr lang="en-US" dirty="0" smtClean="0">
                <a:solidFill>
                  <a:srgbClr val="000000"/>
                </a:solidFill>
              </a:rPr>
              <a:t>(“</a:t>
            </a:r>
            <a:r>
              <a:rPr lang="en-US" dirty="0">
                <a:solidFill>
                  <a:srgbClr val="000000"/>
                </a:solidFill>
              </a:rPr>
              <a:t>Lord Haw-Haw”) for </a:t>
            </a:r>
            <a:r>
              <a:rPr lang="en-US" i="1" dirty="0">
                <a:solidFill>
                  <a:srgbClr val="000000"/>
                </a:solidFill>
              </a:rPr>
              <a:t>The New Yorker</a:t>
            </a:r>
            <a:r>
              <a:rPr lang="en-US" dirty="0">
                <a:solidFill>
                  <a:srgbClr val="000000"/>
                </a:solidFill>
              </a:rPr>
              <a:t> magazine. Published as </a:t>
            </a:r>
            <a:r>
              <a:rPr lang="en-US" i="1" dirty="0">
                <a:solidFill>
                  <a:srgbClr val="000000"/>
                </a:solidFill>
              </a:rPr>
              <a:t>The Meaning of Treason</a:t>
            </a:r>
            <a:r>
              <a:rPr lang="en-US" dirty="0">
                <a:solidFill>
                  <a:srgbClr val="000000"/>
                </a:solidFill>
              </a:rPr>
              <a:t> (</a:t>
            </a:r>
            <a:r>
              <a:rPr lang="en-US" dirty="0" smtClean="0">
                <a:solidFill>
                  <a:srgbClr val="000000"/>
                </a:solidFill>
              </a:rPr>
              <a:t>1949). But </a:t>
            </a:r>
            <a:r>
              <a:rPr lang="en-US" dirty="0" smtClean="0"/>
              <a:t>perhaps </a:t>
            </a:r>
            <a:r>
              <a:rPr lang="en-US" dirty="0"/>
              <a:t>best known for her reports on the </a:t>
            </a:r>
            <a:r>
              <a:rPr lang="en-US" dirty="0">
                <a:hlinkClick r:id="rId10"/>
              </a:rPr>
              <a:t>Nürnberg trials</a:t>
            </a:r>
            <a:r>
              <a:rPr lang="en-US" dirty="0"/>
              <a:t> of war criminals (1945–46).</a:t>
            </a:r>
            <a:r>
              <a:rPr lang="en-US" dirty="0" smtClean="0">
                <a:solidFill>
                  <a:srgbClr val="000000"/>
                </a:solidFill>
              </a:rPr>
              <a:t> </a:t>
            </a:r>
            <a:r>
              <a:rPr lang="en-US" sz="1400" dirty="0" smtClean="0">
                <a:hlinkClick r:id="rId11"/>
              </a:rPr>
              <a:t>https</a:t>
            </a:r>
            <a:r>
              <a:rPr lang="en-US" sz="1400" dirty="0">
                <a:hlinkClick r:id="rId11"/>
              </a:rPr>
              <a:t>://</a:t>
            </a:r>
            <a:r>
              <a:rPr lang="en-US" sz="1400" dirty="0" smtClean="0">
                <a:hlinkClick r:id="rId11"/>
              </a:rPr>
              <a:t>www.britannica.com/biography/Rebecca-West</a:t>
            </a:r>
            <a:endParaRPr lang="en-US" sz="1400" dirty="0" smtClean="0"/>
          </a:p>
          <a:p>
            <a:endParaRPr lang="en-US" dirty="0"/>
          </a:p>
        </p:txBody>
      </p:sp>
      <p:sp>
        <p:nvSpPr>
          <p:cNvPr id="7" name="TextBox 6"/>
          <p:cNvSpPr txBox="1"/>
          <p:nvPr/>
        </p:nvSpPr>
        <p:spPr>
          <a:xfrm>
            <a:off x="4185425" y="355498"/>
            <a:ext cx="6817123" cy="830997"/>
          </a:xfrm>
          <a:prstGeom prst="rect">
            <a:avLst/>
          </a:prstGeom>
          <a:noFill/>
        </p:spPr>
        <p:txBody>
          <a:bodyPr wrap="none" rtlCol="0">
            <a:spAutoFit/>
          </a:bodyPr>
          <a:lstStyle/>
          <a:p>
            <a:r>
              <a:rPr lang="en-US" sz="2400" dirty="0" smtClean="0"/>
              <a:t>“indisputably the world’s number one woman writer”</a:t>
            </a:r>
          </a:p>
          <a:p>
            <a:r>
              <a:rPr lang="en-US" sz="2400" i="1" dirty="0" smtClean="0"/>
              <a:t>Time</a:t>
            </a:r>
            <a:r>
              <a:rPr lang="en-US" sz="2400" dirty="0" smtClean="0"/>
              <a:t> (1947)</a:t>
            </a:r>
            <a:endParaRPr lang="en-US" sz="2400" dirty="0"/>
          </a:p>
        </p:txBody>
      </p:sp>
      <p:pic>
        <p:nvPicPr>
          <p:cNvPr id="8" name="Picture 7"/>
          <p:cNvPicPr>
            <a:picLocks noChangeAspect="1"/>
          </p:cNvPicPr>
          <p:nvPr/>
        </p:nvPicPr>
        <p:blipFill>
          <a:blip r:embed="rId12"/>
          <a:stretch>
            <a:fillRect/>
          </a:stretch>
        </p:blipFill>
        <p:spPr>
          <a:xfrm>
            <a:off x="9222061" y="861102"/>
            <a:ext cx="2330604" cy="3251272"/>
          </a:xfrm>
          <a:prstGeom prst="rect">
            <a:avLst/>
          </a:prstGeom>
        </p:spPr>
      </p:pic>
      <p:pic>
        <p:nvPicPr>
          <p:cNvPr id="9" name="Picture 8"/>
          <p:cNvPicPr>
            <a:picLocks noChangeAspect="1"/>
          </p:cNvPicPr>
          <p:nvPr/>
        </p:nvPicPr>
        <p:blipFill>
          <a:blip r:embed="rId13"/>
          <a:stretch>
            <a:fillRect/>
          </a:stretch>
        </p:blipFill>
        <p:spPr>
          <a:xfrm>
            <a:off x="9222061" y="3661101"/>
            <a:ext cx="2313402" cy="3090706"/>
          </a:xfrm>
          <a:prstGeom prst="rect">
            <a:avLst/>
          </a:prstGeom>
        </p:spPr>
      </p:pic>
      <p:sp>
        <p:nvSpPr>
          <p:cNvPr id="10" name="TextBox 9"/>
          <p:cNvSpPr txBox="1"/>
          <p:nvPr/>
        </p:nvSpPr>
        <p:spPr>
          <a:xfrm>
            <a:off x="9411629" y="6384744"/>
            <a:ext cx="1477840" cy="369332"/>
          </a:xfrm>
          <a:prstGeom prst="rect">
            <a:avLst/>
          </a:prstGeom>
          <a:noFill/>
        </p:spPr>
        <p:txBody>
          <a:bodyPr wrap="none" rtlCol="0">
            <a:spAutoFit/>
          </a:bodyPr>
          <a:lstStyle/>
          <a:p>
            <a:r>
              <a:rPr lang="en-US" dirty="0" smtClean="0">
                <a:solidFill>
                  <a:schemeClr val="bg1"/>
                </a:solidFill>
              </a:rPr>
              <a:t>Francis Biddle</a:t>
            </a:r>
            <a:endParaRPr lang="en-US" dirty="0">
              <a:solidFill>
                <a:schemeClr val="bg1"/>
              </a:solidFill>
            </a:endParaRPr>
          </a:p>
        </p:txBody>
      </p:sp>
      <p:sp>
        <p:nvSpPr>
          <p:cNvPr id="11" name="TextBox 10"/>
          <p:cNvSpPr txBox="1"/>
          <p:nvPr/>
        </p:nvSpPr>
        <p:spPr>
          <a:xfrm>
            <a:off x="9411629" y="3178098"/>
            <a:ext cx="1081065" cy="369332"/>
          </a:xfrm>
          <a:prstGeom prst="rect">
            <a:avLst/>
          </a:prstGeom>
          <a:noFill/>
        </p:spPr>
        <p:txBody>
          <a:bodyPr wrap="none" rtlCol="0">
            <a:spAutoFit/>
          </a:bodyPr>
          <a:lstStyle/>
          <a:p>
            <a:r>
              <a:rPr lang="en-US" dirty="0" smtClean="0">
                <a:solidFill>
                  <a:schemeClr val="bg1"/>
                </a:solidFill>
              </a:rPr>
              <a:t>HG Wells</a:t>
            </a:r>
            <a:endParaRPr lang="en-US" dirty="0">
              <a:solidFill>
                <a:schemeClr val="bg1"/>
              </a:solidFill>
            </a:endParaRPr>
          </a:p>
        </p:txBody>
      </p:sp>
    </p:spTree>
    <p:extLst>
      <p:ext uri="{BB962C8B-B14F-4D97-AF65-F5344CB8AC3E}">
        <p14:creationId xmlns:p14="http://schemas.microsoft.com/office/powerpoint/2010/main" val="628775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8353" y="1708150"/>
            <a:ext cx="6862942" cy="5149850"/>
          </a:xfrm>
          <a:prstGeom prst="rect">
            <a:avLst/>
          </a:prstGeom>
        </p:spPr>
      </p:pic>
      <p:sp>
        <p:nvSpPr>
          <p:cNvPr id="3" name="Rectangle 2"/>
          <p:cNvSpPr/>
          <p:nvPr/>
        </p:nvSpPr>
        <p:spPr>
          <a:xfrm>
            <a:off x="661639" y="163695"/>
            <a:ext cx="6096000" cy="1354217"/>
          </a:xfrm>
          <a:prstGeom prst="rect">
            <a:avLst/>
          </a:prstGeom>
        </p:spPr>
        <p:txBody>
          <a:bodyPr>
            <a:spAutoFit/>
          </a:bodyPr>
          <a:lstStyle/>
          <a:p>
            <a:r>
              <a:rPr lang="en-US" dirty="0">
                <a:solidFill>
                  <a:srgbClr val="DB3334"/>
                </a:solidFill>
                <a:latin typeface="Irvin Text" charset="0"/>
                <a:hlinkClick r:id="rId3" tooltip="A Reporter at Large"/>
              </a:rPr>
              <a:t>A Reporter at Large</a:t>
            </a:r>
            <a:endParaRPr lang="en-US" dirty="0">
              <a:solidFill>
                <a:srgbClr val="000000"/>
              </a:solidFill>
              <a:latin typeface="Arial" charset="0"/>
            </a:endParaRPr>
          </a:p>
          <a:p>
            <a:r>
              <a:rPr lang="en-US" dirty="0">
                <a:solidFill>
                  <a:srgbClr val="000000"/>
                </a:solidFill>
                <a:latin typeface="Arial" charset="0"/>
                <a:hlinkClick r:id="rId4" tooltip="Published in September 7, 1946"/>
              </a:rPr>
              <a:t>September 7, 1946 Issue</a:t>
            </a:r>
            <a:endParaRPr lang="en-US" dirty="0">
              <a:solidFill>
                <a:srgbClr val="000000"/>
              </a:solidFill>
              <a:latin typeface="Arial" charset="0"/>
            </a:endParaRPr>
          </a:p>
          <a:p>
            <a:r>
              <a:rPr lang="en-US" sz="2800" dirty="0">
                <a:solidFill>
                  <a:srgbClr val="000000"/>
                </a:solidFill>
                <a:latin typeface="Irvin Heading" charset="0"/>
              </a:rPr>
              <a:t>Extraordinary Exile</a:t>
            </a:r>
          </a:p>
          <a:p>
            <a:r>
              <a:rPr lang="en-US" dirty="0">
                <a:solidFill>
                  <a:srgbClr val="000000"/>
                </a:solidFill>
                <a:latin typeface="Neutra Face" charset="0"/>
              </a:rPr>
              <a:t>By </a:t>
            </a:r>
            <a:r>
              <a:rPr lang="en-US" dirty="0">
                <a:solidFill>
                  <a:srgbClr val="000000"/>
                </a:solidFill>
                <a:latin typeface="Neutra Face" charset="0"/>
                <a:hlinkClick r:id="rId5" tooltip="Rebecca West"/>
              </a:rPr>
              <a:t>Rebecca West</a:t>
            </a:r>
            <a:endParaRPr lang="en-US" dirty="0">
              <a:solidFill>
                <a:srgbClr val="000000"/>
              </a:solidFill>
              <a:latin typeface="Neutra Face" charset="0"/>
            </a:endParaRPr>
          </a:p>
        </p:txBody>
      </p:sp>
      <p:sp>
        <p:nvSpPr>
          <p:cNvPr id="4" name="Rectangle 3"/>
          <p:cNvSpPr/>
          <p:nvPr/>
        </p:nvSpPr>
        <p:spPr>
          <a:xfrm>
            <a:off x="7298924" y="5764042"/>
            <a:ext cx="4802459" cy="923330"/>
          </a:xfrm>
          <a:prstGeom prst="rect">
            <a:avLst/>
          </a:prstGeom>
        </p:spPr>
        <p:txBody>
          <a:bodyPr wrap="square">
            <a:spAutoFit/>
          </a:bodyPr>
          <a:lstStyle/>
          <a:p>
            <a:r>
              <a:rPr lang="en-US" dirty="0">
                <a:hlinkClick r:id="rId6"/>
              </a:rPr>
              <a:t>https://</a:t>
            </a:r>
            <a:r>
              <a:rPr lang="en-US" dirty="0" smtClean="0">
                <a:hlinkClick r:id="rId6"/>
              </a:rPr>
              <a:t>www.newyorker.com/magazine/1946/09/07/extraordinary-exile</a:t>
            </a:r>
            <a:endParaRPr lang="en-US" dirty="0" smtClean="0"/>
          </a:p>
          <a:p>
            <a:endParaRPr lang="en-US" dirty="0"/>
          </a:p>
        </p:txBody>
      </p:sp>
      <p:sp>
        <p:nvSpPr>
          <p:cNvPr id="5" name="TextBox 4"/>
          <p:cNvSpPr txBox="1"/>
          <p:nvPr/>
        </p:nvSpPr>
        <p:spPr>
          <a:xfrm>
            <a:off x="7750098" y="1037063"/>
            <a:ext cx="3993081" cy="3970318"/>
          </a:xfrm>
          <a:prstGeom prst="rect">
            <a:avLst/>
          </a:prstGeom>
          <a:noFill/>
        </p:spPr>
        <p:txBody>
          <a:bodyPr wrap="none" rtlCol="0">
            <a:spAutoFit/>
          </a:bodyPr>
          <a:lstStyle/>
          <a:p>
            <a:r>
              <a:rPr lang="en-US" dirty="0" smtClean="0"/>
              <a:t>“Greenhouse with Cyclamens, Part I”</a:t>
            </a:r>
          </a:p>
          <a:p>
            <a:r>
              <a:rPr lang="en-US" dirty="0"/>
              <a:t>w</a:t>
            </a:r>
            <a:r>
              <a:rPr lang="en-US" dirty="0" smtClean="0"/>
              <a:t>as adapted from West’s essay</a:t>
            </a:r>
          </a:p>
          <a:p>
            <a:r>
              <a:rPr lang="en-US" dirty="0" smtClean="0"/>
              <a:t>“Extraordinary Exile” in </a:t>
            </a:r>
            <a:r>
              <a:rPr lang="en-US" i="1" dirty="0" smtClean="0"/>
              <a:t>The New Yorker</a:t>
            </a:r>
          </a:p>
          <a:p>
            <a:endParaRPr lang="en-US" dirty="0" smtClean="0"/>
          </a:p>
          <a:p>
            <a:r>
              <a:rPr lang="en-US" dirty="0" smtClean="0"/>
              <a:t>West also reported on the IMT for</a:t>
            </a:r>
          </a:p>
          <a:p>
            <a:r>
              <a:rPr lang="en-US" i="1" dirty="0" smtClean="0"/>
              <a:t>The Daily Telegraph.</a:t>
            </a:r>
          </a:p>
          <a:p>
            <a:endParaRPr lang="en-US" i="1" dirty="0"/>
          </a:p>
          <a:p>
            <a:r>
              <a:rPr lang="en-US" dirty="0" smtClean="0"/>
              <a:t>But it is clear from the text of the </a:t>
            </a:r>
          </a:p>
          <a:p>
            <a:r>
              <a:rPr lang="en-US" dirty="0" smtClean="0"/>
              <a:t>“Cyclamen” essays (if not from the dates</a:t>
            </a:r>
          </a:p>
          <a:p>
            <a:r>
              <a:rPr lang="en-US" dirty="0" smtClean="0"/>
              <a:t>assigned to them in </a:t>
            </a:r>
            <a:r>
              <a:rPr lang="en-US" i="1" dirty="0" smtClean="0"/>
              <a:t>A Train of Powder</a:t>
            </a:r>
            <a:r>
              <a:rPr lang="en-US" dirty="0" smtClean="0"/>
              <a:t>) </a:t>
            </a:r>
          </a:p>
          <a:p>
            <a:r>
              <a:rPr lang="en-US" dirty="0" smtClean="0"/>
              <a:t>that West returned and reworked </a:t>
            </a:r>
          </a:p>
          <a:p>
            <a:r>
              <a:rPr lang="en-US" dirty="0" smtClean="0"/>
              <a:t>earlier material on Nuremberg </a:t>
            </a:r>
          </a:p>
          <a:p>
            <a:r>
              <a:rPr lang="en-US" dirty="0" smtClean="0"/>
              <a:t>before publication in that</a:t>
            </a:r>
          </a:p>
          <a:p>
            <a:r>
              <a:rPr lang="en-US" dirty="0"/>
              <a:t>v</a:t>
            </a:r>
            <a:r>
              <a:rPr lang="en-US" dirty="0" smtClean="0"/>
              <a:t>olume in 1955.</a:t>
            </a:r>
            <a:endParaRPr lang="en-US" dirty="0"/>
          </a:p>
        </p:txBody>
      </p:sp>
    </p:spTree>
    <p:extLst>
      <p:ext uri="{BB962C8B-B14F-4D97-AF65-F5344CB8AC3E}">
        <p14:creationId xmlns:p14="http://schemas.microsoft.com/office/powerpoint/2010/main" val="175026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10000" y="0"/>
            <a:ext cx="4572000" cy="6858000"/>
          </a:xfrm>
          <a:prstGeom prst="rect">
            <a:avLst/>
          </a:prstGeom>
        </p:spPr>
      </p:pic>
      <p:sp>
        <p:nvSpPr>
          <p:cNvPr id="3" name="TextBox 2"/>
          <p:cNvSpPr txBox="1"/>
          <p:nvPr/>
        </p:nvSpPr>
        <p:spPr>
          <a:xfrm>
            <a:off x="8597590" y="1739589"/>
            <a:ext cx="2877263" cy="923330"/>
          </a:xfrm>
          <a:prstGeom prst="rect">
            <a:avLst/>
          </a:prstGeom>
          <a:noFill/>
        </p:spPr>
        <p:txBody>
          <a:bodyPr wrap="none" rtlCol="0">
            <a:spAutoFit/>
          </a:bodyPr>
          <a:lstStyle/>
          <a:p>
            <a:r>
              <a:rPr lang="en-US" dirty="0" smtClean="0"/>
              <a:t>For the non-horticulturalists,</a:t>
            </a:r>
          </a:p>
          <a:p>
            <a:r>
              <a:rPr lang="en-US" dirty="0"/>
              <a:t>i</a:t>
            </a:r>
            <a:r>
              <a:rPr lang="en-US" dirty="0" smtClean="0"/>
              <a:t>n case you were</a:t>
            </a:r>
          </a:p>
          <a:p>
            <a:r>
              <a:rPr lang="en-US" dirty="0"/>
              <a:t>w</a:t>
            </a:r>
            <a:r>
              <a:rPr lang="en-US" dirty="0" smtClean="0"/>
              <a:t>ondering</a:t>
            </a:r>
            <a:r>
              <a:rPr lang="is-IS" dirty="0" smtClean="0"/>
              <a:t>….</a:t>
            </a:r>
            <a:endParaRPr lang="en-US" dirty="0"/>
          </a:p>
        </p:txBody>
      </p:sp>
    </p:spTree>
    <p:extLst>
      <p:ext uri="{BB962C8B-B14F-4D97-AF65-F5344CB8AC3E}">
        <p14:creationId xmlns:p14="http://schemas.microsoft.com/office/powerpoint/2010/main" val="1427037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t>
            </a:r>
            <a:r>
              <a:rPr lang="en-US" i="1" dirty="0" smtClean="0"/>
              <a:t>is</a:t>
            </a:r>
            <a:r>
              <a:rPr lang="en-US" dirty="0" smtClean="0"/>
              <a:t> a trial?</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224123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1839" y="250400"/>
            <a:ext cx="9344025" cy="1189037"/>
          </a:xfrm>
        </p:spPr>
        <p:txBody>
          <a:bodyPr>
            <a:normAutofit/>
          </a:bodyPr>
          <a:lstStyle/>
          <a:p>
            <a:r>
              <a:rPr lang="en-US" dirty="0" smtClean="0"/>
              <a:t>What was the Nuremberg international military tribunal intended </a:t>
            </a:r>
            <a:r>
              <a:rPr lang="en-US" smtClean="0"/>
              <a:t>to do</a:t>
            </a:r>
            <a:r>
              <a:rPr lang="en-US" dirty="0" smtClean="0"/>
              <a:t>?</a:t>
            </a:r>
            <a:endParaRPr lang="en-US" dirty="0"/>
          </a:p>
        </p:txBody>
      </p:sp>
      <p:sp>
        <p:nvSpPr>
          <p:cNvPr id="4" name="TextBox 3"/>
          <p:cNvSpPr txBox="1"/>
          <p:nvPr/>
        </p:nvSpPr>
        <p:spPr>
          <a:xfrm>
            <a:off x="535259" y="1583473"/>
            <a:ext cx="11566115" cy="5355312"/>
          </a:xfrm>
          <a:prstGeom prst="rect">
            <a:avLst/>
          </a:prstGeom>
          <a:noFill/>
        </p:spPr>
        <p:txBody>
          <a:bodyPr wrap="none" rtlCol="0">
            <a:spAutoFit/>
          </a:bodyPr>
          <a:lstStyle/>
          <a:p>
            <a:pPr marL="285750" indent="-285750">
              <a:buFont typeface="Arial" charset="0"/>
              <a:buChar char="•"/>
            </a:pPr>
            <a:r>
              <a:rPr lang="en-US" dirty="0" smtClean="0"/>
              <a:t>Can we talk of a single set of Allied intentions? Arguably, the four victorious powers who convened the IMT had</a:t>
            </a:r>
          </a:p>
          <a:p>
            <a:r>
              <a:rPr lang="en-US" dirty="0" smtClean="0"/>
              <a:t>	Some distinct aspirations, beholden to national power-political agendas</a:t>
            </a:r>
          </a:p>
          <a:p>
            <a:endParaRPr lang="en-US" dirty="0" smtClean="0"/>
          </a:p>
          <a:p>
            <a:pPr marL="285750" indent="-285750">
              <a:buFont typeface="Arial" charset="0"/>
              <a:buChar char="•"/>
            </a:pPr>
            <a:r>
              <a:rPr lang="en-US" dirty="0" smtClean="0"/>
              <a:t>Indict German/Nazi war crimes and establish that the war itself resulted from a criminal conspiracy</a:t>
            </a:r>
          </a:p>
          <a:p>
            <a:pPr marL="285750" indent="-285750">
              <a:buFont typeface="Arial" charset="0"/>
              <a:buChar char="•"/>
            </a:pPr>
            <a:endParaRPr lang="en-US" dirty="0" smtClean="0"/>
          </a:p>
          <a:p>
            <a:pPr marL="285750" indent="-285750">
              <a:buFont typeface="Arial" charset="0"/>
              <a:buChar char="•"/>
            </a:pPr>
            <a:r>
              <a:rPr lang="en-US" dirty="0" smtClean="0"/>
              <a:t>Establish indisputably that Nazi crimes had indeed occurred, amassing textual documentation, witness testimony</a:t>
            </a:r>
          </a:p>
          <a:p>
            <a:r>
              <a:rPr lang="en-US" dirty="0" smtClean="0"/>
              <a:t>	and visual evidence (film and photography)– a bequest to the future/guarantee against later denial</a:t>
            </a:r>
          </a:p>
          <a:p>
            <a:endParaRPr lang="en-US" dirty="0" smtClean="0"/>
          </a:p>
          <a:p>
            <a:pPr marL="285750" indent="-285750">
              <a:buFont typeface="Arial" charset="0"/>
              <a:buChar char="•"/>
            </a:pPr>
            <a:r>
              <a:rPr lang="en-US" dirty="0" smtClean="0"/>
              <a:t>Signal to the German population as a whole the utter bankruptcy and illegitimacy of the Nazi regime, thus furthering</a:t>
            </a:r>
          </a:p>
          <a:p>
            <a:r>
              <a:rPr lang="en-US" dirty="0" smtClean="0"/>
              <a:t>	the broader agenda of de-</a:t>
            </a:r>
            <a:r>
              <a:rPr lang="en-US" dirty="0" err="1" smtClean="0"/>
              <a:t>nazification</a:t>
            </a:r>
            <a:r>
              <a:rPr lang="en-US" dirty="0" smtClean="0"/>
              <a:t> and Germans’ democratic re-education</a:t>
            </a:r>
          </a:p>
          <a:p>
            <a:pPr marL="285750" indent="-285750">
              <a:buFont typeface="Arial" charset="0"/>
              <a:buChar char="•"/>
            </a:pPr>
            <a:endParaRPr lang="en-US" dirty="0" smtClean="0"/>
          </a:p>
          <a:p>
            <a:pPr marL="285750" indent="-285750">
              <a:buFont typeface="Arial" charset="0"/>
              <a:buChar char="•"/>
            </a:pPr>
            <a:r>
              <a:rPr lang="en-US" dirty="0" smtClean="0"/>
              <a:t>Underscore the victors’ own moral credentials for the benefit of domestic audiences as well as international observers</a:t>
            </a:r>
          </a:p>
          <a:p>
            <a:pPr marL="285750" indent="-285750">
              <a:buFont typeface="Arial" charset="0"/>
              <a:buChar char="•"/>
            </a:pPr>
            <a:endParaRPr lang="en-US" dirty="0" smtClean="0"/>
          </a:p>
          <a:p>
            <a:pPr marL="285750" indent="-285750">
              <a:buFont typeface="Arial" charset="0"/>
              <a:buChar char="•"/>
            </a:pPr>
            <a:r>
              <a:rPr lang="en-US" dirty="0" smtClean="0"/>
              <a:t>Establish a clear moral narrative for WWII along stark binary lines</a:t>
            </a:r>
          </a:p>
          <a:p>
            <a:pPr marL="285750" indent="-285750">
              <a:buFont typeface="Arial" charset="0"/>
              <a:buChar char="•"/>
            </a:pPr>
            <a:endParaRPr lang="en-US" dirty="0" smtClean="0"/>
          </a:p>
          <a:p>
            <a:pPr marL="285750" indent="-285750">
              <a:buFont typeface="Arial" charset="0"/>
              <a:buChar char="•"/>
            </a:pPr>
            <a:r>
              <a:rPr lang="en-US" dirty="0" smtClean="0"/>
              <a:t>Inaugurate a new era of international legal cooperation</a:t>
            </a:r>
          </a:p>
          <a:p>
            <a:pPr marL="285750" indent="-285750">
              <a:buFont typeface="Arial" charset="0"/>
              <a:buChar char="•"/>
            </a:pPr>
            <a:endParaRPr lang="en-US" dirty="0" smtClean="0"/>
          </a:p>
          <a:p>
            <a:pPr marL="285750" indent="-285750">
              <a:buFont typeface="Arial" charset="0"/>
              <a:buChar char="•"/>
            </a:pPr>
            <a:r>
              <a:rPr lang="en-US" dirty="0" smtClean="0"/>
              <a:t>Inscribe precepts such as “crimes against humanity” in the canon of international law</a:t>
            </a:r>
          </a:p>
          <a:p>
            <a:pPr marL="285750" indent="-285750">
              <a:buFont typeface="Arial" charset="0"/>
              <a:buChar char="•"/>
            </a:pPr>
            <a:endParaRPr lang="en-US" dirty="0"/>
          </a:p>
        </p:txBody>
      </p:sp>
    </p:spTree>
    <p:extLst>
      <p:ext uri="{BB962C8B-B14F-4D97-AF65-F5344CB8AC3E}">
        <p14:creationId xmlns:p14="http://schemas.microsoft.com/office/powerpoint/2010/main" val="759152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67629" y="282580"/>
            <a:ext cx="6356195" cy="793324"/>
          </a:xfrm>
        </p:spPr>
        <p:txBody>
          <a:bodyPr/>
          <a:lstStyle/>
          <a:p>
            <a:r>
              <a:rPr lang="en-US" dirty="0" smtClean="0"/>
              <a:t>Why </a:t>
            </a:r>
            <a:r>
              <a:rPr lang="en-US" dirty="0" err="1" smtClean="0"/>
              <a:t>nuremberg</a:t>
            </a:r>
            <a:r>
              <a:rPr lang="en-US" dirty="0" smtClean="0"/>
              <a:t>?</a:t>
            </a:r>
            <a:endParaRPr lang="en-US" dirty="0"/>
          </a:p>
        </p:txBody>
      </p:sp>
      <p:pic>
        <p:nvPicPr>
          <p:cNvPr id="4" name="Picture 3"/>
          <p:cNvPicPr>
            <a:picLocks noChangeAspect="1"/>
          </p:cNvPicPr>
          <p:nvPr/>
        </p:nvPicPr>
        <p:blipFill>
          <a:blip r:embed="rId2"/>
          <a:stretch>
            <a:fillRect/>
          </a:stretch>
        </p:blipFill>
        <p:spPr>
          <a:xfrm>
            <a:off x="6191253" y="1452131"/>
            <a:ext cx="5511484" cy="4205263"/>
          </a:xfrm>
          <a:prstGeom prst="rect">
            <a:avLst/>
          </a:prstGeom>
        </p:spPr>
      </p:pic>
      <p:sp>
        <p:nvSpPr>
          <p:cNvPr id="5" name="Rectangle 4"/>
          <p:cNvSpPr/>
          <p:nvPr/>
        </p:nvSpPr>
        <p:spPr>
          <a:xfrm>
            <a:off x="5701990" y="5707632"/>
            <a:ext cx="6490010" cy="1292662"/>
          </a:xfrm>
          <a:prstGeom prst="rect">
            <a:avLst/>
          </a:prstGeom>
        </p:spPr>
        <p:txBody>
          <a:bodyPr wrap="square">
            <a:spAutoFit/>
          </a:bodyPr>
          <a:lstStyle/>
          <a:p>
            <a:r>
              <a:rPr lang="en-US" sz="1400" dirty="0">
                <a:solidFill>
                  <a:srgbClr val="383838"/>
                </a:solidFill>
                <a:latin typeface="Mercury SSm A" charset="0"/>
              </a:rPr>
              <a:t>Exterior view of the Castle of the Duke of Faber-Castell that was used during the trial to hold the press corps.</a:t>
            </a:r>
          </a:p>
          <a:p>
            <a:r>
              <a:rPr lang="en-US" sz="1400" i="1" dirty="0">
                <a:solidFill>
                  <a:srgbClr val="383838"/>
                </a:solidFill>
                <a:latin typeface="Mercury SSm A" charset="0"/>
              </a:rPr>
              <a:t>— US Holocaust Memorial Museum, courtesy of Robert Kempner</a:t>
            </a:r>
          </a:p>
          <a:p>
            <a:r>
              <a:rPr lang="en-US" dirty="0"/>
              <a:t/>
            </a:r>
            <a:br>
              <a:rPr lang="en-US" dirty="0"/>
            </a:br>
            <a:endParaRPr lang="en-US" dirty="0"/>
          </a:p>
        </p:txBody>
      </p:sp>
      <p:pic>
        <p:nvPicPr>
          <p:cNvPr id="6" name="Picture 5"/>
          <p:cNvPicPr>
            <a:picLocks noChangeAspect="1"/>
          </p:cNvPicPr>
          <p:nvPr/>
        </p:nvPicPr>
        <p:blipFill>
          <a:blip r:embed="rId3"/>
          <a:stretch>
            <a:fillRect/>
          </a:stretch>
        </p:blipFill>
        <p:spPr>
          <a:xfrm>
            <a:off x="871593" y="1452131"/>
            <a:ext cx="3465317" cy="4317062"/>
          </a:xfrm>
          <a:prstGeom prst="rect">
            <a:avLst/>
          </a:prstGeom>
        </p:spPr>
      </p:pic>
      <p:sp>
        <p:nvSpPr>
          <p:cNvPr id="7" name="Rectangle 6"/>
          <p:cNvSpPr/>
          <p:nvPr/>
        </p:nvSpPr>
        <p:spPr>
          <a:xfrm>
            <a:off x="148682" y="5769193"/>
            <a:ext cx="5337718" cy="1169551"/>
          </a:xfrm>
          <a:prstGeom prst="rect">
            <a:avLst/>
          </a:prstGeom>
        </p:spPr>
        <p:txBody>
          <a:bodyPr wrap="square">
            <a:spAutoFit/>
          </a:bodyPr>
          <a:lstStyle/>
          <a:p>
            <a:r>
              <a:rPr lang="en-US" sz="1400" dirty="0">
                <a:solidFill>
                  <a:srgbClr val="383838"/>
                </a:solidFill>
                <a:latin typeface="Mercury SSm A" charset="0"/>
              </a:rPr>
              <a:t>The Palace of Justice in Nuremberg, where the International Military Tribunal trial of war criminals was held. The flags of the four prosecuting countries (French, American, British, and Soviet) hang above the entrance.</a:t>
            </a:r>
          </a:p>
          <a:p>
            <a:r>
              <a:rPr lang="en-US" sz="1400" i="1" dirty="0">
                <a:solidFill>
                  <a:srgbClr val="383838"/>
                </a:solidFill>
                <a:latin typeface="Mercury SSm A" charset="0"/>
              </a:rPr>
              <a:t>— National Archives and Records Administration, College Park, Md.</a:t>
            </a:r>
            <a:endParaRPr lang="en-US" sz="1400" b="0" i="1" dirty="0">
              <a:solidFill>
                <a:srgbClr val="383838"/>
              </a:solidFill>
              <a:effectLst/>
              <a:latin typeface="Mercury SSm A" charset="0"/>
            </a:endParaRPr>
          </a:p>
        </p:txBody>
      </p:sp>
      <p:sp>
        <p:nvSpPr>
          <p:cNvPr id="8" name="Rectangle 7"/>
          <p:cNvSpPr/>
          <p:nvPr/>
        </p:nvSpPr>
        <p:spPr>
          <a:xfrm>
            <a:off x="5871377" y="1082799"/>
            <a:ext cx="6151236" cy="646331"/>
          </a:xfrm>
          <a:prstGeom prst="rect">
            <a:avLst/>
          </a:prstGeom>
        </p:spPr>
        <p:txBody>
          <a:bodyPr wrap="none">
            <a:spAutoFit/>
          </a:bodyPr>
          <a:lstStyle/>
          <a:p>
            <a:r>
              <a:rPr lang="en-US" dirty="0">
                <a:hlinkClick r:id="rId4"/>
              </a:rPr>
              <a:t>https://</a:t>
            </a:r>
            <a:r>
              <a:rPr lang="en-US" dirty="0" smtClean="0">
                <a:hlinkClick r:id="rId4"/>
              </a:rPr>
              <a:t>www.ushmm.org/wlc/en/article.php?ModuleId=10007089</a:t>
            </a:r>
            <a:endParaRPr lang="en-US" dirty="0" smtClean="0"/>
          </a:p>
          <a:p>
            <a:endParaRPr lang="en-US" dirty="0"/>
          </a:p>
        </p:txBody>
      </p:sp>
    </p:spTree>
    <p:extLst>
      <p:ext uri="{BB962C8B-B14F-4D97-AF65-F5344CB8AC3E}">
        <p14:creationId xmlns:p14="http://schemas.microsoft.com/office/powerpoint/2010/main" val="1133563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9405" y="591014"/>
            <a:ext cx="5753305" cy="4422853"/>
          </a:xfrm>
          <a:prstGeom prst="rect">
            <a:avLst/>
          </a:prstGeom>
        </p:spPr>
      </p:pic>
      <p:sp>
        <p:nvSpPr>
          <p:cNvPr id="3" name="Rectangle 2"/>
          <p:cNvSpPr/>
          <p:nvPr/>
        </p:nvSpPr>
        <p:spPr>
          <a:xfrm>
            <a:off x="349405" y="5103674"/>
            <a:ext cx="6096000" cy="1754326"/>
          </a:xfrm>
          <a:prstGeom prst="rect">
            <a:avLst/>
          </a:prstGeom>
        </p:spPr>
        <p:txBody>
          <a:bodyPr>
            <a:spAutoFit/>
          </a:bodyPr>
          <a:lstStyle/>
          <a:p>
            <a:r>
              <a:rPr lang="en-US" dirty="0">
                <a:solidFill>
                  <a:srgbClr val="383838"/>
                </a:solidFill>
                <a:latin typeface="Mercury SSm A" charset="0"/>
              </a:rPr>
              <a:t>The accused and their defense attorneys at the International Military Tribunal courtroom.</a:t>
            </a:r>
          </a:p>
          <a:p>
            <a:r>
              <a:rPr lang="en-US" i="1" dirty="0">
                <a:solidFill>
                  <a:srgbClr val="383838"/>
                </a:solidFill>
                <a:latin typeface="Mercury SSm A" charset="0"/>
              </a:rPr>
              <a:t>— National Archives and Records Administration, College Park, Md.</a:t>
            </a:r>
          </a:p>
          <a:p>
            <a:r>
              <a:rPr lang="en-US" dirty="0"/>
              <a:t/>
            </a:r>
            <a:br>
              <a:rPr lang="en-US" dirty="0"/>
            </a:br>
            <a:endParaRPr lang="en-US" dirty="0"/>
          </a:p>
        </p:txBody>
      </p:sp>
      <p:pic>
        <p:nvPicPr>
          <p:cNvPr id="4" name="Picture 3"/>
          <p:cNvPicPr>
            <a:picLocks noChangeAspect="1"/>
          </p:cNvPicPr>
          <p:nvPr/>
        </p:nvPicPr>
        <p:blipFill>
          <a:blip r:embed="rId3"/>
          <a:stretch>
            <a:fillRect/>
          </a:stretch>
        </p:blipFill>
        <p:spPr>
          <a:xfrm>
            <a:off x="6235700" y="591014"/>
            <a:ext cx="5956300" cy="4699000"/>
          </a:xfrm>
          <a:prstGeom prst="rect">
            <a:avLst/>
          </a:prstGeom>
        </p:spPr>
      </p:pic>
      <p:sp>
        <p:nvSpPr>
          <p:cNvPr id="5" name="Rectangle 4"/>
          <p:cNvSpPr/>
          <p:nvPr/>
        </p:nvSpPr>
        <p:spPr>
          <a:xfrm>
            <a:off x="6445405" y="5589653"/>
            <a:ext cx="6096000" cy="1477328"/>
          </a:xfrm>
          <a:prstGeom prst="rect">
            <a:avLst/>
          </a:prstGeom>
        </p:spPr>
        <p:txBody>
          <a:bodyPr>
            <a:spAutoFit/>
          </a:bodyPr>
          <a:lstStyle/>
          <a:p>
            <a:r>
              <a:rPr lang="en-US" dirty="0">
                <a:solidFill>
                  <a:srgbClr val="383838"/>
                </a:solidFill>
                <a:latin typeface="Mercury SSm A" charset="0"/>
              </a:rPr>
              <a:t>The Palace of Justice in Nuremberg being remodeled in preparation for the International Military Tribunal trial. </a:t>
            </a:r>
          </a:p>
          <a:p>
            <a:r>
              <a:rPr lang="en-US" i="1" dirty="0">
                <a:solidFill>
                  <a:srgbClr val="383838"/>
                </a:solidFill>
                <a:latin typeface="Mercury SSm A" charset="0"/>
              </a:rPr>
              <a:t>— Harry S. Truman Library</a:t>
            </a:r>
          </a:p>
          <a:p>
            <a:r>
              <a:rPr lang="en-US" dirty="0"/>
              <a:t/>
            </a:r>
            <a:br>
              <a:rPr lang="en-US" dirty="0"/>
            </a:br>
            <a:endParaRPr lang="en-US" dirty="0"/>
          </a:p>
        </p:txBody>
      </p:sp>
    </p:spTree>
    <p:extLst>
      <p:ext uri="{BB962C8B-B14F-4D97-AF65-F5344CB8AC3E}">
        <p14:creationId xmlns:p14="http://schemas.microsoft.com/office/powerpoint/2010/main" val="2063466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62216" y="53964"/>
            <a:ext cx="9267568" cy="6858000"/>
          </a:xfrm>
          <a:prstGeom prst="rect">
            <a:avLst/>
          </a:prstGeom>
        </p:spPr>
      </p:pic>
      <p:sp>
        <p:nvSpPr>
          <p:cNvPr id="3" name="Rectangle 2"/>
          <p:cNvSpPr/>
          <p:nvPr/>
        </p:nvSpPr>
        <p:spPr>
          <a:xfrm>
            <a:off x="1462216" y="5228129"/>
            <a:ext cx="9262946" cy="1200329"/>
          </a:xfrm>
          <a:prstGeom prst="rect">
            <a:avLst/>
          </a:prstGeom>
        </p:spPr>
        <p:txBody>
          <a:bodyPr wrap="square">
            <a:spAutoFit/>
          </a:bodyPr>
          <a:lstStyle/>
          <a:p>
            <a:r>
              <a:rPr lang="en-US" dirty="0">
                <a:solidFill>
                  <a:schemeClr val="bg1"/>
                </a:solidFill>
                <a:latin typeface="Mercury SSm A" charset="0"/>
              </a:rPr>
              <a:t>Birds-eye view of the fenced-in cell block where </a:t>
            </a:r>
            <a:r>
              <a:rPr lang="en-US" dirty="0" err="1">
                <a:solidFill>
                  <a:schemeClr val="bg1"/>
                </a:solidFill>
                <a:latin typeface="Mercury SSm A" charset="0"/>
              </a:rPr>
              <a:t>defendents</a:t>
            </a:r>
            <a:r>
              <a:rPr lang="en-US" dirty="0">
                <a:solidFill>
                  <a:schemeClr val="bg1"/>
                </a:solidFill>
                <a:latin typeface="Mercury SSm A" charset="0"/>
              </a:rPr>
              <a:t> in the International Military Tribunal war crimes trial were imprisoned. Nuremberg, Germany, between November 20, 1945, and October 1, 1946.</a:t>
            </a:r>
          </a:p>
          <a:p>
            <a:r>
              <a:rPr lang="en-US" i="1" dirty="0">
                <a:solidFill>
                  <a:schemeClr val="bg1"/>
                </a:solidFill>
                <a:latin typeface="Mercury SSm A" charset="0"/>
              </a:rPr>
              <a:t>— US Holocaust Memorial Museum, courtesy of Robert Kempner</a:t>
            </a:r>
            <a:endParaRPr lang="en-US" b="0" i="1" dirty="0">
              <a:solidFill>
                <a:schemeClr val="bg1"/>
              </a:solidFill>
              <a:effectLst/>
              <a:latin typeface="Mercury SSm A" charset="0"/>
            </a:endParaRPr>
          </a:p>
        </p:txBody>
      </p:sp>
    </p:spTree>
    <p:extLst>
      <p:ext uri="{BB962C8B-B14F-4D97-AF65-F5344CB8AC3E}">
        <p14:creationId xmlns:p14="http://schemas.microsoft.com/office/powerpoint/2010/main" val="1907857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96430" y="262286"/>
            <a:ext cx="8575287" cy="719021"/>
          </a:xfrm>
        </p:spPr>
        <p:txBody>
          <a:bodyPr>
            <a:normAutofit fontScale="90000"/>
          </a:bodyPr>
          <a:lstStyle/>
          <a:p>
            <a:r>
              <a:rPr lang="en-US" dirty="0" smtClean="0"/>
              <a:t>Framing the charges</a:t>
            </a:r>
            <a:endParaRPr lang="en-US" dirty="0"/>
          </a:p>
        </p:txBody>
      </p:sp>
      <p:sp>
        <p:nvSpPr>
          <p:cNvPr id="4" name="Rectangle 3"/>
          <p:cNvSpPr/>
          <p:nvPr/>
        </p:nvSpPr>
        <p:spPr>
          <a:xfrm>
            <a:off x="2096430" y="1245562"/>
            <a:ext cx="8664498" cy="5355312"/>
          </a:xfrm>
          <a:prstGeom prst="rect">
            <a:avLst/>
          </a:prstGeom>
        </p:spPr>
        <p:txBody>
          <a:bodyPr wrap="square">
            <a:spAutoFit/>
          </a:bodyPr>
          <a:lstStyle/>
          <a:p>
            <a:r>
              <a:rPr lang="en-US" b="1" dirty="0">
                <a:solidFill>
                  <a:srgbClr val="383838"/>
                </a:solidFill>
              </a:rPr>
              <a:t>AUGUST 8, 1945</a:t>
            </a:r>
            <a:br>
              <a:rPr lang="en-US" b="1" dirty="0">
                <a:solidFill>
                  <a:srgbClr val="383838"/>
                </a:solidFill>
              </a:rPr>
            </a:br>
            <a:r>
              <a:rPr lang="en-US" b="1" dirty="0">
                <a:solidFill>
                  <a:srgbClr val="383838"/>
                </a:solidFill>
              </a:rPr>
              <a:t>CHARTER OF THE INTERNATIONAL MILITARY TRIBUNAL (IMT) ANNOUNCED AT LONDON </a:t>
            </a:r>
            <a:r>
              <a:rPr lang="en-US" b="1" dirty="0" smtClean="0">
                <a:solidFill>
                  <a:srgbClr val="383838"/>
                </a:solidFill>
              </a:rPr>
              <a:t>CONFERENCE</a:t>
            </a:r>
          </a:p>
          <a:p>
            <a:r>
              <a:rPr lang="en-US" dirty="0">
                <a:solidFill>
                  <a:srgbClr val="383838"/>
                </a:solidFill>
              </a:rPr>
              <a:t/>
            </a:r>
            <a:br>
              <a:rPr lang="en-US" dirty="0">
                <a:solidFill>
                  <a:srgbClr val="383838"/>
                </a:solidFill>
              </a:rPr>
            </a:br>
            <a:r>
              <a:rPr lang="en-US" dirty="0">
                <a:solidFill>
                  <a:srgbClr val="383838"/>
                </a:solidFill>
              </a:rPr>
              <a:t>The International Military Tribunal (IMT) is composed of judges from the United States, Great Britain, France and the Soviet Union. Leading Nazi officials will be indicted and placed on trial in Nuremberg, Germany, under Article 6 of the IMT's Charter for the following crimes: (1) </a:t>
            </a:r>
            <a:r>
              <a:rPr lang="en-US" dirty="0">
                <a:solidFill>
                  <a:srgbClr val="FF0000"/>
                </a:solidFill>
              </a:rPr>
              <a:t>Conspiracy </a:t>
            </a:r>
            <a:r>
              <a:rPr lang="en-US" dirty="0">
                <a:solidFill>
                  <a:srgbClr val="383838"/>
                </a:solidFill>
              </a:rPr>
              <a:t>to commit charges 2, 3, and 4, which are listed here; (2) </a:t>
            </a:r>
            <a:r>
              <a:rPr lang="en-US" dirty="0">
                <a:solidFill>
                  <a:srgbClr val="FF0000"/>
                </a:solidFill>
              </a:rPr>
              <a:t>crimes against peace—defined as participation in the planning and waging of a war of aggression </a:t>
            </a:r>
            <a:r>
              <a:rPr lang="en-US" dirty="0">
                <a:solidFill>
                  <a:srgbClr val="383838"/>
                </a:solidFill>
              </a:rPr>
              <a:t>in violation of numerous international treaties; (3) </a:t>
            </a:r>
            <a:r>
              <a:rPr lang="en-US" dirty="0">
                <a:solidFill>
                  <a:srgbClr val="FF0000"/>
                </a:solidFill>
              </a:rPr>
              <a:t>war crimes</a:t>
            </a:r>
            <a:r>
              <a:rPr lang="en-US" dirty="0">
                <a:solidFill>
                  <a:srgbClr val="383838"/>
                </a:solidFill>
              </a:rPr>
              <a:t>—defined as violations of the internationally agreed upon rules for waging war; and (4) </a:t>
            </a:r>
            <a:r>
              <a:rPr lang="en-US" dirty="0">
                <a:solidFill>
                  <a:srgbClr val="FF0000"/>
                </a:solidFill>
              </a:rPr>
              <a:t>crimes against humanity</a:t>
            </a:r>
            <a:r>
              <a:rPr lang="en-US" dirty="0">
                <a:solidFill>
                  <a:srgbClr val="383838"/>
                </a:solidFill>
              </a:rPr>
              <a:t>—"namely, murder, extermination, enslavement, deportation, and other inhumane acts committed against any civilian population, before or during the war; or persecution on political, racial, or religious grounds in execution of or in connection with any crime within the jurisdiction of the Tribunal, whether or not in violation of domestic law of the country where perpetrated." </a:t>
            </a:r>
          </a:p>
          <a:p>
            <a:r>
              <a:rPr lang="en-US" dirty="0"/>
              <a:t/>
            </a:r>
            <a:br>
              <a:rPr lang="en-US" dirty="0"/>
            </a:br>
            <a:r>
              <a:rPr lang="en-US" dirty="0" smtClean="0"/>
              <a:t>For the Charter of the IMT, </a:t>
            </a:r>
            <a:r>
              <a:rPr lang="en-US" dirty="0"/>
              <a:t>follow this link: </a:t>
            </a:r>
            <a:r>
              <a:rPr lang="en-US" dirty="0">
                <a:hlinkClick r:id="rId2"/>
              </a:rPr>
              <a:t>http://</a:t>
            </a:r>
            <a:r>
              <a:rPr lang="en-US" dirty="0" smtClean="0">
                <a:hlinkClick r:id="rId2"/>
              </a:rPr>
              <a:t>avalon.law.yale.edu/imt/imtconst.asp</a:t>
            </a:r>
            <a:endParaRPr lang="en-US" dirty="0" smtClean="0"/>
          </a:p>
          <a:p>
            <a:endParaRPr lang="en-US" dirty="0"/>
          </a:p>
        </p:txBody>
      </p:sp>
    </p:spTree>
    <p:extLst>
      <p:ext uri="{BB962C8B-B14F-4D97-AF65-F5344CB8AC3E}">
        <p14:creationId xmlns:p14="http://schemas.microsoft.com/office/powerpoint/2010/main" val="1088242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77884" y="139739"/>
            <a:ext cx="9009062" cy="608012"/>
          </a:xfrm>
        </p:spPr>
        <p:txBody>
          <a:bodyPr>
            <a:normAutofit fontScale="90000"/>
          </a:bodyPr>
          <a:lstStyle/>
          <a:p>
            <a:r>
              <a:rPr lang="en-US" dirty="0" smtClean="0"/>
              <a:t>The defendants</a:t>
            </a:r>
            <a:endParaRPr lang="en-US" dirty="0"/>
          </a:p>
        </p:txBody>
      </p:sp>
      <p:sp>
        <p:nvSpPr>
          <p:cNvPr id="4" name="Rectangle 3"/>
          <p:cNvSpPr/>
          <p:nvPr/>
        </p:nvSpPr>
        <p:spPr>
          <a:xfrm>
            <a:off x="1427357" y="889382"/>
            <a:ext cx="10047248" cy="6463308"/>
          </a:xfrm>
          <a:prstGeom prst="rect">
            <a:avLst/>
          </a:prstGeom>
        </p:spPr>
        <p:txBody>
          <a:bodyPr wrap="square">
            <a:spAutoFit/>
          </a:bodyPr>
          <a:lstStyle/>
          <a:p>
            <a:r>
              <a:rPr lang="en-US" b="1" dirty="0">
                <a:solidFill>
                  <a:srgbClr val="000000"/>
                </a:solidFill>
              </a:rPr>
              <a:t>WHO WAS TRIED AT </a:t>
            </a:r>
            <a:r>
              <a:rPr lang="en-US" b="1" dirty="0" smtClean="0">
                <a:solidFill>
                  <a:srgbClr val="000000"/>
                </a:solidFill>
              </a:rPr>
              <a:t>NUREMBERG?</a:t>
            </a:r>
            <a:endParaRPr lang="en-US" b="1" dirty="0">
              <a:solidFill>
                <a:srgbClr val="000000"/>
              </a:solidFill>
            </a:endParaRPr>
          </a:p>
          <a:p>
            <a:r>
              <a:rPr lang="en-US" dirty="0" smtClean="0">
                <a:solidFill>
                  <a:srgbClr val="000000"/>
                </a:solidFill>
              </a:rPr>
              <a:t>	Hitler, </a:t>
            </a:r>
            <a:r>
              <a:rPr lang="en-US" dirty="0">
                <a:solidFill>
                  <a:srgbClr val="000000"/>
                </a:solidFill>
              </a:rPr>
              <a:t>Goebbels and </a:t>
            </a:r>
            <a:r>
              <a:rPr lang="en-US" dirty="0" smtClean="0">
                <a:solidFill>
                  <a:srgbClr val="000000"/>
                </a:solidFill>
              </a:rPr>
              <a:t>Himmler committed </a:t>
            </a:r>
            <a:r>
              <a:rPr lang="en-US" dirty="0">
                <a:solidFill>
                  <a:srgbClr val="000000"/>
                </a:solidFill>
              </a:rPr>
              <a:t>suicide before V-E Day, May 8, 1945.  But the Allies indicted 24 other Nazi leaders, of whom 23 were arrested and brought to trial at Nuremberg. Martin Bormann was thought to be still at large when the proceedings began, and was tried in absentia</a:t>
            </a:r>
            <a:r>
              <a:rPr lang="en-US" dirty="0" smtClean="0">
                <a:solidFill>
                  <a:srgbClr val="000000"/>
                </a:solidFill>
              </a:rPr>
              <a:t>.</a:t>
            </a:r>
          </a:p>
          <a:p>
            <a:r>
              <a:rPr lang="en-US" dirty="0" smtClean="0">
                <a:solidFill>
                  <a:srgbClr val="000000"/>
                </a:solidFill>
              </a:rPr>
              <a:t>	Before </a:t>
            </a:r>
            <a:r>
              <a:rPr lang="en-US" dirty="0">
                <a:solidFill>
                  <a:srgbClr val="000000"/>
                </a:solidFill>
              </a:rPr>
              <a:t>the trial began, it was decided that the industrialist Gustav Krupp von Bohlen und </a:t>
            </a:r>
            <a:r>
              <a:rPr lang="en-US" dirty="0" err="1">
                <a:solidFill>
                  <a:srgbClr val="000000"/>
                </a:solidFill>
              </a:rPr>
              <a:t>Halbach</a:t>
            </a:r>
            <a:r>
              <a:rPr lang="en-US" dirty="0">
                <a:solidFill>
                  <a:srgbClr val="000000"/>
                </a:solidFill>
              </a:rPr>
              <a:t> was too weak to stand trial. Shortly before the start of the trial, Dr. Robert Ley managed to hang himself in his Nuremberg </a:t>
            </a:r>
            <a:r>
              <a:rPr lang="en-US" dirty="0" smtClean="0">
                <a:solidFill>
                  <a:srgbClr val="000000"/>
                </a:solidFill>
              </a:rPr>
              <a:t>cell. That </a:t>
            </a:r>
            <a:r>
              <a:rPr lang="en-US" dirty="0">
                <a:solidFill>
                  <a:srgbClr val="000000"/>
                </a:solidFill>
              </a:rPr>
              <a:t>left 21 defendants in the dock at Nuremberg</a:t>
            </a:r>
            <a:r>
              <a:rPr lang="en-US" dirty="0" smtClean="0">
                <a:solidFill>
                  <a:srgbClr val="000000"/>
                </a:solidFill>
              </a:rPr>
              <a:t>.</a:t>
            </a:r>
          </a:p>
          <a:p>
            <a:endParaRPr lang="en-US" dirty="0">
              <a:solidFill>
                <a:srgbClr val="000000"/>
              </a:solidFill>
            </a:endParaRPr>
          </a:p>
          <a:p>
            <a:r>
              <a:rPr lang="en-US" b="1" dirty="0"/>
              <a:t>The Verdict</a:t>
            </a:r>
          </a:p>
          <a:p>
            <a:r>
              <a:rPr lang="en-US" dirty="0" smtClean="0"/>
              <a:t>	After </a:t>
            </a:r>
            <a:r>
              <a:rPr lang="en-US" dirty="0"/>
              <a:t>216 court sessions, on October 1, 1946, the verdict was rendered.  Three of the defendants were acquitted: Hjalmar Schacht, Franz von Papen, and Hans </a:t>
            </a:r>
            <a:r>
              <a:rPr lang="en-US" dirty="0" err="1"/>
              <a:t>Fritzsche</a:t>
            </a:r>
            <a:r>
              <a:rPr lang="en-US" dirty="0"/>
              <a:t>. Four were sentenced to terms of imprisonment ranging from 10 to 20 years: Karl </a:t>
            </a:r>
            <a:r>
              <a:rPr lang="en-US" dirty="0" err="1"/>
              <a:t>Dönitz</a:t>
            </a:r>
            <a:r>
              <a:rPr lang="en-US" dirty="0"/>
              <a:t>, Baldur von </a:t>
            </a:r>
            <a:r>
              <a:rPr lang="en-US" dirty="0" err="1"/>
              <a:t>Schirach</a:t>
            </a:r>
            <a:r>
              <a:rPr lang="en-US" dirty="0"/>
              <a:t>, Albert Speer, and Konstantin von </a:t>
            </a:r>
            <a:r>
              <a:rPr lang="en-US" dirty="0" err="1"/>
              <a:t>Neurath</a:t>
            </a:r>
            <a:r>
              <a:rPr lang="en-US" dirty="0"/>
              <a:t>. Three were sentenced to life imprisonment: Rudolf Hess, Walther Funk, and Erich Raeder. Twelve of the defendants were sentenced to death by hanging. Ten of them—Hans Frank, Wilhelm Frick, Julius </a:t>
            </a:r>
            <a:r>
              <a:rPr lang="en-US" dirty="0" err="1"/>
              <a:t>Streicher</a:t>
            </a:r>
            <a:r>
              <a:rPr lang="en-US" dirty="0"/>
              <a:t>, Alfred Rosenberg, Ernst </a:t>
            </a:r>
            <a:r>
              <a:rPr lang="en-US" dirty="0" err="1"/>
              <a:t>Kaltenbrunner</a:t>
            </a:r>
            <a:r>
              <a:rPr lang="en-US" dirty="0"/>
              <a:t>, Joachim von Ribbentrop, Fritz </a:t>
            </a:r>
            <a:r>
              <a:rPr lang="en-US" dirty="0" err="1"/>
              <a:t>Sauckel</a:t>
            </a:r>
            <a:r>
              <a:rPr lang="en-US" dirty="0"/>
              <a:t>, Alfred </a:t>
            </a:r>
            <a:r>
              <a:rPr lang="en-US" dirty="0" err="1"/>
              <a:t>Jodl</a:t>
            </a:r>
            <a:r>
              <a:rPr lang="en-US" dirty="0"/>
              <a:t>, Wilhelm Keitel, and Arthur </a:t>
            </a:r>
            <a:r>
              <a:rPr lang="en-US" dirty="0" err="1"/>
              <a:t>Seyss-Inquart</a:t>
            </a:r>
            <a:r>
              <a:rPr lang="en-US" dirty="0"/>
              <a:t>—were hanged on October 16, 1946. Hermann Goering managed to take a cyanide capsule hours before the execution.</a:t>
            </a:r>
          </a:p>
          <a:p>
            <a:r>
              <a:rPr lang="en-US" dirty="0" smtClean="0"/>
              <a:t>	Martin </a:t>
            </a:r>
            <a:r>
              <a:rPr lang="en-US" dirty="0"/>
              <a:t>Bormann was condemned to death and sentenced to hang in absentia. In 1972, remains thought to be Bormann’s were found by construction workers in Berlin. In 1998 DNA testing substantiated it was Bormann, and that the mode of death had been cyanide poisoning</a:t>
            </a:r>
            <a:r>
              <a:rPr lang="en-US" dirty="0" smtClean="0"/>
              <a:t>.</a:t>
            </a:r>
          </a:p>
          <a:p>
            <a:r>
              <a:rPr lang="en-US" dirty="0">
                <a:hlinkClick r:id="rId2"/>
              </a:rPr>
              <a:t>http://</a:t>
            </a:r>
            <a:r>
              <a:rPr lang="en-US" dirty="0" smtClean="0">
                <a:hlinkClick r:id="rId2"/>
              </a:rPr>
              <a:t>www.nurembergfilm.org/trial_defendants_verdicts.shtml</a:t>
            </a:r>
            <a:endParaRPr lang="en-US" dirty="0" smtClean="0"/>
          </a:p>
          <a:p>
            <a:endParaRPr lang="en-US" dirty="0"/>
          </a:p>
          <a:p>
            <a:endParaRPr lang="en-US" dirty="0">
              <a:solidFill>
                <a:srgbClr val="000000"/>
              </a:solidFill>
              <a:latin typeface="museo-sans" charset="0"/>
            </a:endParaRPr>
          </a:p>
        </p:txBody>
      </p:sp>
    </p:spTree>
    <p:extLst>
      <p:ext uri="{BB962C8B-B14F-4D97-AF65-F5344CB8AC3E}">
        <p14:creationId xmlns:p14="http://schemas.microsoft.com/office/powerpoint/2010/main" val="2116203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17756" y="71895"/>
            <a:ext cx="10058400" cy="641350"/>
          </a:xfrm>
        </p:spPr>
        <p:txBody>
          <a:bodyPr>
            <a:normAutofit fontScale="90000"/>
          </a:bodyPr>
          <a:lstStyle/>
          <a:p>
            <a:r>
              <a:rPr lang="en-US" dirty="0" smtClean="0"/>
              <a:t>What </a:t>
            </a:r>
            <a:r>
              <a:rPr lang="en-US" dirty="0" err="1" smtClean="0"/>
              <a:t>nuremberg</a:t>
            </a:r>
            <a:r>
              <a:rPr lang="en-US" dirty="0" smtClean="0"/>
              <a:t> did </a:t>
            </a:r>
            <a:r>
              <a:rPr lang="en-US" i="1" dirty="0" smtClean="0"/>
              <a:t>not</a:t>
            </a:r>
            <a:r>
              <a:rPr lang="en-US" dirty="0" smtClean="0"/>
              <a:t> do</a:t>
            </a:r>
            <a:endParaRPr lang="en-US" dirty="0"/>
          </a:p>
        </p:txBody>
      </p:sp>
      <p:sp>
        <p:nvSpPr>
          <p:cNvPr id="4" name="TextBox 3"/>
          <p:cNvSpPr txBox="1"/>
          <p:nvPr/>
        </p:nvSpPr>
        <p:spPr>
          <a:xfrm>
            <a:off x="817755" y="724832"/>
            <a:ext cx="4311805" cy="1477328"/>
          </a:xfrm>
          <a:prstGeom prst="rect">
            <a:avLst/>
          </a:prstGeom>
          <a:noFill/>
        </p:spPr>
        <p:txBody>
          <a:bodyPr wrap="square" rtlCol="0">
            <a:spAutoFit/>
          </a:bodyPr>
          <a:lstStyle/>
          <a:p>
            <a:r>
              <a:rPr lang="en-US" dirty="0" smtClean="0"/>
              <a:t>The IMT did NOT establish genocide as a crime susceptible to indictment before an international court—</a:t>
            </a:r>
          </a:p>
          <a:p>
            <a:r>
              <a:rPr lang="en-US" dirty="0"/>
              <a:t>a</a:t>
            </a:r>
            <a:r>
              <a:rPr lang="en-US" dirty="0" smtClean="0"/>
              <a:t>lthough this is precisely what “Nuremberg” has come to symbolize.</a:t>
            </a:r>
            <a:endParaRPr lang="en-US" dirty="0"/>
          </a:p>
        </p:txBody>
      </p:sp>
      <p:pic>
        <p:nvPicPr>
          <p:cNvPr id="5" name="Picture 4"/>
          <p:cNvPicPr>
            <a:picLocks noChangeAspect="1"/>
          </p:cNvPicPr>
          <p:nvPr/>
        </p:nvPicPr>
        <p:blipFill>
          <a:blip r:embed="rId2"/>
          <a:stretch>
            <a:fillRect/>
          </a:stretch>
        </p:blipFill>
        <p:spPr>
          <a:xfrm>
            <a:off x="587615" y="2202160"/>
            <a:ext cx="4755677" cy="3085660"/>
          </a:xfrm>
          <a:prstGeom prst="rect">
            <a:avLst/>
          </a:prstGeom>
        </p:spPr>
      </p:pic>
      <p:sp>
        <p:nvSpPr>
          <p:cNvPr id="6" name="Rectangle 5"/>
          <p:cNvSpPr/>
          <p:nvPr/>
        </p:nvSpPr>
        <p:spPr>
          <a:xfrm>
            <a:off x="278781" y="5441795"/>
            <a:ext cx="5064512" cy="1169551"/>
          </a:xfrm>
          <a:prstGeom prst="rect">
            <a:avLst/>
          </a:prstGeom>
        </p:spPr>
        <p:txBody>
          <a:bodyPr wrap="square">
            <a:spAutoFit/>
          </a:bodyPr>
          <a:lstStyle/>
          <a:p>
            <a:r>
              <a:rPr lang="en-US" sz="1400" dirty="0">
                <a:solidFill>
                  <a:srgbClr val="383838"/>
                </a:solidFill>
                <a:latin typeface="Mercury SSm A" charset="0"/>
              </a:rPr>
              <a:t>Raphael Lemkin (right) with Ambassador Amado of Brazil (left) before a plenary session of the General Assembly at which the Convention on the Prevention and Punishment of Genocide was approved. </a:t>
            </a:r>
            <a:r>
              <a:rPr lang="en-US" sz="1400" dirty="0" err="1">
                <a:solidFill>
                  <a:srgbClr val="383838"/>
                </a:solidFill>
                <a:latin typeface="Mercury SSm A" charset="0"/>
              </a:rPr>
              <a:t>Palais</a:t>
            </a:r>
            <a:r>
              <a:rPr lang="en-US" sz="1400" dirty="0">
                <a:solidFill>
                  <a:srgbClr val="383838"/>
                </a:solidFill>
                <a:latin typeface="Mercury SSm A" charset="0"/>
              </a:rPr>
              <a:t> de </a:t>
            </a:r>
            <a:r>
              <a:rPr lang="en-US" sz="1400" dirty="0" err="1">
                <a:solidFill>
                  <a:srgbClr val="383838"/>
                </a:solidFill>
                <a:latin typeface="Mercury SSm A" charset="0"/>
              </a:rPr>
              <a:t>Chaillot</a:t>
            </a:r>
            <a:r>
              <a:rPr lang="en-US" sz="1400" dirty="0">
                <a:solidFill>
                  <a:srgbClr val="383838"/>
                </a:solidFill>
                <a:latin typeface="Mercury SSm A" charset="0"/>
              </a:rPr>
              <a:t>, Paris, December 11, 1948.</a:t>
            </a:r>
          </a:p>
          <a:p>
            <a:r>
              <a:rPr lang="en-US" sz="1400" i="1" dirty="0">
                <a:solidFill>
                  <a:srgbClr val="383838"/>
                </a:solidFill>
                <a:latin typeface="Mercury SSm A" charset="0"/>
              </a:rPr>
              <a:t>— United Nations Archives and Records Management Section</a:t>
            </a:r>
            <a:endParaRPr lang="en-US" sz="1400" b="0" i="1" dirty="0">
              <a:solidFill>
                <a:srgbClr val="383838"/>
              </a:solidFill>
              <a:effectLst/>
              <a:latin typeface="Mercury SSm A" charset="0"/>
            </a:endParaRPr>
          </a:p>
        </p:txBody>
      </p:sp>
      <p:sp>
        <p:nvSpPr>
          <p:cNvPr id="7" name="Rectangle 6"/>
          <p:cNvSpPr/>
          <p:nvPr/>
        </p:nvSpPr>
        <p:spPr>
          <a:xfrm>
            <a:off x="5359700" y="724832"/>
            <a:ext cx="6096000" cy="2308324"/>
          </a:xfrm>
          <a:prstGeom prst="rect">
            <a:avLst/>
          </a:prstGeom>
        </p:spPr>
        <p:txBody>
          <a:bodyPr>
            <a:spAutoFit/>
          </a:bodyPr>
          <a:lstStyle/>
          <a:p>
            <a:r>
              <a:rPr lang="en-US" i="1" dirty="0">
                <a:solidFill>
                  <a:srgbClr val="383838"/>
                </a:solidFill>
                <a:latin typeface="Mercury SSm A" charset="0"/>
              </a:rPr>
              <a:t>“[T]he allies decided in Nuremberg a case against a past Hitler, but refused to envisage future </a:t>
            </a:r>
            <a:r>
              <a:rPr lang="en-US" i="1" dirty="0" err="1">
                <a:solidFill>
                  <a:srgbClr val="383838"/>
                </a:solidFill>
                <a:latin typeface="Mercury SSm A" charset="0"/>
              </a:rPr>
              <a:t>Hitlers</a:t>
            </a:r>
            <a:r>
              <a:rPr lang="en-US" i="1" dirty="0">
                <a:solidFill>
                  <a:srgbClr val="383838"/>
                </a:solidFill>
                <a:latin typeface="Mercury SSm A" charset="0"/>
              </a:rPr>
              <a:t>, or like situations … In brief, the Germans were punished only for crimes committed during or in connection with the war of aggression. </a:t>
            </a:r>
            <a:r>
              <a:rPr lang="en-US" i="1" dirty="0">
                <a:solidFill>
                  <a:srgbClr val="FF0000"/>
                </a:solidFill>
                <a:latin typeface="Mercury SSm A" charset="0"/>
              </a:rPr>
              <a:t>Crimes against humanity were not an independent category of crimes in themselves. They were only considered crimes when their connection with other crimes could be established.”</a:t>
            </a:r>
            <a:r>
              <a:rPr lang="en-US" i="1" dirty="0">
                <a:solidFill>
                  <a:srgbClr val="383838"/>
                </a:solidFill>
                <a:latin typeface="Mercury SSm A" charset="0"/>
              </a:rPr>
              <a:t> </a:t>
            </a:r>
            <a:r>
              <a:rPr lang="en-US" i="1" dirty="0"/>
              <a:t/>
            </a:r>
            <a:br>
              <a:rPr lang="en-US" i="1" dirty="0"/>
            </a:br>
            <a:r>
              <a:rPr lang="en-US" dirty="0">
                <a:solidFill>
                  <a:srgbClr val="383838"/>
                </a:solidFill>
                <a:latin typeface="Mercury SSm A" charset="0"/>
              </a:rPr>
              <a:t>Unpublished memoir of Raphael Lemkin</a:t>
            </a:r>
            <a:endParaRPr lang="en-US" dirty="0"/>
          </a:p>
        </p:txBody>
      </p:sp>
      <p:sp>
        <p:nvSpPr>
          <p:cNvPr id="8" name="Rectangle 7"/>
          <p:cNvSpPr/>
          <p:nvPr/>
        </p:nvSpPr>
        <p:spPr>
          <a:xfrm>
            <a:off x="5445513" y="3044743"/>
            <a:ext cx="6096000" cy="3970318"/>
          </a:xfrm>
          <a:prstGeom prst="rect">
            <a:avLst/>
          </a:prstGeom>
        </p:spPr>
        <p:txBody>
          <a:bodyPr>
            <a:spAutoFit/>
          </a:bodyPr>
          <a:lstStyle/>
          <a:p>
            <a:r>
              <a:rPr lang="en-US" dirty="0">
                <a:solidFill>
                  <a:srgbClr val="383838"/>
                </a:solidFill>
                <a:latin typeface="Mercury SSm A" charset="0"/>
              </a:rPr>
              <a:t>In 1944, a Polish Jewish lawyer named Raphael Lemkin (1900-1959) sought to describe Nazi policies of systematic murder, including the destruction of European Jewry. He formed the word </a:t>
            </a:r>
            <a:r>
              <a:rPr lang="en-US" i="1" dirty="0">
                <a:solidFill>
                  <a:srgbClr val="383838"/>
                </a:solidFill>
                <a:latin typeface="Mercury SSm A" charset="0"/>
              </a:rPr>
              <a:t>genocide</a:t>
            </a:r>
            <a:r>
              <a:rPr lang="en-US" dirty="0">
                <a:solidFill>
                  <a:srgbClr val="383838"/>
                </a:solidFill>
                <a:latin typeface="Mercury SSm A" charset="0"/>
              </a:rPr>
              <a:t> by combining </a:t>
            </a:r>
            <a:r>
              <a:rPr lang="en-US" i="1" dirty="0" err="1">
                <a:solidFill>
                  <a:srgbClr val="383838"/>
                </a:solidFill>
                <a:latin typeface="Mercury SSm A" charset="0"/>
              </a:rPr>
              <a:t>geno</a:t>
            </a:r>
            <a:r>
              <a:rPr lang="en-US" dirty="0">
                <a:solidFill>
                  <a:srgbClr val="383838"/>
                </a:solidFill>
                <a:latin typeface="Mercury SSm A" charset="0"/>
              </a:rPr>
              <a:t>-, from the Greek word for race or tribe, with -</a:t>
            </a:r>
            <a:r>
              <a:rPr lang="en-US" i="1" dirty="0" err="1">
                <a:solidFill>
                  <a:srgbClr val="383838"/>
                </a:solidFill>
                <a:latin typeface="Mercury SSm A" charset="0"/>
              </a:rPr>
              <a:t>cide</a:t>
            </a:r>
            <a:r>
              <a:rPr lang="en-US" dirty="0">
                <a:solidFill>
                  <a:srgbClr val="383838"/>
                </a:solidFill>
                <a:latin typeface="Mercury SSm A" charset="0"/>
              </a:rPr>
              <a:t>, from the Latin word for killing. In proposing this new term, Lemkin had in mind “a coordinated plan of different actions aiming at the destruction of essential foundations of the life of national groups, with the aim of annihilating the groups themselves.” The next year, the </a:t>
            </a:r>
            <a:r>
              <a:rPr lang="en-US" dirty="0" smtClean="0">
                <a:solidFill>
                  <a:srgbClr val="383838"/>
                </a:solidFill>
                <a:latin typeface="Mercury SSm A" charset="0"/>
              </a:rPr>
              <a:t>IMT </a:t>
            </a:r>
            <a:r>
              <a:rPr lang="en-US" dirty="0">
                <a:solidFill>
                  <a:srgbClr val="383838"/>
                </a:solidFill>
                <a:latin typeface="Mercury SSm A" charset="0"/>
              </a:rPr>
              <a:t>at Nuremberg charged top Nazis with “crimes against humanity.” The word </a:t>
            </a:r>
            <a:r>
              <a:rPr lang="en-US" i="1" dirty="0">
                <a:solidFill>
                  <a:srgbClr val="383838"/>
                </a:solidFill>
                <a:latin typeface="Mercury SSm A" charset="0"/>
              </a:rPr>
              <a:t>genocide</a:t>
            </a:r>
            <a:r>
              <a:rPr lang="en-US" dirty="0">
                <a:solidFill>
                  <a:srgbClr val="383838"/>
                </a:solidFill>
                <a:latin typeface="Mercury SSm A" charset="0"/>
              </a:rPr>
              <a:t> was included in the indictment, but was used as a descriptive, not legal, term</a:t>
            </a:r>
            <a:r>
              <a:rPr lang="en-US" dirty="0" smtClean="0">
                <a:solidFill>
                  <a:srgbClr val="383838"/>
                </a:solidFill>
                <a:latin typeface="Mercury SSm A" charset="0"/>
              </a:rPr>
              <a:t>.</a:t>
            </a:r>
          </a:p>
          <a:p>
            <a:r>
              <a:rPr lang="en-US" sz="1400" dirty="0">
                <a:hlinkClick r:id="rId3"/>
              </a:rPr>
              <a:t>https://</a:t>
            </a:r>
            <a:r>
              <a:rPr lang="en-US" sz="1400" dirty="0" smtClean="0">
                <a:hlinkClick r:id="rId3"/>
              </a:rPr>
              <a:t>www.ushmm.org/wlc/en/article.php?ModuleId=10007153</a:t>
            </a:r>
            <a:endParaRPr lang="en-US" sz="1400" dirty="0" smtClean="0"/>
          </a:p>
          <a:p>
            <a:endParaRPr lang="en-US" dirty="0"/>
          </a:p>
        </p:txBody>
      </p:sp>
    </p:spTree>
    <p:extLst>
      <p:ext uri="{BB962C8B-B14F-4D97-AF65-F5344CB8AC3E}">
        <p14:creationId xmlns:p14="http://schemas.microsoft.com/office/powerpoint/2010/main" val="125925085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191</TotalTime>
  <Words>744</Words>
  <Application>Microsoft Macintosh PowerPoint</Application>
  <PresentationFormat>Widescreen</PresentationFormat>
  <Paragraphs>104</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Gill Sans MT</vt:lpstr>
      <vt:lpstr>Irvin Heading</vt:lpstr>
      <vt:lpstr>Irvin Text</vt:lpstr>
      <vt:lpstr>Mercury SSm A</vt:lpstr>
      <vt:lpstr>museo-sans</vt:lpstr>
      <vt:lpstr>Neutra Face</vt:lpstr>
      <vt:lpstr>trebuchet ms</vt:lpstr>
      <vt:lpstr>Arial</vt:lpstr>
      <vt:lpstr>Parcel</vt:lpstr>
      <vt:lpstr>Victors’ justice?</vt:lpstr>
      <vt:lpstr>What is a trial?</vt:lpstr>
      <vt:lpstr>What was the Nuremberg international military tribunal intended to do?</vt:lpstr>
      <vt:lpstr>Why nuremberg?</vt:lpstr>
      <vt:lpstr>PowerPoint Presentation</vt:lpstr>
      <vt:lpstr>PowerPoint Presentation</vt:lpstr>
      <vt:lpstr>Framing the charges</vt:lpstr>
      <vt:lpstr>The defendants</vt:lpstr>
      <vt:lpstr>What nuremberg did not do</vt:lpstr>
      <vt:lpstr>PowerPoint Presentation</vt:lpstr>
      <vt:lpstr>controversies</vt:lpstr>
      <vt:lpstr>Who was rebecca west?</vt:lpstr>
      <vt:lpstr>PowerPoint Presentation</vt:lpstr>
      <vt:lpstr>PowerPoint Presentation</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Victors’ justice?</dc:title>
  <dc:creator>Susan Carruthers</dc:creator>
  <cp:lastModifiedBy>Susan Carruthers</cp:lastModifiedBy>
  <cp:revision>16</cp:revision>
  <dcterms:created xsi:type="dcterms:W3CDTF">2018-02-07T14:53:37Z</dcterms:created>
  <dcterms:modified xsi:type="dcterms:W3CDTF">2018-02-07T18:05:21Z</dcterms:modified>
</cp:coreProperties>
</file>