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 id="257" r:id="rId3"/>
    <p:sldId id="264" r:id="rId4"/>
    <p:sldId id="279" r:id="rId5"/>
    <p:sldId id="270" r:id="rId6"/>
    <p:sldId id="271" r:id="rId7"/>
    <p:sldId id="258" r:id="rId8"/>
    <p:sldId id="259" r:id="rId9"/>
    <p:sldId id="260" r:id="rId10"/>
    <p:sldId id="267" r:id="rId11"/>
    <p:sldId id="263" r:id="rId12"/>
    <p:sldId id="278" r:id="rId13"/>
    <p:sldId id="277" r:id="rId14"/>
    <p:sldId id="262" r:id="rId15"/>
    <p:sldId id="273" r:id="rId16"/>
    <p:sldId id="274" r:id="rId17"/>
    <p:sldId id="265" r:id="rId18"/>
    <p:sldId id="275" r:id="rId19"/>
    <p:sldId id="268" r:id="rId20"/>
    <p:sldId id="269" r:id="rId21"/>
    <p:sldId id="27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81"/>
  </p:normalViewPr>
  <p:slideViewPr>
    <p:cSldViewPr snapToGrid="0" snapToObjects="1">
      <p:cViewPr varScale="1">
        <p:scale>
          <a:sx n="116" d="100"/>
          <a:sy n="116" d="100"/>
        </p:scale>
        <p:origin x="41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_rels/data2.xml.rels><?xml version="1.0" encoding="UTF-8" standalone="yes"?>
<Relationships xmlns="http://schemas.openxmlformats.org/package/2006/relationships"><Relationship Id="rId1" Type="http://schemas.openxmlformats.org/officeDocument/2006/relationships/hyperlink" Target="https://www.cfr.org/blog/international-treaties-united-states-refuses-play-ball"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s://www.cfr.org/blog/international-treaties-united-states-refuses-play-ball"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87CBC6-EE59-4EC1-8815-6B52B5D37D45}"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7CF2AFE3-60D8-4C39-A786-02E808107197}">
      <dgm:prSet/>
      <dgm:spPr/>
      <dgm:t>
        <a:bodyPr/>
        <a:lstStyle/>
        <a:p>
          <a:r>
            <a:rPr lang="en-US"/>
            <a:t>What is a trial?</a:t>
          </a:r>
        </a:p>
      </dgm:t>
    </dgm:pt>
    <dgm:pt modelId="{C6744036-A8E8-489A-AFA5-49D159AE750E}" type="parTrans" cxnId="{38D59FC0-6B03-4320-862D-FA586CB39023}">
      <dgm:prSet/>
      <dgm:spPr/>
      <dgm:t>
        <a:bodyPr/>
        <a:lstStyle/>
        <a:p>
          <a:endParaRPr lang="en-US"/>
        </a:p>
      </dgm:t>
    </dgm:pt>
    <dgm:pt modelId="{D9E37F6B-66B2-4709-A2BD-810ACB7972AB}" type="sibTrans" cxnId="{38D59FC0-6B03-4320-862D-FA586CB39023}">
      <dgm:prSet/>
      <dgm:spPr/>
      <dgm:t>
        <a:bodyPr/>
        <a:lstStyle/>
        <a:p>
          <a:endParaRPr lang="en-US"/>
        </a:p>
      </dgm:t>
    </dgm:pt>
    <dgm:pt modelId="{42997EC1-5371-4771-87F8-B6B8D9E86EA7}">
      <dgm:prSet/>
      <dgm:spPr/>
      <dgm:t>
        <a:bodyPr/>
        <a:lstStyle/>
        <a:p>
          <a:r>
            <a:rPr lang="en-US" dirty="0"/>
            <a:t>What is a “show trial”?</a:t>
          </a:r>
        </a:p>
      </dgm:t>
    </dgm:pt>
    <dgm:pt modelId="{780DFD46-99AD-4B74-A7F4-3E0D3CB3E0AF}" type="parTrans" cxnId="{3B461618-1FDF-45D5-B857-F2C75D8C547A}">
      <dgm:prSet/>
      <dgm:spPr/>
      <dgm:t>
        <a:bodyPr/>
        <a:lstStyle/>
        <a:p>
          <a:endParaRPr lang="en-US"/>
        </a:p>
      </dgm:t>
    </dgm:pt>
    <dgm:pt modelId="{BDE2A905-04C2-4B05-9EDD-DD10DBE07F9F}" type="sibTrans" cxnId="{3B461618-1FDF-45D5-B857-F2C75D8C547A}">
      <dgm:prSet/>
      <dgm:spPr/>
      <dgm:t>
        <a:bodyPr/>
        <a:lstStyle/>
        <a:p>
          <a:endParaRPr lang="en-US"/>
        </a:p>
      </dgm:t>
    </dgm:pt>
    <dgm:pt modelId="{AEDBB3F3-CBEA-A947-A59C-63AC5C1ABADA}">
      <dgm:prSet/>
      <dgm:spPr/>
      <dgm:t>
        <a:bodyPr/>
        <a:lstStyle/>
        <a:p>
          <a:r>
            <a:rPr lang="en-GB" dirty="0"/>
            <a:t>Why stage war crimes trials at all? Alternatives??</a:t>
          </a:r>
        </a:p>
      </dgm:t>
    </dgm:pt>
    <dgm:pt modelId="{487C1471-5198-394E-B635-B96CFC696FE7}" type="parTrans" cxnId="{221C1959-DCAF-9E4C-AA12-8F8BFEBA21FF}">
      <dgm:prSet/>
      <dgm:spPr/>
      <dgm:t>
        <a:bodyPr/>
        <a:lstStyle/>
        <a:p>
          <a:endParaRPr lang="en-GB"/>
        </a:p>
      </dgm:t>
    </dgm:pt>
    <dgm:pt modelId="{58A05F48-7FAC-904E-B140-F7B4D743A6B1}" type="sibTrans" cxnId="{221C1959-DCAF-9E4C-AA12-8F8BFEBA21FF}">
      <dgm:prSet/>
      <dgm:spPr/>
      <dgm:t>
        <a:bodyPr/>
        <a:lstStyle/>
        <a:p>
          <a:endParaRPr lang="en-GB"/>
        </a:p>
      </dgm:t>
    </dgm:pt>
    <dgm:pt modelId="{37097ABF-1172-F74D-9BA8-42921F806C5C}" type="pres">
      <dgm:prSet presAssocID="{2887CBC6-EE59-4EC1-8815-6B52B5D37D45}" presName="linear" presStyleCnt="0">
        <dgm:presLayoutVars>
          <dgm:animLvl val="lvl"/>
          <dgm:resizeHandles val="exact"/>
        </dgm:presLayoutVars>
      </dgm:prSet>
      <dgm:spPr/>
    </dgm:pt>
    <dgm:pt modelId="{197C26F6-F30B-824E-A5A0-18A14B2FEC54}" type="pres">
      <dgm:prSet presAssocID="{7CF2AFE3-60D8-4C39-A786-02E808107197}" presName="parentText" presStyleLbl="node1" presStyleIdx="0" presStyleCnt="3">
        <dgm:presLayoutVars>
          <dgm:chMax val="0"/>
          <dgm:bulletEnabled val="1"/>
        </dgm:presLayoutVars>
      </dgm:prSet>
      <dgm:spPr/>
    </dgm:pt>
    <dgm:pt modelId="{CFD4D549-A646-7E4B-973A-2AAE8E2DB217}" type="pres">
      <dgm:prSet presAssocID="{D9E37F6B-66B2-4709-A2BD-810ACB7972AB}" presName="spacer" presStyleCnt="0"/>
      <dgm:spPr/>
    </dgm:pt>
    <dgm:pt modelId="{8EEBA7A7-40D0-0640-818B-AFFBE64CCE1B}" type="pres">
      <dgm:prSet presAssocID="{42997EC1-5371-4771-87F8-B6B8D9E86EA7}" presName="parentText" presStyleLbl="node1" presStyleIdx="1" presStyleCnt="3">
        <dgm:presLayoutVars>
          <dgm:chMax val="0"/>
          <dgm:bulletEnabled val="1"/>
        </dgm:presLayoutVars>
      </dgm:prSet>
      <dgm:spPr/>
    </dgm:pt>
    <dgm:pt modelId="{B8293B34-82BF-9844-9186-4EDB7A4C65DB}" type="pres">
      <dgm:prSet presAssocID="{BDE2A905-04C2-4B05-9EDD-DD10DBE07F9F}" presName="spacer" presStyleCnt="0"/>
      <dgm:spPr/>
    </dgm:pt>
    <dgm:pt modelId="{FC238F05-A0E0-0A42-95C8-E3FF7F16CA53}" type="pres">
      <dgm:prSet presAssocID="{AEDBB3F3-CBEA-A947-A59C-63AC5C1ABADA}" presName="parentText" presStyleLbl="node1" presStyleIdx="2" presStyleCnt="3">
        <dgm:presLayoutVars>
          <dgm:chMax val="0"/>
          <dgm:bulletEnabled val="1"/>
        </dgm:presLayoutVars>
      </dgm:prSet>
      <dgm:spPr/>
    </dgm:pt>
  </dgm:ptLst>
  <dgm:cxnLst>
    <dgm:cxn modelId="{8C7CDB03-6ECD-FB46-BBD8-53F6D50AAACF}" type="presOf" srcId="{2887CBC6-EE59-4EC1-8815-6B52B5D37D45}" destId="{37097ABF-1172-F74D-9BA8-42921F806C5C}" srcOrd="0" destOrd="0" presId="urn:microsoft.com/office/officeart/2005/8/layout/vList2"/>
    <dgm:cxn modelId="{3B461618-1FDF-45D5-B857-F2C75D8C547A}" srcId="{2887CBC6-EE59-4EC1-8815-6B52B5D37D45}" destId="{42997EC1-5371-4771-87F8-B6B8D9E86EA7}" srcOrd="1" destOrd="0" parTransId="{780DFD46-99AD-4B74-A7F4-3E0D3CB3E0AF}" sibTransId="{BDE2A905-04C2-4B05-9EDD-DD10DBE07F9F}"/>
    <dgm:cxn modelId="{9B97EB48-9394-2947-BD51-4BBA5BC8F5BC}" type="presOf" srcId="{42997EC1-5371-4771-87F8-B6B8D9E86EA7}" destId="{8EEBA7A7-40D0-0640-818B-AFFBE64CCE1B}" srcOrd="0" destOrd="0" presId="urn:microsoft.com/office/officeart/2005/8/layout/vList2"/>
    <dgm:cxn modelId="{221C1959-DCAF-9E4C-AA12-8F8BFEBA21FF}" srcId="{2887CBC6-EE59-4EC1-8815-6B52B5D37D45}" destId="{AEDBB3F3-CBEA-A947-A59C-63AC5C1ABADA}" srcOrd="2" destOrd="0" parTransId="{487C1471-5198-394E-B635-B96CFC696FE7}" sibTransId="{58A05F48-7FAC-904E-B140-F7B4D743A6B1}"/>
    <dgm:cxn modelId="{38D59FC0-6B03-4320-862D-FA586CB39023}" srcId="{2887CBC6-EE59-4EC1-8815-6B52B5D37D45}" destId="{7CF2AFE3-60D8-4C39-A786-02E808107197}" srcOrd="0" destOrd="0" parTransId="{C6744036-A8E8-489A-AFA5-49D159AE750E}" sibTransId="{D9E37F6B-66B2-4709-A2BD-810ACB7972AB}"/>
    <dgm:cxn modelId="{7A031CC8-4F36-0548-A45F-C8D7722D0052}" type="presOf" srcId="{7CF2AFE3-60D8-4C39-A786-02E808107197}" destId="{197C26F6-F30B-824E-A5A0-18A14B2FEC54}" srcOrd="0" destOrd="0" presId="urn:microsoft.com/office/officeart/2005/8/layout/vList2"/>
    <dgm:cxn modelId="{44A115D1-67AE-8849-8E9B-650D3A79338B}" type="presOf" srcId="{AEDBB3F3-CBEA-A947-A59C-63AC5C1ABADA}" destId="{FC238F05-A0E0-0A42-95C8-E3FF7F16CA53}" srcOrd="0" destOrd="0" presId="urn:microsoft.com/office/officeart/2005/8/layout/vList2"/>
    <dgm:cxn modelId="{1ADCE26C-FA7F-BB40-848A-4F5F18EEB24E}" type="presParOf" srcId="{37097ABF-1172-F74D-9BA8-42921F806C5C}" destId="{197C26F6-F30B-824E-A5A0-18A14B2FEC54}" srcOrd="0" destOrd="0" presId="urn:microsoft.com/office/officeart/2005/8/layout/vList2"/>
    <dgm:cxn modelId="{D24911DF-DC5A-774C-9A0D-EACB43ACB2EB}" type="presParOf" srcId="{37097ABF-1172-F74D-9BA8-42921F806C5C}" destId="{CFD4D549-A646-7E4B-973A-2AAE8E2DB217}" srcOrd="1" destOrd="0" presId="urn:microsoft.com/office/officeart/2005/8/layout/vList2"/>
    <dgm:cxn modelId="{7FA6ECFE-6D5A-8F49-A4EF-596E2C3DEE0E}" type="presParOf" srcId="{37097ABF-1172-F74D-9BA8-42921F806C5C}" destId="{8EEBA7A7-40D0-0640-818B-AFFBE64CCE1B}" srcOrd="2" destOrd="0" presId="urn:microsoft.com/office/officeart/2005/8/layout/vList2"/>
    <dgm:cxn modelId="{304B79EC-D3DC-874C-B122-284FF49C516E}" type="presParOf" srcId="{37097ABF-1172-F74D-9BA8-42921F806C5C}" destId="{B8293B34-82BF-9844-9186-4EDB7A4C65DB}" srcOrd="3" destOrd="0" presId="urn:microsoft.com/office/officeart/2005/8/layout/vList2"/>
    <dgm:cxn modelId="{3F75FA73-446E-0644-90C0-4DB49C36730A}" type="presParOf" srcId="{37097ABF-1172-F74D-9BA8-42921F806C5C}" destId="{FC238F05-A0E0-0A42-95C8-E3FF7F16CA5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3B5B1A-E4A7-40FC-8E56-05AA214EB069}"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A233AFF8-3525-4906-A332-4949F99587C4}">
      <dgm:prSet/>
      <dgm:spPr/>
      <dgm:t>
        <a:bodyPr/>
        <a:lstStyle/>
        <a:p>
          <a:r>
            <a:rPr lang="en-US"/>
            <a:t>Why didn’t the US Government ratify the Genocide Convention until the Reagan era?</a:t>
          </a:r>
        </a:p>
      </dgm:t>
    </dgm:pt>
    <dgm:pt modelId="{15A92C51-C8E9-4AAD-B2FB-9D294D241B5B}" type="parTrans" cxnId="{4918F815-73F7-4BC8-BF62-9F76FD801237}">
      <dgm:prSet/>
      <dgm:spPr/>
      <dgm:t>
        <a:bodyPr/>
        <a:lstStyle/>
        <a:p>
          <a:endParaRPr lang="en-US"/>
        </a:p>
      </dgm:t>
    </dgm:pt>
    <dgm:pt modelId="{1F5D1CE2-3EA5-4AD0-B1D3-5B7ACAC7BBD6}" type="sibTrans" cxnId="{4918F815-73F7-4BC8-BF62-9F76FD801237}">
      <dgm:prSet/>
      <dgm:spPr/>
      <dgm:t>
        <a:bodyPr/>
        <a:lstStyle/>
        <a:p>
          <a:endParaRPr lang="en-US"/>
        </a:p>
      </dgm:t>
    </dgm:pt>
    <dgm:pt modelId="{3CA6CA21-52B4-4680-A961-A92888E35A2C}">
      <dgm:prSet/>
      <dgm:spPr/>
      <dgm:t>
        <a:bodyPr/>
        <a:lstStyle/>
        <a:p>
          <a:r>
            <a:rPr lang="en-US">
              <a:hlinkClick xmlns:r="http://schemas.openxmlformats.org/officeDocument/2006/relationships" r:id="rId1"/>
            </a:rPr>
            <a:t>https://www.cfr.org/blog/international-treaties-united-states-refuses-play-ball</a:t>
          </a:r>
          <a:endParaRPr lang="en-US"/>
        </a:p>
      </dgm:t>
    </dgm:pt>
    <dgm:pt modelId="{1F2047BF-5A90-4032-9E0B-FCC0CC4187D6}" type="parTrans" cxnId="{85F6E62D-48E0-4185-9371-8F84087D8BC5}">
      <dgm:prSet/>
      <dgm:spPr/>
      <dgm:t>
        <a:bodyPr/>
        <a:lstStyle/>
        <a:p>
          <a:endParaRPr lang="en-US"/>
        </a:p>
      </dgm:t>
    </dgm:pt>
    <dgm:pt modelId="{88DDE8E3-A118-4595-9E39-F3D13B09DB1B}" type="sibTrans" cxnId="{85F6E62D-48E0-4185-9371-8F84087D8BC5}">
      <dgm:prSet/>
      <dgm:spPr/>
      <dgm:t>
        <a:bodyPr/>
        <a:lstStyle/>
        <a:p>
          <a:endParaRPr lang="en-US"/>
        </a:p>
      </dgm:t>
    </dgm:pt>
    <dgm:pt modelId="{22D06278-8BBC-7B48-997D-F553E944937F}" type="pres">
      <dgm:prSet presAssocID="{C33B5B1A-E4A7-40FC-8E56-05AA214EB069}" presName="linear" presStyleCnt="0">
        <dgm:presLayoutVars>
          <dgm:animLvl val="lvl"/>
          <dgm:resizeHandles val="exact"/>
        </dgm:presLayoutVars>
      </dgm:prSet>
      <dgm:spPr/>
    </dgm:pt>
    <dgm:pt modelId="{9ED6BB62-7E6E-574F-B21F-A33A089F10F3}" type="pres">
      <dgm:prSet presAssocID="{A233AFF8-3525-4906-A332-4949F99587C4}" presName="parentText" presStyleLbl="node1" presStyleIdx="0" presStyleCnt="2">
        <dgm:presLayoutVars>
          <dgm:chMax val="0"/>
          <dgm:bulletEnabled val="1"/>
        </dgm:presLayoutVars>
      </dgm:prSet>
      <dgm:spPr/>
    </dgm:pt>
    <dgm:pt modelId="{A060C28B-4C62-5649-92FE-9916467D7C4B}" type="pres">
      <dgm:prSet presAssocID="{1F5D1CE2-3EA5-4AD0-B1D3-5B7ACAC7BBD6}" presName="spacer" presStyleCnt="0"/>
      <dgm:spPr/>
    </dgm:pt>
    <dgm:pt modelId="{07DCB639-1C53-2544-922F-78024D227375}" type="pres">
      <dgm:prSet presAssocID="{3CA6CA21-52B4-4680-A961-A92888E35A2C}" presName="parentText" presStyleLbl="node1" presStyleIdx="1" presStyleCnt="2">
        <dgm:presLayoutVars>
          <dgm:chMax val="0"/>
          <dgm:bulletEnabled val="1"/>
        </dgm:presLayoutVars>
      </dgm:prSet>
      <dgm:spPr/>
    </dgm:pt>
  </dgm:ptLst>
  <dgm:cxnLst>
    <dgm:cxn modelId="{4918F815-73F7-4BC8-BF62-9F76FD801237}" srcId="{C33B5B1A-E4A7-40FC-8E56-05AA214EB069}" destId="{A233AFF8-3525-4906-A332-4949F99587C4}" srcOrd="0" destOrd="0" parTransId="{15A92C51-C8E9-4AAD-B2FB-9D294D241B5B}" sibTransId="{1F5D1CE2-3EA5-4AD0-B1D3-5B7ACAC7BBD6}"/>
    <dgm:cxn modelId="{85F6E62D-48E0-4185-9371-8F84087D8BC5}" srcId="{C33B5B1A-E4A7-40FC-8E56-05AA214EB069}" destId="{3CA6CA21-52B4-4680-A961-A92888E35A2C}" srcOrd="1" destOrd="0" parTransId="{1F2047BF-5A90-4032-9E0B-FCC0CC4187D6}" sibTransId="{88DDE8E3-A118-4595-9E39-F3D13B09DB1B}"/>
    <dgm:cxn modelId="{C1E8003B-FB33-F74F-861B-8AF738257D03}" type="presOf" srcId="{C33B5B1A-E4A7-40FC-8E56-05AA214EB069}" destId="{22D06278-8BBC-7B48-997D-F553E944937F}" srcOrd="0" destOrd="0" presId="urn:microsoft.com/office/officeart/2005/8/layout/vList2"/>
    <dgm:cxn modelId="{AE51FE59-C16F-F04A-B48C-D7C2CEB09C19}" type="presOf" srcId="{3CA6CA21-52B4-4680-A961-A92888E35A2C}" destId="{07DCB639-1C53-2544-922F-78024D227375}" srcOrd="0" destOrd="0" presId="urn:microsoft.com/office/officeart/2005/8/layout/vList2"/>
    <dgm:cxn modelId="{982D6A68-E562-A643-B5C9-4CEA486C837E}" type="presOf" srcId="{A233AFF8-3525-4906-A332-4949F99587C4}" destId="{9ED6BB62-7E6E-574F-B21F-A33A089F10F3}" srcOrd="0" destOrd="0" presId="urn:microsoft.com/office/officeart/2005/8/layout/vList2"/>
    <dgm:cxn modelId="{D00E616A-6F79-C14A-A0E3-14DAA37355D3}" type="presParOf" srcId="{22D06278-8BBC-7B48-997D-F553E944937F}" destId="{9ED6BB62-7E6E-574F-B21F-A33A089F10F3}" srcOrd="0" destOrd="0" presId="urn:microsoft.com/office/officeart/2005/8/layout/vList2"/>
    <dgm:cxn modelId="{98A084C4-C279-0745-B1BA-6A548FEFC857}" type="presParOf" srcId="{22D06278-8BBC-7B48-997D-F553E944937F}" destId="{A060C28B-4C62-5649-92FE-9916467D7C4B}" srcOrd="1" destOrd="0" presId="urn:microsoft.com/office/officeart/2005/8/layout/vList2"/>
    <dgm:cxn modelId="{D46BA5DD-46D2-FE45-812B-44064E341D3C}" type="presParOf" srcId="{22D06278-8BBC-7B48-997D-F553E944937F}" destId="{07DCB639-1C53-2544-922F-78024D22737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C4B313-D505-444C-A722-33448F48B86B}"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2C420196-5939-4992-9DF7-3D8AF71FFABD}">
      <dgm:prSet/>
      <dgm:spPr/>
      <dgm:t>
        <a:bodyPr/>
        <a:lstStyle/>
        <a:p>
          <a:r>
            <a:rPr lang="en-US"/>
            <a:t>What does the expression “victors’ justice” connote?</a:t>
          </a:r>
        </a:p>
      </dgm:t>
    </dgm:pt>
    <dgm:pt modelId="{340A08CC-2AE8-4920-B78D-20FEA863EA14}" type="parTrans" cxnId="{B1CCE37C-506D-49BD-BFEB-5EF3D47C19D4}">
      <dgm:prSet/>
      <dgm:spPr/>
      <dgm:t>
        <a:bodyPr/>
        <a:lstStyle/>
        <a:p>
          <a:endParaRPr lang="en-US"/>
        </a:p>
      </dgm:t>
    </dgm:pt>
    <dgm:pt modelId="{E2CFF7EE-B762-443C-BC35-0090566AAB09}" type="sibTrans" cxnId="{B1CCE37C-506D-49BD-BFEB-5EF3D47C19D4}">
      <dgm:prSet/>
      <dgm:spPr/>
      <dgm:t>
        <a:bodyPr/>
        <a:lstStyle/>
        <a:p>
          <a:endParaRPr lang="en-US"/>
        </a:p>
      </dgm:t>
    </dgm:pt>
    <dgm:pt modelId="{9E016371-4449-447E-80D1-D104BCC8E55F}">
      <dgm:prSet/>
      <dgm:spPr/>
      <dgm:t>
        <a:bodyPr/>
        <a:lstStyle/>
        <a:p>
          <a:r>
            <a:rPr lang="en-US"/>
            <a:t>Do you consider this a fair characterization of the IMT?</a:t>
          </a:r>
        </a:p>
      </dgm:t>
    </dgm:pt>
    <dgm:pt modelId="{E944558E-5D48-4DB1-8D51-E1228A59D21C}" type="parTrans" cxnId="{65B04A3F-91DD-49A4-AC57-072ACD39C83C}">
      <dgm:prSet/>
      <dgm:spPr/>
      <dgm:t>
        <a:bodyPr/>
        <a:lstStyle/>
        <a:p>
          <a:endParaRPr lang="en-US"/>
        </a:p>
      </dgm:t>
    </dgm:pt>
    <dgm:pt modelId="{3904E79F-6AEB-448F-9C9A-9B6BD264E0DF}" type="sibTrans" cxnId="{65B04A3F-91DD-49A4-AC57-072ACD39C83C}">
      <dgm:prSet/>
      <dgm:spPr/>
      <dgm:t>
        <a:bodyPr/>
        <a:lstStyle/>
        <a:p>
          <a:endParaRPr lang="en-US"/>
        </a:p>
      </dgm:t>
    </dgm:pt>
    <dgm:pt modelId="{3F409015-15A4-4904-A48B-CB960385808A}">
      <dgm:prSet/>
      <dgm:spPr/>
      <dgm:t>
        <a:bodyPr/>
        <a:lstStyle/>
        <a:p>
          <a:r>
            <a:rPr lang="en-US"/>
            <a:t>On what grounds are the proceedings open to critical scrutiny?</a:t>
          </a:r>
        </a:p>
      </dgm:t>
    </dgm:pt>
    <dgm:pt modelId="{714CB0E4-3CA6-4C03-B37B-F879B9CA851F}" type="parTrans" cxnId="{C2741B40-4FA9-4F0F-91E6-02C8F6773ACE}">
      <dgm:prSet/>
      <dgm:spPr/>
      <dgm:t>
        <a:bodyPr/>
        <a:lstStyle/>
        <a:p>
          <a:endParaRPr lang="en-US"/>
        </a:p>
      </dgm:t>
    </dgm:pt>
    <dgm:pt modelId="{F53C533E-5852-4550-8597-4E04B8342072}" type="sibTrans" cxnId="{C2741B40-4FA9-4F0F-91E6-02C8F6773ACE}">
      <dgm:prSet/>
      <dgm:spPr/>
      <dgm:t>
        <a:bodyPr/>
        <a:lstStyle/>
        <a:p>
          <a:endParaRPr lang="en-US"/>
        </a:p>
      </dgm:t>
    </dgm:pt>
    <dgm:pt modelId="{0527D78C-41EA-B842-A126-158637641EAB}" type="pres">
      <dgm:prSet presAssocID="{6BC4B313-D505-444C-A722-33448F48B86B}" presName="linear" presStyleCnt="0">
        <dgm:presLayoutVars>
          <dgm:animLvl val="lvl"/>
          <dgm:resizeHandles val="exact"/>
        </dgm:presLayoutVars>
      </dgm:prSet>
      <dgm:spPr/>
    </dgm:pt>
    <dgm:pt modelId="{1B3531AC-B362-C44D-9CCD-CB7EC7380F79}" type="pres">
      <dgm:prSet presAssocID="{2C420196-5939-4992-9DF7-3D8AF71FFABD}" presName="parentText" presStyleLbl="node1" presStyleIdx="0" presStyleCnt="3">
        <dgm:presLayoutVars>
          <dgm:chMax val="0"/>
          <dgm:bulletEnabled val="1"/>
        </dgm:presLayoutVars>
      </dgm:prSet>
      <dgm:spPr/>
    </dgm:pt>
    <dgm:pt modelId="{BF822CC3-1B7F-2E41-95C0-9AC023305881}" type="pres">
      <dgm:prSet presAssocID="{E2CFF7EE-B762-443C-BC35-0090566AAB09}" presName="spacer" presStyleCnt="0"/>
      <dgm:spPr/>
    </dgm:pt>
    <dgm:pt modelId="{51A37AB9-0CD4-DF4F-BC20-01028E2441F0}" type="pres">
      <dgm:prSet presAssocID="{9E016371-4449-447E-80D1-D104BCC8E55F}" presName="parentText" presStyleLbl="node1" presStyleIdx="1" presStyleCnt="3">
        <dgm:presLayoutVars>
          <dgm:chMax val="0"/>
          <dgm:bulletEnabled val="1"/>
        </dgm:presLayoutVars>
      </dgm:prSet>
      <dgm:spPr/>
    </dgm:pt>
    <dgm:pt modelId="{189520DC-361A-C045-9C2D-3949DD95C416}" type="pres">
      <dgm:prSet presAssocID="{3904E79F-6AEB-448F-9C9A-9B6BD264E0DF}" presName="spacer" presStyleCnt="0"/>
      <dgm:spPr/>
    </dgm:pt>
    <dgm:pt modelId="{8CCA8748-F3ED-BD4C-AB5C-16642C73780B}" type="pres">
      <dgm:prSet presAssocID="{3F409015-15A4-4904-A48B-CB960385808A}" presName="parentText" presStyleLbl="node1" presStyleIdx="2" presStyleCnt="3">
        <dgm:presLayoutVars>
          <dgm:chMax val="0"/>
          <dgm:bulletEnabled val="1"/>
        </dgm:presLayoutVars>
      </dgm:prSet>
      <dgm:spPr/>
    </dgm:pt>
  </dgm:ptLst>
  <dgm:cxnLst>
    <dgm:cxn modelId="{14FEF738-97A9-BE4C-BCE5-F3CB509B1116}" type="presOf" srcId="{6BC4B313-D505-444C-A722-33448F48B86B}" destId="{0527D78C-41EA-B842-A126-158637641EAB}" srcOrd="0" destOrd="0" presId="urn:microsoft.com/office/officeart/2005/8/layout/vList2"/>
    <dgm:cxn modelId="{65B04A3F-91DD-49A4-AC57-072ACD39C83C}" srcId="{6BC4B313-D505-444C-A722-33448F48B86B}" destId="{9E016371-4449-447E-80D1-D104BCC8E55F}" srcOrd="1" destOrd="0" parTransId="{E944558E-5D48-4DB1-8D51-E1228A59D21C}" sibTransId="{3904E79F-6AEB-448F-9C9A-9B6BD264E0DF}"/>
    <dgm:cxn modelId="{C2741B40-4FA9-4F0F-91E6-02C8F6773ACE}" srcId="{6BC4B313-D505-444C-A722-33448F48B86B}" destId="{3F409015-15A4-4904-A48B-CB960385808A}" srcOrd="2" destOrd="0" parTransId="{714CB0E4-3CA6-4C03-B37B-F879B9CA851F}" sibTransId="{F53C533E-5852-4550-8597-4E04B8342072}"/>
    <dgm:cxn modelId="{D6267753-B51D-E641-8A99-05A9C7A366F9}" type="presOf" srcId="{2C420196-5939-4992-9DF7-3D8AF71FFABD}" destId="{1B3531AC-B362-C44D-9CCD-CB7EC7380F79}" srcOrd="0" destOrd="0" presId="urn:microsoft.com/office/officeart/2005/8/layout/vList2"/>
    <dgm:cxn modelId="{4CE91C58-2049-774D-8A25-AA0ED8F184AF}" type="presOf" srcId="{3F409015-15A4-4904-A48B-CB960385808A}" destId="{8CCA8748-F3ED-BD4C-AB5C-16642C73780B}" srcOrd="0" destOrd="0" presId="urn:microsoft.com/office/officeart/2005/8/layout/vList2"/>
    <dgm:cxn modelId="{B1CCE37C-506D-49BD-BFEB-5EF3D47C19D4}" srcId="{6BC4B313-D505-444C-A722-33448F48B86B}" destId="{2C420196-5939-4992-9DF7-3D8AF71FFABD}" srcOrd="0" destOrd="0" parTransId="{340A08CC-2AE8-4920-B78D-20FEA863EA14}" sibTransId="{E2CFF7EE-B762-443C-BC35-0090566AAB09}"/>
    <dgm:cxn modelId="{C657F882-5433-BA47-B7EE-74516BBB7FFD}" type="presOf" srcId="{9E016371-4449-447E-80D1-D104BCC8E55F}" destId="{51A37AB9-0CD4-DF4F-BC20-01028E2441F0}" srcOrd="0" destOrd="0" presId="urn:microsoft.com/office/officeart/2005/8/layout/vList2"/>
    <dgm:cxn modelId="{8B88AF2C-7787-0641-B26A-213E29A4BA99}" type="presParOf" srcId="{0527D78C-41EA-B842-A126-158637641EAB}" destId="{1B3531AC-B362-C44D-9CCD-CB7EC7380F79}" srcOrd="0" destOrd="0" presId="urn:microsoft.com/office/officeart/2005/8/layout/vList2"/>
    <dgm:cxn modelId="{E1DCA29B-87D8-7541-A0D7-E6F26D1AFD09}" type="presParOf" srcId="{0527D78C-41EA-B842-A126-158637641EAB}" destId="{BF822CC3-1B7F-2E41-95C0-9AC023305881}" srcOrd="1" destOrd="0" presId="urn:microsoft.com/office/officeart/2005/8/layout/vList2"/>
    <dgm:cxn modelId="{592653A5-20D0-8A4F-ACF9-AD5BE2364683}" type="presParOf" srcId="{0527D78C-41EA-B842-A126-158637641EAB}" destId="{51A37AB9-0CD4-DF4F-BC20-01028E2441F0}" srcOrd="2" destOrd="0" presId="urn:microsoft.com/office/officeart/2005/8/layout/vList2"/>
    <dgm:cxn modelId="{EB2E40E9-763B-144D-B181-D0B67E68131B}" type="presParOf" srcId="{0527D78C-41EA-B842-A126-158637641EAB}" destId="{189520DC-361A-C045-9C2D-3949DD95C416}" srcOrd="3" destOrd="0" presId="urn:microsoft.com/office/officeart/2005/8/layout/vList2"/>
    <dgm:cxn modelId="{D3082A6B-A597-B640-9A51-B80958377E45}" type="presParOf" srcId="{0527D78C-41EA-B842-A126-158637641EAB}" destId="{8CCA8748-F3ED-BD4C-AB5C-16642C73780B}"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C26F6-F30B-824E-A5A0-18A14B2FEC54}">
      <dsp:nvSpPr>
        <dsp:cNvPr id="0" name=""/>
        <dsp:cNvSpPr/>
      </dsp:nvSpPr>
      <dsp:spPr>
        <a:xfrm>
          <a:off x="0" y="127017"/>
          <a:ext cx="5607050" cy="1482975"/>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a:t>What is a trial?</a:t>
          </a:r>
        </a:p>
      </dsp:txBody>
      <dsp:txXfrm>
        <a:off x="72393" y="199410"/>
        <a:ext cx="5462264" cy="1338189"/>
      </dsp:txXfrm>
    </dsp:sp>
    <dsp:sp modelId="{8EEBA7A7-40D0-0640-818B-AFFBE64CCE1B}">
      <dsp:nvSpPr>
        <dsp:cNvPr id="0" name=""/>
        <dsp:cNvSpPr/>
      </dsp:nvSpPr>
      <dsp:spPr>
        <a:xfrm>
          <a:off x="0" y="1722312"/>
          <a:ext cx="5607050" cy="1482975"/>
        </a:xfrm>
        <a:prstGeom prst="roundRect">
          <a:avLst/>
        </a:prstGeom>
        <a:gradFill rotWithShape="0">
          <a:gsLst>
            <a:gs pos="0">
              <a:schemeClr val="accent2">
                <a:hueOff val="-5175945"/>
                <a:satOff val="22930"/>
                <a:lumOff val="-8432"/>
                <a:alphaOff val="0"/>
                <a:tint val="97000"/>
                <a:satMod val="100000"/>
                <a:lumMod val="102000"/>
              </a:schemeClr>
            </a:gs>
            <a:gs pos="50000">
              <a:schemeClr val="accent2">
                <a:hueOff val="-5175945"/>
                <a:satOff val="22930"/>
                <a:lumOff val="-8432"/>
                <a:alphaOff val="0"/>
                <a:shade val="100000"/>
                <a:satMod val="103000"/>
                <a:lumMod val="100000"/>
              </a:schemeClr>
            </a:gs>
            <a:gs pos="100000">
              <a:schemeClr val="accent2">
                <a:hueOff val="-5175945"/>
                <a:satOff val="22930"/>
                <a:lumOff val="-8432"/>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What is a “show trial”?</a:t>
          </a:r>
        </a:p>
      </dsp:txBody>
      <dsp:txXfrm>
        <a:off x="72393" y="1794705"/>
        <a:ext cx="5462264" cy="1338189"/>
      </dsp:txXfrm>
    </dsp:sp>
    <dsp:sp modelId="{FC238F05-A0E0-0A42-95C8-E3FF7F16CA53}">
      <dsp:nvSpPr>
        <dsp:cNvPr id="0" name=""/>
        <dsp:cNvSpPr/>
      </dsp:nvSpPr>
      <dsp:spPr>
        <a:xfrm>
          <a:off x="0" y="3317607"/>
          <a:ext cx="5607050" cy="1482975"/>
        </a:xfrm>
        <a:prstGeom prst="roundRect">
          <a:avLst/>
        </a:prstGeom>
        <a:gradFill rotWithShape="0">
          <a:gsLst>
            <a:gs pos="0">
              <a:schemeClr val="accent2">
                <a:hueOff val="-10351890"/>
                <a:satOff val="45859"/>
                <a:lumOff val="-16864"/>
                <a:alphaOff val="0"/>
                <a:tint val="97000"/>
                <a:satMod val="100000"/>
                <a:lumMod val="102000"/>
              </a:schemeClr>
            </a:gs>
            <a:gs pos="50000">
              <a:schemeClr val="accent2">
                <a:hueOff val="-10351890"/>
                <a:satOff val="45859"/>
                <a:lumOff val="-16864"/>
                <a:alphaOff val="0"/>
                <a:shade val="100000"/>
                <a:satMod val="103000"/>
                <a:lumMod val="100000"/>
              </a:schemeClr>
            </a:gs>
            <a:gs pos="100000">
              <a:schemeClr val="accent2">
                <a:hueOff val="-10351890"/>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GB" sz="3900" kern="1200" dirty="0"/>
            <a:t>Why stage war crimes trials at all? Alternatives??</a:t>
          </a:r>
        </a:p>
      </dsp:txBody>
      <dsp:txXfrm>
        <a:off x="72393" y="3390000"/>
        <a:ext cx="5462264" cy="13381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6BB62-7E6E-574F-B21F-A33A089F10F3}">
      <dsp:nvSpPr>
        <dsp:cNvPr id="0" name=""/>
        <dsp:cNvSpPr/>
      </dsp:nvSpPr>
      <dsp:spPr>
        <a:xfrm>
          <a:off x="0" y="1057459"/>
          <a:ext cx="5607050" cy="136890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Why didn’t the US Government ratify the Genocide Convention until the Reagan era?</a:t>
          </a:r>
        </a:p>
      </dsp:txBody>
      <dsp:txXfrm>
        <a:off x="66824" y="1124283"/>
        <a:ext cx="5473402" cy="1235252"/>
      </dsp:txXfrm>
    </dsp:sp>
    <dsp:sp modelId="{07DCB639-1C53-2544-922F-78024D227375}">
      <dsp:nvSpPr>
        <dsp:cNvPr id="0" name=""/>
        <dsp:cNvSpPr/>
      </dsp:nvSpPr>
      <dsp:spPr>
        <a:xfrm>
          <a:off x="0" y="2501240"/>
          <a:ext cx="5607050" cy="1368900"/>
        </a:xfrm>
        <a:prstGeom prst="roundRect">
          <a:avLst/>
        </a:prstGeom>
        <a:gradFill rotWithShape="0">
          <a:gsLst>
            <a:gs pos="0">
              <a:schemeClr val="accent2">
                <a:hueOff val="-10351890"/>
                <a:satOff val="45859"/>
                <a:lumOff val="-16864"/>
                <a:alphaOff val="0"/>
                <a:tint val="97000"/>
                <a:satMod val="100000"/>
                <a:lumMod val="102000"/>
              </a:schemeClr>
            </a:gs>
            <a:gs pos="50000">
              <a:schemeClr val="accent2">
                <a:hueOff val="-10351890"/>
                <a:satOff val="45859"/>
                <a:lumOff val="-16864"/>
                <a:alphaOff val="0"/>
                <a:shade val="100000"/>
                <a:satMod val="103000"/>
                <a:lumMod val="100000"/>
              </a:schemeClr>
            </a:gs>
            <a:gs pos="100000">
              <a:schemeClr val="accent2">
                <a:hueOff val="-10351890"/>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hlinkClick xmlns:r="http://schemas.openxmlformats.org/officeDocument/2006/relationships" r:id="rId1"/>
            </a:rPr>
            <a:t>https://www.cfr.org/blog/international-treaties-united-states-refuses-play-ball</a:t>
          </a:r>
          <a:endParaRPr lang="en-US" sz="2600" kern="1200"/>
        </a:p>
      </dsp:txBody>
      <dsp:txXfrm>
        <a:off x="66824" y="2568064"/>
        <a:ext cx="5473402" cy="12352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531AC-B362-C44D-9CCD-CB7EC7380F79}">
      <dsp:nvSpPr>
        <dsp:cNvPr id="0" name=""/>
        <dsp:cNvSpPr/>
      </dsp:nvSpPr>
      <dsp:spPr>
        <a:xfrm>
          <a:off x="0" y="70919"/>
          <a:ext cx="5607050" cy="1539573"/>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What does the expression “victors’ justice” connote?</a:t>
          </a:r>
        </a:p>
      </dsp:txBody>
      <dsp:txXfrm>
        <a:off x="75156" y="146075"/>
        <a:ext cx="5456738" cy="1389261"/>
      </dsp:txXfrm>
    </dsp:sp>
    <dsp:sp modelId="{51A37AB9-0CD4-DF4F-BC20-01028E2441F0}">
      <dsp:nvSpPr>
        <dsp:cNvPr id="0" name=""/>
        <dsp:cNvSpPr/>
      </dsp:nvSpPr>
      <dsp:spPr>
        <a:xfrm>
          <a:off x="0" y="1694013"/>
          <a:ext cx="5607050" cy="1539573"/>
        </a:xfrm>
        <a:prstGeom prst="roundRect">
          <a:avLst/>
        </a:prstGeom>
        <a:gradFill rotWithShape="0">
          <a:gsLst>
            <a:gs pos="0">
              <a:schemeClr val="accent2">
                <a:hueOff val="-5175945"/>
                <a:satOff val="22930"/>
                <a:lumOff val="-8432"/>
                <a:alphaOff val="0"/>
                <a:tint val="97000"/>
                <a:satMod val="100000"/>
                <a:lumMod val="102000"/>
              </a:schemeClr>
            </a:gs>
            <a:gs pos="50000">
              <a:schemeClr val="accent2">
                <a:hueOff val="-5175945"/>
                <a:satOff val="22930"/>
                <a:lumOff val="-8432"/>
                <a:alphaOff val="0"/>
                <a:shade val="100000"/>
                <a:satMod val="103000"/>
                <a:lumMod val="100000"/>
              </a:schemeClr>
            </a:gs>
            <a:gs pos="100000">
              <a:schemeClr val="accent2">
                <a:hueOff val="-5175945"/>
                <a:satOff val="22930"/>
                <a:lumOff val="-8432"/>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Do you consider this a fair characterization of the IMT?</a:t>
          </a:r>
        </a:p>
      </dsp:txBody>
      <dsp:txXfrm>
        <a:off x="75156" y="1769169"/>
        <a:ext cx="5456738" cy="1389261"/>
      </dsp:txXfrm>
    </dsp:sp>
    <dsp:sp modelId="{8CCA8748-F3ED-BD4C-AB5C-16642C73780B}">
      <dsp:nvSpPr>
        <dsp:cNvPr id="0" name=""/>
        <dsp:cNvSpPr/>
      </dsp:nvSpPr>
      <dsp:spPr>
        <a:xfrm>
          <a:off x="0" y="3317106"/>
          <a:ext cx="5607050" cy="1539573"/>
        </a:xfrm>
        <a:prstGeom prst="roundRect">
          <a:avLst/>
        </a:prstGeom>
        <a:gradFill rotWithShape="0">
          <a:gsLst>
            <a:gs pos="0">
              <a:schemeClr val="accent2">
                <a:hueOff val="-10351890"/>
                <a:satOff val="45859"/>
                <a:lumOff val="-16864"/>
                <a:alphaOff val="0"/>
                <a:tint val="97000"/>
                <a:satMod val="100000"/>
                <a:lumMod val="102000"/>
              </a:schemeClr>
            </a:gs>
            <a:gs pos="50000">
              <a:schemeClr val="accent2">
                <a:hueOff val="-10351890"/>
                <a:satOff val="45859"/>
                <a:lumOff val="-16864"/>
                <a:alphaOff val="0"/>
                <a:shade val="100000"/>
                <a:satMod val="103000"/>
                <a:lumMod val="100000"/>
              </a:schemeClr>
            </a:gs>
            <a:gs pos="100000">
              <a:schemeClr val="accent2">
                <a:hueOff val="-10351890"/>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On what grounds are the proceedings open to critical scrutiny?</a:t>
          </a:r>
        </a:p>
      </dsp:txBody>
      <dsp:txXfrm>
        <a:off x="75156" y="3392262"/>
        <a:ext cx="5456738" cy="138926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2/2/25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2/2/25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2/2/25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2/2/25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2/2/25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2/2/25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2/2/25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2/2/25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2/2/25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2/2/25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7.xml"/><Relationship Id="rId4" Type="http://schemas.openxmlformats.org/officeDocument/2006/relationships/hyperlink" Target="https://www.trumanlibrary.gov/photograph-records/72-911"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jordanrussiacenter.org/blog/event-recap-soviet-judgment-at-nuremberg-a-new-history-of-the-international-military-tribunal-after-world-war-ii-with-francine-hirsch" TargetMode="External"/><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ushmm.org/wlc/en/article.php?ModuleId=10007153" TargetMode="External"/><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hyperlink" Target="https://www.crmvet.org/info/genocide.htm" TargetMode="External"/><Relationship Id="rId2" Type="http://schemas.openxmlformats.org/officeDocument/2006/relationships/image" Target="../media/image13.tiff"/><Relationship Id="rId1" Type="http://schemas.openxmlformats.org/officeDocument/2006/relationships/slideLayout" Target="../slideLayouts/slideLayout6.xml"/><Relationship Id="rId4" Type="http://schemas.openxmlformats.org/officeDocument/2006/relationships/hyperlink" Target="https://www.zinnedproject.org/news/tdih/we_charge_genocide_petition"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www.britannica.com/topic/history" TargetMode="External"/><Relationship Id="rId13" Type="http://schemas.openxmlformats.org/officeDocument/2006/relationships/image" Target="../media/image16.tiff"/><Relationship Id="rId3" Type="http://schemas.openxmlformats.org/officeDocument/2006/relationships/hyperlink" Target="https://www.britannica.com/topic/journalism" TargetMode="External"/><Relationship Id="rId7" Type="http://schemas.openxmlformats.org/officeDocument/2006/relationships/hyperlink" Target="https://www.merriam-webster.com/dictionary/culture" TargetMode="External"/><Relationship Id="rId12"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hyperlink" Target="https://www.britannica.com/place/Yugoslavia-former-federated-nation-1929-2003" TargetMode="External"/><Relationship Id="rId11" Type="http://schemas.openxmlformats.org/officeDocument/2006/relationships/hyperlink" Target="https://www.britannica.com/biography/Rebecca-West" TargetMode="External"/><Relationship Id="rId5" Type="http://schemas.openxmlformats.org/officeDocument/2006/relationships/hyperlink" Target="https://www.britannica.com/topic/The-Return-of-the-Soldier" TargetMode="External"/><Relationship Id="rId10" Type="http://schemas.openxmlformats.org/officeDocument/2006/relationships/hyperlink" Target="https://www.britannica.com/event/Nurnberg-trials" TargetMode="External"/><Relationship Id="rId4" Type="http://schemas.openxmlformats.org/officeDocument/2006/relationships/hyperlink" Target="https://www.britannica.com/topic/woman-suffrage" TargetMode="External"/><Relationship Id="rId9" Type="http://schemas.openxmlformats.org/officeDocument/2006/relationships/hyperlink" Target="https://www.britannica.com/biography/William-Joyce"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trumanlibrary.gov/photograph-records/72-862" TargetMode="External"/><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www.newyorker.com/magazine/a-reporter-at-large" TargetMode="External"/><Relationship Id="rId2" Type="http://schemas.openxmlformats.org/officeDocument/2006/relationships/image" Target="../media/image18.tiff"/><Relationship Id="rId1" Type="http://schemas.openxmlformats.org/officeDocument/2006/relationships/slideLayout" Target="../slideLayouts/slideLayout7.xml"/><Relationship Id="rId6" Type="http://schemas.openxmlformats.org/officeDocument/2006/relationships/hyperlink" Target="https://www.newyorker.com/magazine/1946/09/07/extraordinary-exile" TargetMode="External"/><Relationship Id="rId5" Type="http://schemas.openxmlformats.org/officeDocument/2006/relationships/hyperlink" Target="https://www.newyorker.com/contributors/rebecca-west" TargetMode="External"/><Relationship Id="rId4" Type="http://schemas.openxmlformats.org/officeDocument/2006/relationships/hyperlink" Target="https://www.newyorker.com/magazine/1946/09/07"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hyperlink" Target="https://www.britishpathe.com/asset/171978/" TargetMode="External"/><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hyperlink" Target="https://www.britishpathe.com/asset/71104/" TargetMode="External"/><Relationship Id="rId2" Type="http://schemas.openxmlformats.org/officeDocument/2006/relationships/image" Target="../media/image1.tiff"/><Relationship Id="rId1" Type="http://schemas.openxmlformats.org/officeDocument/2006/relationships/slideLayout" Target="../slideLayouts/slideLayout7.xml"/><Relationship Id="rId5" Type="http://schemas.openxmlformats.org/officeDocument/2006/relationships/hyperlink" Target="https://www.ushmm.org/wlc/en/article.php?ModuleId=10007089" TargetMode="External"/><Relationship Id="rId4" Type="http://schemas.openxmlformats.org/officeDocument/2006/relationships/image" Target="../media/image2.tiff"/></Relationships>
</file>

<file path=ppt/slides/_rels/slide4.xml.rels><?xml version="1.0" encoding="UTF-8" standalone="yes"?>
<Relationships xmlns="http://schemas.openxmlformats.org/package/2006/relationships"><Relationship Id="rId3" Type="http://schemas.openxmlformats.org/officeDocument/2006/relationships/hyperlink" Target="https://www.iwm.org.uk/collections/item/object/15506"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avalon.law.yale.edu/imt/imtconst.asp"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www.nurembergfilm.org/trial_defendants_verdicts.s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Victors’ justice?</a:t>
            </a:r>
          </a:p>
        </p:txBody>
      </p:sp>
      <p:sp>
        <p:nvSpPr>
          <p:cNvPr id="3" name="Subtitle 2"/>
          <p:cNvSpPr>
            <a:spLocks noGrp="1"/>
          </p:cNvSpPr>
          <p:nvPr>
            <p:ph type="subTitle" idx="1"/>
          </p:nvPr>
        </p:nvSpPr>
        <p:spPr>
          <a:xfrm>
            <a:off x="1957197" y="4506780"/>
            <a:ext cx="8277606" cy="1239894"/>
          </a:xfrm>
        </p:spPr>
        <p:txBody>
          <a:bodyPr>
            <a:normAutofit fontScale="77500" lnSpcReduction="20000"/>
          </a:bodyPr>
          <a:lstStyle/>
          <a:p>
            <a:r>
              <a:rPr lang="en-US" sz="3800" dirty="0"/>
              <a:t>The International Military Tribunal at Nuremberg</a:t>
            </a:r>
          </a:p>
          <a:p>
            <a:endParaRPr lang="en-US" sz="2800" dirty="0"/>
          </a:p>
          <a:p>
            <a:r>
              <a:rPr lang="en-US" sz="2800" dirty="0"/>
              <a:t>Postwar: Term 2, week 5</a:t>
            </a:r>
          </a:p>
        </p:txBody>
      </p:sp>
    </p:spTree>
    <p:extLst>
      <p:ext uri="{BB962C8B-B14F-4D97-AF65-F5344CB8AC3E}">
        <p14:creationId xmlns:p14="http://schemas.microsoft.com/office/powerpoint/2010/main" val="311278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74649" y="1363768"/>
            <a:ext cx="4451449" cy="5494232"/>
          </a:xfrm>
          <a:prstGeom prst="rect">
            <a:avLst/>
          </a:prstGeom>
        </p:spPr>
      </p:pic>
      <p:pic>
        <p:nvPicPr>
          <p:cNvPr id="5" name="Picture 4"/>
          <p:cNvPicPr>
            <a:picLocks noChangeAspect="1"/>
          </p:cNvPicPr>
          <p:nvPr/>
        </p:nvPicPr>
        <p:blipFill>
          <a:blip r:embed="rId3"/>
          <a:stretch>
            <a:fillRect/>
          </a:stretch>
        </p:blipFill>
        <p:spPr>
          <a:xfrm>
            <a:off x="5783905" y="161383"/>
            <a:ext cx="5844153" cy="4597400"/>
          </a:xfrm>
          <a:prstGeom prst="rect">
            <a:avLst/>
          </a:prstGeom>
        </p:spPr>
      </p:pic>
      <p:sp>
        <p:nvSpPr>
          <p:cNvPr id="6" name="Rectangle 5"/>
          <p:cNvSpPr/>
          <p:nvPr/>
        </p:nvSpPr>
        <p:spPr>
          <a:xfrm>
            <a:off x="5783905" y="4826675"/>
            <a:ext cx="6096000" cy="1384995"/>
          </a:xfrm>
          <a:prstGeom prst="rect">
            <a:avLst/>
          </a:prstGeom>
        </p:spPr>
        <p:txBody>
          <a:bodyPr>
            <a:spAutoFit/>
          </a:bodyPr>
          <a:lstStyle/>
          <a:p>
            <a:r>
              <a:rPr lang="en-US" sz="1400" i="1" dirty="0">
                <a:latin typeface="Trebuchet MS" charset="0"/>
              </a:rPr>
              <a:t>German </a:t>
            </a:r>
            <a:r>
              <a:rPr lang="en-US" sz="1400" i="1" dirty="0" err="1">
                <a:latin typeface="Trebuchet MS" charset="0"/>
              </a:rPr>
              <a:t>Reichsmarschall</a:t>
            </a:r>
            <a:r>
              <a:rPr lang="en-US" sz="1400" i="1" dirty="0">
                <a:latin typeface="Trebuchet MS" charset="0"/>
              </a:rPr>
              <a:t>, Commander of the Luftwaffe Hermann </a:t>
            </a:r>
            <a:r>
              <a:rPr lang="en-US" sz="1400" i="1" dirty="0" err="1">
                <a:latin typeface="Trebuchet MS" charset="0"/>
              </a:rPr>
              <a:t>Göring</a:t>
            </a:r>
            <a:r>
              <a:rPr lang="en-US" sz="1400" i="1" dirty="0">
                <a:latin typeface="Trebuchet MS" charset="0"/>
              </a:rPr>
              <a:t> (1893-1946) during cross examination at his trial for war crimes in Room 600 at the Palace of Justice during the International Military Tribunal (IMT), Nuremberg, Germany, March 1946: </a:t>
            </a:r>
            <a:r>
              <a:rPr lang="en-US" sz="1400" dirty="0">
                <a:latin typeface="Trebuchet MS" charset="0"/>
              </a:rPr>
              <a:t>photo by Raymond </a:t>
            </a:r>
            <a:r>
              <a:rPr lang="en-US" sz="1400" dirty="0" err="1">
                <a:latin typeface="Trebuchet MS" charset="0"/>
              </a:rPr>
              <a:t>D'Addario</a:t>
            </a:r>
            <a:r>
              <a:rPr lang="en-US" sz="1400" dirty="0">
                <a:latin typeface="Trebuchet MS" charset="0"/>
              </a:rPr>
              <a:t>, 3264th Signal Photo Service Company, US Army (National Archives, courtesy of USHMM Photo Archives)</a:t>
            </a:r>
            <a:endParaRPr lang="en-US" sz="1400" dirty="0"/>
          </a:p>
        </p:txBody>
      </p:sp>
      <p:sp>
        <p:nvSpPr>
          <p:cNvPr id="7" name="Rectangle 6"/>
          <p:cNvSpPr/>
          <p:nvPr/>
        </p:nvSpPr>
        <p:spPr>
          <a:xfrm>
            <a:off x="374649" y="177800"/>
            <a:ext cx="5553307" cy="1384995"/>
          </a:xfrm>
          <a:prstGeom prst="rect">
            <a:avLst/>
          </a:prstGeom>
        </p:spPr>
        <p:txBody>
          <a:bodyPr wrap="square">
            <a:spAutoFit/>
          </a:bodyPr>
          <a:lstStyle/>
          <a:p>
            <a:r>
              <a:rPr lang="en-US" sz="1400" i="1" dirty="0">
                <a:latin typeface="Trebuchet MS" charset="0"/>
              </a:rPr>
              <a:t>Defendant Hermann </a:t>
            </a:r>
            <a:r>
              <a:rPr lang="en-US" sz="1400" i="1" dirty="0" err="1">
                <a:latin typeface="Trebuchet MS" charset="0"/>
              </a:rPr>
              <a:t>Göring</a:t>
            </a:r>
            <a:r>
              <a:rPr lang="en-US" sz="1400" i="1" dirty="0">
                <a:latin typeface="Trebuchet MS" charset="0"/>
              </a:rPr>
              <a:t> in the prisoners' dock at the International Military Tribunal trial of war criminals at Nuremberg, 20 November 1945-1 October, 1946</a:t>
            </a:r>
            <a:r>
              <a:rPr lang="en-US" sz="1400" dirty="0">
                <a:latin typeface="Trebuchet MS" charset="0"/>
              </a:rPr>
              <a:t>: photographer unknown (Harry S. Truman Library)</a:t>
            </a:r>
          </a:p>
          <a:p>
            <a:r>
              <a:rPr lang="en-US" sz="1400" dirty="0">
                <a:hlinkClick r:id="rId4"/>
              </a:rPr>
              <a:t>https://www.trumanlibrary.gov/photograph-records/72-911</a:t>
            </a:r>
            <a:endParaRPr lang="en-US" sz="1400" dirty="0">
              <a:solidFill>
                <a:srgbClr val="999999"/>
              </a:solidFill>
              <a:latin typeface="Trebuchet MS" charset="0"/>
            </a:endParaRPr>
          </a:p>
          <a:p>
            <a:endParaRPr lang="en-US" sz="1400" dirty="0"/>
          </a:p>
        </p:txBody>
      </p:sp>
    </p:spTree>
    <p:extLst>
      <p:ext uri="{BB962C8B-B14F-4D97-AF65-F5344CB8AC3E}">
        <p14:creationId xmlns:p14="http://schemas.microsoft.com/office/powerpoint/2010/main" val="1081242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21048" y="251910"/>
            <a:ext cx="7985125" cy="576262"/>
          </a:xfrm>
        </p:spPr>
        <p:txBody>
          <a:bodyPr>
            <a:normAutofit fontScale="90000"/>
          </a:bodyPr>
          <a:lstStyle/>
          <a:p>
            <a:r>
              <a:rPr lang="en-US" dirty="0"/>
              <a:t>Mixed verdicts</a:t>
            </a:r>
          </a:p>
        </p:txBody>
      </p:sp>
      <p:sp>
        <p:nvSpPr>
          <p:cNvPr id="5" name="TextBox 4"/>
          <p:cNvSpPr txBox="1"/>
          <p:nvPr/>
        </p:nvSpPr>
        <p:spPr>
          <a:xfrm>
            <a:off x="137564" y="729823"/>
            <a:ext cx="5072611" cy="6186309"/>
          </a:xfrm>
          <a:prstGeom prst="rect">
            <a:avLst/>
          </a:prstGeom>
          <a:noFill/>
        </p:spPr>
        <p:txBody>
          <a:bodyPr wrap="square" rtlCol="0">
            <a:spAutoFit/>
          </a:bodyPr>
          <a:lstStyle/>
          <a:p>
            <a:endParaRPr lang="en-US" dirty="0"/>
          </a:p>
          <a:p>
            <a:pPr marL="285750" indent="-285750">
              <a:buFont typeface="Arial" charset="0"/>
              <a:buChar char="•"/>
            </a:pPr>
            <a:r>
              <a:rPr lang="en-US" sz="2000" dirty="0"/>
              <a:t>Nuremberg as a triumph for postwar human rights/international humanitarian law in some scholars’ eyes… BUT…</a:t>
            </a:r>
          </a:p>
          <a:p>
            <a:pPr marL="285750" indent="-285750">
              <a:buFont typeface="Arial" charset="0"/>
              <a:buChar char="•"/>
            </a:pPr>
            <a:endParaRPr lang="en-US" sz="2000" dirty="0"/>
          </a:p>
          <a:p>
            <a:pPr marL="285750" indent="-285750">
              <a:buFont typeface="Arial" charset="0"/>
              <a:buChar char="•"/>
            </a:pPr>
            <a:r>
              <a:rPr lang="en-US" sz="2000" dirty="0"/>
              <a:t>The Soviet role/presence as a prosecuting power– fuels perceptions in some quarters of Nuremberg as a “show trial”</a:t>
            </a:r>
          </a:p>
          <a:p>
            <a:pPr marL="285750" indent="-285750">
              <a:buFont typeface="Arial" charset="0"/>
              <a:buChar char="•"/>
            </a:pPr>
            <a:endParaRPr lang="en-US" sz="2000" dirty="0"/>
          </a:p>
          <a:p>
            <a:pPr marL="285750" indent="-285750">
              <a:buFont typeface="Arial" charset="0"/>
              <a:buChar char="•"/>
            </a:pPr>
            <a:r>
              <a:rPr lang="en-US" sz="2000" dirty="0"/>
              <a:t>The </a:t>
            </a:r>
            <a:r>
              <a:rPr lang="en-US" sz="2000" dirty="0" err="1"/>
              <a:t>Katyn</a:t>
            </a:r>
            <a:r>
              <a:rPr lang="en-US" sz="2000" dirty="0"/>
              <a:t> massacre of Polish officers, soldiers and civilians– conducted by the Soviet NKVD in Sept. 1939 but charged to the Nazis by Soviet prosecutors</a:t>
            </a:r>
          </a:p>
          <a:p>
            <a:pPr marL="285750" indent="-285750">
              <a:buFont typeface="Arial" charset="0"/>
              <a:buChar char="•"/>
            </a:pPr>
            <a:endParaRPr lang="en-US" sz="2000" dirty="0"/>
          </a:p>
          <a:p>
            <a:pPr marL="285750" indent="-285750">
              <a:buFont typeface="Arial" charset="0"/>
              <a:buChar char="•"/>
            </a:pPr>
            <a:r>
              <a:rPr lang="en-US" sz="2000" dirty="0"/>
              <a:t>Yet, as Hirsch argues, Soviet legal theorists were also instrumental in formulating “crimes against peace” as the legal scaffolding for Nuremberg</a:t>
            </a:r>
          </a:p>
          <a:p>
            <a:pPr marL="285750" indent="-285750">
              <a:buFont typeface="Arial" charset="0"/>
              <a:buChar char="•"/>
            </a:pPr>
            <a:endParaRPr lang="en-US" sz="2000" dirty="0"/>
          </a:p>
          <a:p>
            <a:endParaRPr lang="en-US" dirty="0"/>
          </a:p>
        </p:txBody>
      </p:sp>
      <p:pic>
        <p:nvPicPr>
          <p:cNvPr id="1026" name="Picture 2" descr="72-868">
            <a:extLst>
              <a:ext uri="{FF2B5EF4-FFF2-40B4-BE49-F238E27FC236}">
                <a16:creationId xmlns:a16="http://schemas.microsoft.com/office/drawing/2014/main" id="{0C65B72D-EE2F-CCDA-90F5-40A91F394A9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10188" y="1157287"/>
            <a:ext cx="4606756" cy="57007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BC06372-EB52-3E9A-3269-E382E904D924}"/>
              </a:ext>
            </a:extLst>
          </p:cNvPr>
          <p:cNvSpPr txBox="1"/>
          <p:nvPr/>
        </p:nvSpPr>
        <p:spPr>
          <a:xfrm>
            <a:off x="10016957" y="1320546"/>
            <a:ext cx="1841800" cy="5447645"/>
          </a:xfrm>
          <a:prstGeom prst="rect">
            <a:avLst/>
          </a:prstGeom>
          <a:noFill/>
        </p:spPr>
        <p:txBody>
          <a:bodyPr wrap="square">
            <a:spAutoFit/>
          </a:bodyPr>
          <a:lstStyle/>
          <a:p>
            <a:pPr algn="l"/>
            <a:r>
              <a:rPr lang="en-GB" b="0" i="0" u="none" strike="noStrike" dirty="0">
                <a:solidFill>
                  <a:srgbClr val="323A45"/>
                </a:solidFill>
                <a:effectLst/>
                <a:latin typeface="Source Sans Pro" panose="020B0503030403020204" pitchFamily="34" charset="0"/>
              </a:rPr>
              <a:t>The Russian judges at the Nuremberg War Crimes Trials.</a:t>
            </a:r>
          </a:p>
          <a:p>
            <a:pPr algn="l"/>
            <a:endParaRPr lang="en-GB" dirty="0">
              <a:solidFill>
                <a:srgbClr val="323A45"/>
              </a:solidFill>
              <a:latin typeface="Source Sans Pro" panose="020B0503030403020204" pitchFamily="34" charset="0"/>
            </a:endParaRPr>
          </a:p>
          <a:p>
            <a:pPr algn="l"/>
            <a:r>
              <a:rPr lang="en-GB" b="0" i="0" u="none" strike="noStrike" dirty="0">
                <a:solidFill>
                  <a:srgbClr val="323A45"/>
                </a:solidFill>
                <a:effectLst/>
                <a:latin typeface="Source Sans Pro" panose="020B0503030403020204" pitchFamily="34" charset="0"/>
              </a:rPr>
              <a:t>From left to right: A. F. </a:t>
            </a:r>
            <a:r>
              <a:rPr lang="en-GB" b="0" i="0" u="none" strike="noStrike" dirty="0" err="1">
                <a:solidFill>
                  <a:srgbClr val="323A45"/>
                </a:solidFill>
                <a:effectLst/>
                <a:latin typeface="Source Sans Pro" panose="020B0503030403020204" pitchFamily="34" charset="0"/>
              </a:rPr>
              <a:t>Volchkov</a:t>
            </a:r>
            <a:r>
              <a:rPr lang="en-GB" b="0" i="0" u="none" strike="noStrike" dirty="0">
                <a:solidFill>
                  <a:srgbClr val="323A45"/>
                </a:solidFill>
                <a:effectLst/>
                <a:latin typeface="Source Sans Pro" panose="020B0503030403020204" pitchFamily="34" charset="0"/>
              </a:rPr>
              <a:t> and General Ion </a:t>
            </a:r>
            <a:r>
              <a:rPr lang="en-GB" b="0" i="0" u="none" strike="noStrike" dirty="0" err="1">
                <a:solidFill>
                  <a:srgbClr val="323A45"/>
                </a:solidFill>
                <a:effectLst/>
                <a:latin typeface="Source Sans Pro" panose="020B0503030403020204" pitchFamily="34" charset="0"/>
              </a:rPr>
              <a:t>Nikitchenko</a:t>
            </a:r>
            <a:r>
              <a:rPr lang="en-GB" b="0" i="0" u="none" strike="noStrike" dirty="0">
                <a:solidFill>
                  <a:srgbClr val="323A45"/>
                </a:solidFill>
                <a:effectLst/>
                <a:latin typeface="Source Sans Pro" panose="020B0503030403020204" pitchFamily="34" charset="0"/>
              </a:rPr>
              <a:t>. On far right is British judge Norman Birkett. </a:t>
            </a:r>
          </a:p>
          <a:p>
            <a:pPr algn="l"/>
            <a:endParaRPr lang="en-GB" dirty="0">
              <a:solidFill>
                <a:srgbClr val="323A45"/>
              </a:solidFill>
              <a:latin typeface="Source Sans Pro" panose="020B0503030403020204" pitchFamily="34" charset="0"/>
            </a:endParaRPr>
          </a:p>
          <a:p>
            <a:pPr algn="l"/>
            <a:r>
              <a:rPr lang="en-GB" b="0" i="0" u="none" strike="noStrike" dirty="0">
                <a:solidFill>
                  <a:srgbClr val="323A45"/>
                </a:solidFill>
                <a:effectLst/>
                <a:latin typeface="Source Sans Pro" panose="020B0503030403020204" pitchFamily="34" charset="0"/>
              </a:rPr>
              <a:t>Donor: Robert Jackson. </a:t>
            </a:r>
            <a:r>
              <a:rPr lang="en-GB" b="1" i="0" u="none" strike="noStrike" dirty="0">
                <a:solidFill>
                  <a:srgbClr val="323A45"/>
                </a:solidFill>
                <a:effectLst/>
                <a:latin typeface="Source Sans Pro" panose="020B0503030403020204" pitchFamily="34" charset="0"/>
              </a:rPr>
              <a:t>Date(s)</a:t>
            </a:r>
          </a:p>
          <a:p>
            <a:pPr algn="l"/>
            <a:r>
              <a:rPr lang="en-GB" b="0" i="0" u="none" strike="noStrike" dirty="0">
                <a:solidFill>
                  <a:srgbClr val="323A45"/>
                </a:solidFill>
                <a:effectLst/>
                <a:latin typeface="Source Sans Pro" panose="020B0503030403020204" pitchFamily="34" charset="0"/>
              </a:rPr>
              <a:t>ca. October 1945</a:t>
            </a:r>
          </a:p>
          <a:p>
            <a:pPr algn="l"/>
            <a:endParaRPr lang="en-GB" dirty="0">
              <a:solidFill>
                <a:srgbClr val="323A45"/>
              </a:solidFill>
              <a:latin typeface="Source Sans Pro" panose="020B0503030403020204" pitchFamily="34" charset="0"/>
            </a:endParaRPr>
          </a:p>
          <a:p>
            <a:pPr algn="l"/>
            <a:r>
              <a:rPr lang="en-GB" sz="1200" b="0" i="0" u="none" strike="noStrike" dirty="0">
                <a:solidFill>
                  <a:srgbClr val="323A45"/>
                </a:solidFill>
                <a:effectLst/>
                <a:latin typeface="Source Sans Pro" panose="020B0503030403020204" pitchFamily="34" charset="0"/>
              </a:rPr>
              <a:t>Truman Presidential Library</a:t>
            </a:r>
          </a:p>
        </p:txBody>
      </p:sp>
    </p:spTree>
    <p:extLst>
      <p:ext uri="{BB962C8B-B14F-4D97-AF65-F5344CB8AC3E}">
        <p14:creationId xmlns:p14="http://schemas.microsoft.com/office/powerpoint/2010/main" val="960282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9F61D-37D4-D500-0B1B-27BD56E78FAD}"/>
              </a:ext>
            </a:extLst>
          </p:cNvPr>
          <p:cNvSpPr>
            <a:spLocks noGrp="1"/>
          </p:cNvSpPr>
          <p:nvPr>
            <p:ph type="title"/>
          </p:nvPr>
        </p:nvSpPr>
        <p:spPr>
          <a:xfrm>
            <a:off x="2231136" y="193167"/>
            <a:ext cx="7729728" cy="1188720"/>
          </a:xfrm>
        </p:spPr>
        <p:txBody>
          <a:bodyPr/>
          <a:lstStyle/>
          <a:p>
            <a:r>
              <a:rPr lang="en-US" dirty="0"/>
              <a:t>The cold war and the court</a:t>
            </a:r>
          </a:p>
        </p:txBody>
      </p:sp>
      <p:pic>
        <p:nvPicPr>
          <p:cNvPr id="3" name="Picture 2">
            <a:extLst>
              <a:ext uri="{FF2B5EF4-FFF2-40B4-BE49-F238E27FC236}">
                <a16:creationId xmlns:a16="http://schemas.microsoft.com/office/drawing/2014/main" id="{793C8D72-9AE7-96BE-450B-052C206D048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6363" y="1510474"/>
            <a:ext cx="6452473" cy="47045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A02148D-455E-1A01-90B1-46F924E9112B}"/>
              </a:ext>
            </a:extLst>
          </p:cNvPr>
          <p:cNvSpPr txBox="1"/>
          <p:nvPr/>
        </p:nvSpPr>
        <p:spPr>
          <a:xfrm>
            <a:off x="0" y="6343649"/>
            <a:ext cx="6931641" cy="369332"/>
          </a:xfrm>
          <a:prstGeom prst="rect">
            <a:avLst/>
          </a:prstGeom>
          <a:noFill/>
        </p:spPr>
        <p:txBody>
          <a:bodyPr wrap="none" rtlCol="0">
            <a:spAutoFit/>
          </a:bodyPr>
          <a:lstStyle/>
          <a:p>
            <a:r>
              <a:rPr lang="en-US" dirty="0"/>
              <a:t>Churchill delivering his “Iron Curtain” speech, Fulton, MO, 5 March 1946</a:t>
            </a:r>
          </a:p>
        </p:txBody>
      </p:sp>
      <p:sp>
        <p:nvSpPr>
          <p:cNvPr id="6" name="TextBox 5">
            <a:extLst>
              <a:ext uri="{FF2B5EF4-FFF2-40B4-BE49-F238E27FC236}">
                <a16:creationId xmlns:a16="http://schemas.microsoft.com/office/drawing/2014/main" id="{04314AC7-8014-1E19-241D-F84254AAE7CF}"/>
              </a:ext>
            </a:extLst>
          </p:cNvPr>
          <p:cNvSpPr txBox="1"/>
          <p:nvPr/>
        </p:nvSpPr>
        <p:spPr>
          <a:xfrm>
            <a:off x="6786391" y="1720840"/>
            <a:ext cx="5214850" cy="5632311"/>
          </a:xfrm>
          <a:prstGeom prst="rect">
            <a:avLst/>
          </a:prstGeom>
          <a:noFill/>
        </p:spPr>
        <p:txBody>
          <a:bodyPr wrap="square">
            <a:spAutoFit/>
          </a:bodyPr>
          <a:lstStyle/>
          <a:p>
            <a:r>
              <a:rPr lang="en-GB" b="0" i="0" u="none" strike="noStrike" dirty="0">
                <a:solidFill>
                  <a:srgbClr val="181818"/>
                </a:solidFill>
                <a:effectLst/>
                <a:latin typeface="ff-meta-serif-web-pro"/>
              </a:rPr>
              <a:t>A day later, the Nuremberg trials moved into their </a:t>
            </a:r>
            <a:r>
              <a:rPr lang="en-GB" b="0" i="0" u="none" strike="noStrike" dirty="0" err="1">
                <a:solidFill>
                  <a:srgbClr val="181818"/>
                </a:solidFill>
                <a:effectLst/>
                <a:latin typeface="ff-meta-serif-web-pro"/>
              </a:rPr>
              <a:t>defense</a:t>
            </a:r>
            <a:r>
              <a:rPr lang="en-GB" b="0" i="0" u="none" strike="noStrike" dirty="0">
                <a:solidFill>
                  <a:srgbClr val="181818"/>
                </a:solidFill>
                <a:effectLst/>
                <a:latin typeface="ff-meta-serif-web-pro"/>
              </a:rPr>
              <a:t> stage. The very existence of a </a:t>
            </a:r>
            <a:r>
              <a:rPr lang="en-GB" b="0" i="0" u="none" strike="noStrike" dirty="0" err="1">
                <a:solidFill>
                  <a:srgbClr val="181818"/>
                </a:solidFill>
                <a:effectLst/>
                <a:latin typeface="ff-meta-serif-web-pro"/>
              </a:rPr>
              <a:t>defense</a:t>
            </a:r>
            <a:r>
              <a:rPr lang="en-GB" b="0" i="0" u="none" strike="noStrike" dirty="0">
                <a:solidFill>
                  <a:srgbClr val="181818"/>
                </a:solidFill>
                <a:effectLst/>
                <a:latin typeface="ff-meta-serif-web-pro"/>
              </a:rPr>
              <a:t> upset the Soviets, a fact that </a:t>
            </a:r>
            <a:r>
              <a:rPr lang="en-GB" b="0" i="0" u="none" strike="noStrike" dirty="0" err="1">
                <a:solidFill>
                  <a:srgbClr val="181818"/>
                </a:solidFill>
                <a:effectLst/>
                <a:latin typeface="ff-meta-serif-web-pro"/>
              </a:rPr>
              <a:t>defense</a:t>
            </a:r>
            <a:r>
              <a:rPr lang="en-GB" b="0" i="0" u="none" strike="noStrike" dirty="0">
                <a:solidFill>
                  <a:srgbClr val="181818"/>
                </a:solidFill>
                <a:effectLst/>
                <a:latin typeface="ff-meta-serif-web-pro"/>
              </a:rPr>
              <a:t> attorneys as a wedge to drive Russia and the United States even further apart. Western judges were afraid of a “victor’s justice” and wanted to preserve the integrity of the trials, which made them even more forgiving toward the </a:t>
            </a:r>
            <a:r>
              <a:rPr lang="en-GB" b="0" i="0" u="none" strike="noStrike" dirty="0" err="1">
                <a:solidFill>
                  <a:srgbClr val="181818"/>
                </a:solidFill>
                <a:effectLst/>
                <a:latin typeface="ff-meta-serif-web-pro"/>
              </a:rPr>
              <a:t>defense</a:t>
            </a:r>
            <a:r>
              <a:rPr lang="en-GB" b="0" i="0" u="none" strike="noStrike" dirty="0">
                <a:solidFill>
                  <a:srgbClr val="181818"/>
                </a:solidFill>
                <a:effectLst/>
                <a:latin typeface="ff-meta-serif-web-pro"/>
              </a:rPr>
              <a:t> than the prosecution expected. This turn of events disappointed the Soviets, who “never expected their own actions to be subject to scrutiny.” The result was a heightening of tensions that helped usher in the Cold War.</a:t>
            </a:r>
          </a:p>
          <a:p>
            <a:endParaRPr lang="en-GB" dirty="0">
              <a:solidFill>
                <a:srgbClr val="181818"/>
              </a:solidFill>
              <a:latin typeface="ff-meta-serif-web-pro"/>
            </a:endParaRPr>
          </a:p>
          <a:p>
            <a:r>
              <a:rPr lang="en-GB" dirty="0">
                <a:solidFill>
                  <a:srgbClr val="181818"/>
                </a:solidFill>
                <a:latin typeface="ff-meta-serif-web-pro"/>
              </a:rPr>
              <a:t>So argues Francine Hirsch in </a:t>
            </a:r>
            <a:r>
              <a:rPr lang="en-GB" i="1" dirty="0">
                <a:solidFill>
                  <a:srgbClr val="181818"/>
                </a:solidFill>
                <a:latin typeface="ff-meta-serif-web-pro"/>
              </a:rPr>
              <a:t>Soviet Judgment At Nuremberg </a:t>
            </a:r>
            <a:r>
              <a:rPr lang="en-GB" dirty="0">
                <a:solidFill>
                  <a:srgbClr val="181818"/>
                </a:solidFill>
                <a:latin typeface="ff-meta-serif-web-pro"/>
              </a:rPr>
              <a:t>(Oxford University Press, 2020)</a:t>
            </a:r>
          </a:p>
          <a:p>
            <a:endParaRPr lang="en-GB" i="1" dirty="0">
              <a:solidFill>
                <a:srgbClr val="181818"/>
              </a:solidFill>
              <a:latin typeface="ff-meta-serif-web-pro"/>
            </a:endParaRPr>
          </a:p>
          <a:p>
            <a:r>
              <a:rPr lang="en-GB" sz="1200" i="1" dirty="0">
                <a:solidFill>
                  <a:srgbClr val="181818"/>
                </a:solidFill>
                <a:latin typeface="ff-meta-serif-web-pro"/>
                <a:hlinkClick r:id="rId3"/>
              </a:rPr>
              <a:t>https://jordanrussiacenter.org/blog/event-recap-soviet-judgment-at-nuremberg-a-new-history-of-the-international-military-tribunal-after-world-war-ii-with-francine-hirsch</a:t>
            </a:r>
            <a:endParaRPr lang="en-GB" sz="1200" i="1" dirty="0">
              <a:solidFill>
                <a:srgbClr val="181818"/>
              </a:solidFill>
              <a:latin typeface="ff-meta-serif-web-pro"/>
            </a:endParaRPr>
          </a:p>
          <a:p>
            <a:endParaRPr lang="en-GB" i="1" dirty="0">
              <a:solidFill>
                <a:srgbClr val="181818"/>
              </a:solidFill>
              <a:latin typeface="ff-meta-serif-web-pro"/>
            </a:endParaRPr>
          </a:p>
          <a:p>
            <a:endParaRPr lang="en-US" dirty="0"/>
          </a:p>
        </p:txBody>
      </p:sp>
    </p:spTree>
    <p:extLst>
      <p:ext uri="{BB962C8B-B14F-4D97-AF65-F5344CB8AC3E}">
        <p14:creationId xmlns:p14="http://schemas.microsoft.com/office/powerpoint/2010/main" val="3103589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848AD-6784-5C2F-316C-AD1D0601628D}"/>
              </a:ext>
            </a:extLst>
          </p:cNvPr>
          <p:cNvSpPr>
            <a:spLocks noGrp="1"/>
          </p:cNvSpPr>
          <p:nvPr>
            <p:ph type="title"/>
          </p:nvPr>
        </p:nvSpPr>
        <p:spPr>
          <a:xfrm>
            <a:off x="1900630" y="292663"/>
            <a:ext cx="7729728" cy="1188720"/>
          </a:xfrm>
        </p:spPr>
        <p:txBody>
          <a:bodyPr/>
          <a:lstStyle/>
          <a:p>
            <a:r>
              <a:rPr lang="en-US" dirty="0"/>
              <a:t>The absent presence of the holocaust at </a:t>
            </a:r>
            <a:r>
              <a:rPr lang="en-US" dirty="0" err="1"/>
              <a:t>nuremberg</a:t>
            </a:r>
            <a:endParaRPr lang="en-US" dirty="0"/>
          </a:p>
        </p:txBody>
      </p:sp>
      <p:sp>
        <p:nvSpPr>
          <p:cNvPr id="4" name="TextBox 3">
            <a:extLst>
              <a:ext uri="{FF2B5EF4-FFF2-40B4-BE49-F238E27FC236}">
                <a16:creationId xmlns:a16="http://schemas.microsoft.com/office/drawing/2014/main" id="{070BB067-B60C-EF1E-7A9C-AF942F073BD9}"/>
              </a:ext>
            </a:extLst>
          </p:cNvPr>
          <p:cNvSpPr txBox="1"/>
          <p:nvPr/>
        </p:nvSpPr>
        <p:spPr>
          <a:xfrm>
            <a:off x="1149426" y="1670488"/>
            <a:ext cx="9893147" cy="4893647"/>
          </a:xfrm>
          <a:prstGeom prst="rect">
            <a:avLst/>
          </a:prstGeom>
          <a:noFill/>
        </p:spPr>
        <p:txBody>
          <a:bodyPr wrap="square">
            <a:spAutoFit/>
          </a:bodyPr>
          <a:lstStyle/>
          <a:p>
            <a:pPr marL="285750" indent="-285750">
              <a:buFont typeface="Arial" charset="0"/>
              <a:buChar char="•"/>
            </a:pPr>
            <a:r>
              <a:rPr lang="en-US" sz="2400" dirty="0"/>
              <a:t>The gap between retrospective popular conceptions of what Nuremberg represented– a trial of Nazi leaders who perpetrated genocide– vs the framing of the charges in 1945</a:t>
            </a:r>
          </a:p>
          <a:p>
            <a:pPr marL="285750" indent="-285750">
              <a:buFont typeface="Arial" charset="0"/>
              <a:buChar char="•"/>
            </a:pPr>
            <a:endParaRPr lang="en-US" sz="2400" dirty="0"/>
          </a:p>
          <a:p>
            <a:pPr marL="285750" indent="-285750">
              <a:buFont typeface="Arial" charset="0"/>
              <a:buChar char="•"/>
            </a:pPr>
            <a:r>
              <a:rPr lang="en-US" sz="2400" dirty="0"/>
              <a:t>A confusion of the Eichmann trial held in Israel in 1961 with Nuremberg</a:t>
            </a:r>
          </a:p>
          <a:p>
            <a:pPr marL="285750" indent="-285750">
              <a:buFont typeface="Arial" charset="0"/>
              <a:buChar char="•"/>
            </a:pPr>
            <a:endParaRPr lang="en-US" sz="2400" dirty="0"/>
          </a:p>
          <a:p>
            <a:pPr marL="285750" indent="-285750">
              <a:buFont typeface="Arial" charset="0"/>
              <a:buChar char="•"/>
            </a:pPr>
            <a:r>
              <a:rPr lang="en-US" sz="2400" dirty="0"/>
              <a:t>the “</a:t>
            </a:r>
            <a:r>
              <a:rPr lang="en-US" sz="2400" i="1" dirty="0"/>
              <a:t>tyranny of a construct</a:t>
            </a:r>
            <a:r>
              <a:rPr lang="en-US" sz="2400" dirty="0"/>
              <a:t>” (Bloxham) subordinates the mass murder of Jews and other groups targeted by the Third Reich under the rubric of aggressive war– making genocide epiphenomenal to the “conspiracy to wage war”</a:t>
            </a:r>
          </a:p>
          <a:p>
            <a:endParaRPr lang="en-US" sz="2400" dirty="0"/>
          </a:p>
          <a:p>
            <a:pPr marL="285750" indent="-285750">
              <a:buFont typeface="Arial" charset="0"/>
              <a:buChar char="•"/>
            </a:pPr>
            <a:r>
              <a:rPr lang="en-US" sz="2400" dirty="0"/>
              <a:t>the Holocaust becomes subsumed within the larger “crime against peace”</a:t>
            </a:r>
          </a:p>
          <a:p>
            <a:pPr marL="285750" indent="-285750">
              <a:buFont typeface="Arial" charset="0"/>
              <a:buChar char="•"/>
            </a:pPr>
            <a:endParaRPr lang="en-US" sz="2400" dirty="0"/>
          </a:p>
          <a:p>
            <a:pPr marL="285750" indent="-285750">
              <a:buFont typeface="Arial" charset="0"/>
              <a:buChar char="•"/>
            </a:pPr>
            <a:r>
              <a:rPr lang="en-US" sz="2400" dirty="0"/>
              <a:t>Lack of attention to survivors’ testimony– including by Rebecca West</a:t>
            </a:r>
          </a:p>
        </p:txBody>
      </p:sp>
    </p:spTree>
    <p:extLst>
      <p:ext uri="{BB962C8B-B14F-4D97-AF65-F5344CB8AC3E}">
        <p14:creationId xmlns:p14="http://schemas.microsoft.com/office/powerpoint/2010/main" val="3126932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17756" y="71895"/>
            <a:ext cx="10058400" cy="641350"/>
          </a:xfrm>
        </p:spPr>
        <p:txBody>
          <a:bodyPr>
            <a:normAutofit fontScale="90000"/>
          </a:bodyPr>
          <a:lstStyle/>
          <a:p>
            <a:r>
              <a:rPr lang="en-US" dirty="0"/>
              <a:t>What </a:t>
            </a:r>
            <a:r>
              <a:rPr lang="en-US" dirty="0" err="1"/>
              <a:t>nuremberg</a:t>
            </a:r>
            <a:r>
              <a:rPr lang="en-US" dirty="0"/>
              <a:t> did </a:t>
            </a:r>
            <a:r>
              <a:rPr lang="en-US" i="1" dirty="0"/>
              <a:t>not</a:t>
            </a:r>
            <a:r>
              <a:rPr lang="en-US" dirty="0"/>
              <a:t> do</a:t>
            </a:r>
          </a:p>
        </p:txBody>
      </p:sp>
      <p:sp>
        <p:nvSpPr>
          <p:cNvPr id="4" name="TextBox 3"/>
          <p:cNvSpPr txBox="1"/>
          <p:nvPr/>
        </p:nvSpPr>
        <p:spPr>
          <a:xfrm>
            <a:off x="373885" y="939189"/>
            <a:ext cx="4755676" cy="1200329"/>
          </a:xfrm>
          <a:prstGeom prst="rect">
            <a:avLst/>
          </a:prstGeom>
          <a:noFill/>
        </p:spPr>
        <p:txBody>
          <a:bodyPr wrap="square" rtlCol="0">
            <a:spAutoFit/>
          </a:bodyPr>
          <a:lstStyle/>
          <a:p>
            <a:r>
              <a:rPr lang="en-US" dirty="0"/>
              <a:t>The IMT did NOT establish genocide as a crime punishable under international law— although this is precisely what “Nuremberg” has come to symbolize.</a:t>
            </a:r>
          </a:p>
        </p:txBody>
      </p:sp>
      <p:pic>
        <p:nvPicPr>
          <p:cNvPr id="5" name="Picture 4"/>
          <p:cNvPicPr>
            <a:picLocks noChangeAspect="1"/>
          </p:cNvPicPr>
          <p:nvPr/>
        </p:nvPicPr>
        <p:blipFill>
          <a:blip r:embed="rId2"/>
          <a:stretch>
            <a:fillRect/>
          </a:stretch>
        </p:blipFill>
        <p:spPr>
          <a:xfrm>
            <a:off x="373885" y="2140648"/>
            <a:ext cx="4737104" cy="3073609"/>
          </a:xfrm>
          <a:prstGeom prst="rect">
            <a:avLst/>
          </a:prstGeom>
        </p:spPr>
      </p:pic>
      <p:sp>
        <p:nvSpPr>
          <p:cNvPr id="6" name="Rectangle 5"/>
          <p:cNvSpPr/>
          <p:nvPr/>
        </p:nvSpPr>
        <p:spPr>
          <a:xfrm>
            <a:off x="278781" y="5441795"/>
            <a:ext cx="5064512" cy="1169551"/>
          </a:xfrm>
          <a:prstGeom prst="rect">
            <a:avLst/>
          </a:prstGeom>
        </p:spPr>
        <p:txBody>
          <a:bodyPr wrap="square">
            <a:spAutoFit/>
          </a:bodyPr>
          <a:lstStyle/>
          <a:p>
            <a:r>
              <a:rPr lang="en-US" sz="1400" dirty="0">
                <a:solidFill>
                  <a:srgbClr val="383838"/>
                </a:solidFill>
                <a:latin typeface="Mercury SSm A" charset="0"/>
              </a:rPr>
              <a:t>Raphael Lemkin (right) with Ambassador Amado of Brazil (left) before a plenary session of the General Assembly at which the Convention on the Prevention and Punishment of Genocide was approved. </a:t>
            </a:r>
            <a:r>
              <a:rPr lang="en-US" sz="1400" dirty="0" err="1">
                <a:solidFill>
                  <a:srgbClr val="383838"/>
                </a:solidFill>
                <a:latin typeface="Mercury SSm A" charset="0"/>
              </a:rPr>
              <a:t>Palais</a:t>
            </a:r>
            <a:r>
              <a:rPr lang="en-US" sz="1400" dirty="0">
                <a:solidFill>
                  <a:srgbClr val="383838"/>
                </a:solidFill>
                <a:latin typeface="Mercury SSm A" charset="0"/>
              </a:rPr>
              <a:t> de </a:t>
            </a:r>
            <a:r>
              <a:rPr lang="en-US" sz="1400" dirty="0" err="1">
                <a:solidFill>
                  <a:srgbClr val="383838"/>
                </a:solidFill>
                <a:latin typeface="Mercury SSm A" charset="0"/>
              </a:rPr>
              <a:t>Chaillot</a:t>
            </a:r>
            <a:r>
              <a:rPr lang="en-US" sz="1400" dirty="0">
                <a:solidFill>
                  <a:srgbClr val="383838"/>
                </a:solidFill>
                <a:latin typeface="Mercury SSm A" charset="0"/>
              </a:rPr>
              <a:t>, Paris, December 11, 1948.</a:t>
            </a:r>
          </a:p>
          <a:p>
            <a:r>
              <a:rPr lang="en-US" sz="1400" i="1" dirty="0">
                <a:solidFill>
                  <a:srgbClr val="383838"/>
                </a:solidFill>
                <a:latin typeface="Mercury SSm A" charset="0"/>
              </a:rPr>
              <a:t>— United Nations Archives and Records Management Section</a:t>
            </a:r>
            <a:endParaRPr lang="en-US" sz="1400" b="0" i="1" dirty="0">
              <a:solidFill>
                <a:srgbClr val="383838"/>
              </a:solidFill>
              <a:effectLst/>
              <a:latin typeface="Mercury SSm A" charset="0"/>
            </a:endParaRPr>
          </a:p>
        </p:txBody>
      </p:sp>
      <p:sp>
        <p:nvSpPr>
          <p:cNvPr id="7" name="Rectangle 6"/>
          <p:cNvSpPr/>
          <p:nvPr/>
        </p:nvSpPr>
        <p:spPr>
          <a:xfrm>
            <a:off x="5359700" y="724832"/>
            <a:ext cx="6096000" cy="2308324"/>
          </a:xfrm>
          <a:prstGeom prst="rect">
            <a:avLst/>
          </a:prstGeom>
        </p:spPr>
        <p:txBody>
          <a:bodyPr>
            <a:spAutoFit/>
          </a:bodyPr>
          <a:lstStyle/>
          <a:p>
            <a:r>
              <a:rPr lang="en-US" i="1" dirty="0">
                <a:solidFill>
                  <a:srgbClr val="383838"/>
                </a:solidFill>
                <a:latin typeface="Mercury SSm A" charset="0"/>
              </a:rPr>
              <a:t>“[T]he allies decided in Nuremberg a case against a past Hitler, but refused to envisage future </a:t>
            </a:r>
            <a:r>
              <a:rPr lang="en-US" i="1" dirty="0" err="1">
                <a:solidFill>
                  <a:srgbClr val="383838"/>
                </a:solidFill>
                <a:latin typeface="Mercury SSm A" charset="0"/>
              </a:rPr>
              <a:t>Hitlers</a:t>
            </a:r>
            <a:r>
              <a:rPr lang="en-US" i="1" dirty="0">
                <a:solidFill>
                  <a:srgbClr val="383838"/>
                </a:solidFill>
                <a:latin typeface="Mercury SSm A" charset="0"/>
              </a:rPr>
              <a:t>, or like situations … In brief, the Germans were punished only for crimes committed during or in connection with the war of aggression. </a:t>
            </a:r>
            <a:r>
              <a:rPr lang="en-US" i="1" dirty="0">
                <a:solidFill>
                  <a:srgbClr val="FF0000"/>
                </a:solidFill>
                <a:latin typeface="Mercury SSm A" charset="0"/>
              </a:rPr>
              <a:t>Crimes against humanity were not an independent category of crimes in themselves. They were only considered crimes when their connection with other crimes could be established.”</a:t>
            </a:r>
            <a:r>
              <a:rPr lang="en-US" i="1" dirty="0">
                <a:solidFill>
                  <a:srgbClr val="383838"/>
                </a:solidFill>
                <a:latin typeface="Mercury SSm A" charset="0"/>
              </a:rPr>
              <a:t> </a:t>
            </a:r>
            <a:br>
              <a:rPr lang="en-US" i="1" dirty="0"/>
            </a:br>
            <a:r>
              <a:rPr lang="en-US" dirty="0">
                <a:solidFill>
                  <a:srgbClr val="383838"/>
                </a:solidFill>
                <a:latin typeface="Mercury SSm A" charset="0"/>
              </a:rPr>
              <a:t>Unpublished memoir of Raphael Lemkin</a:t>
            </a:r>
            <a:endParaRPr lang="en-US" dirty="0"/>
          </a:p>
        </p:txBody>
      </p:sp>
      <p:sp>
        <p:nvSpPr>
          <p:cNvPr id="8" name="Rectangle 7"/>
          <p:cNvSpPr/>
          <p:nvPr/>
        </p:nvSpPr>
        <p:spPr>
          <a:xfrm>
            <a:off x="5445513" y="3044743"/>
            <a:ext cx="6096000" cy="3970318"/>
          </a:xfrm>
          <a:prstGeom prst="rect">
            <a:avLst/>
          </a:prstGeom>
        </p:spPr>
        <p:txBody>
          <a:bodyPr>
            <a:spAutoFit/>
          </a:bodyPr>
          <a:lstStyle/>
          <a:p>
            <a:r>
              <a:rPr lang="en-US" dirty="0">
                <a:solidFill>
                  <a:srgbClr val="383838"/>
                </a:solidFill>
                <a:latin typeface="Mercury SSm A" charset="0"/>
              </a:rPr>
              <a:t>In 1944, a Polish Jewish lawyer named </a:t>
            </a:r>
            <a:r>
              <a:rPr lang="en-US" b="1" dirty="0">
                <a:solidFill>
                  <a:srgbClr val="383838"/>
                </a:solidFill>
                <a:latin typeface="Mercury SSm A" charset="0"/>
              </a:rPr>
              <a:t>Raphael Lemkin </a:t>
            </a:r>
            <a:r>
              <a:rPr lang="en-US" dirty="0">
                <a:solidFill>
                  <a:srgbClr val="383838"/>
                </a:solidFill>
                <a:latin typeface="Mercury SSm A" charset="0"/>
              </a:rPr>
              <a:t>(1900-1959) sought to describe Nazi policies of systematic murder, including the destruction of European Jewry. He formed the word </a:t>
            </a:r>
            <a:r>
              <a:rPr lang="en-US" i="1" dirty="0">
                <a:solidFill>
                  <a:srgbClr val="383838"/>
                </a:solidFill>
                <a:latin typeface="Mercury SSm A" charset="0"/>
              </a:rPr>
              <a:t>genocide</a:t>
            </a:r>
            <a:r>
              <a:rPr lang="en-US" dirty="0">
                <a:solidFill>
                  <a:srgbClr val="383838"/>
                </a:solidFill>
                <a:latin typeface="Mercury SSm A" charset="0"/>
              </a:rPr>
              <a:t> by combining </a:t>
            </a:r>
            <a:r>
              <a:rPr lang="en-US" i="1" dirty="0" err="1">
                <a:solidFill>
                  <a:srgbClr val="383838"/>
                </a:solidFill>
                <a:latin typeface="Mercury SSm A" charset="0"/>
              </a:rPr>
              <a:t>geno</a:t>
            </a:r>
            <a:r>
              <a:rPr lang="en-US" dirty="0">
                <a:solidFill>
                  <a:srgbClr val="383838"/>
                </a:solidFill>
                <a:latin typeface="Mercury SSm A" charset="0"/>
              </a:rPr>
              <a:t>-, from the Greek word for race or tribe, with -</a:t>
            </a:r>
            <a:r>
              <a:rPr lang="en-US" i="1" dirty="0" err="1">
                <a:solidFill>
                  <a:srgbClr val="383838"/>
                </a:solidFill>
                <a:latin typeface="Mercury SSm A" charset="0"/>
              </a:rPr>
              <a:t>cide</a:t>
            </a:r>
            <a:r>
              <a:rPr lang="en-US" dirty="0">
                <a:solidFill>
                  <a:srgbClr val="383838"/>
                </a:solidFill>
                <a:latin typeface="Mercury SSm A" charset="0"/>
              </a:rPr>
              <a:t>, from the Latin word for killing. In proposing this new term, Lemkin had in mind </a:t>
            </a:r>
            <a:r>
              <a:rPr lang="en-US" dirty="0">
                <a:solidFill>
                  <a:srgbClr val="FF0000"/>
                </a:solidFill>
                <a:latin typeface="Mercury SSm A" charset="0"/>
              </a:rPr>
              <a:t>“a coordinated plan of different actions aiming at the destruction of essential foundations of the life of national groups, with the aim of annihilating the groups themselves.”</a:t>
            </a:r>
            <a:r>
              <a:rPr lang="en-US" dirty="0">
                <a:solidFill>
                  <a:srgbClr val="383838"/>
                </a:solidFill>
                <a:latin typeface="Mercury SSm A" charset="0"/>
              </a:rPr>
              <a:t> The next year, the IMT at Nuremberg charged top Nazis with “crimes against humanity.” The word </a:t>
            </a:r>
            <a:r>
              <a:rPr lang="en-US" i="1" dirty="0">
                <a:solidFill>
                  <a:srgbClr val="383838"/>
                </a:solidFill>
                <a:latin typeface="Mercury SSm A" charset="0"/>
              </a:rPr>
              <a:t>genocide</a:t>
            </a:r>
            <a:r>
              <a:rPr lang="en-US" dirty="0">
                <a:solidFill>
                  <a:srgbClr val="383838"/>
                </a:solidFill>
                <a:latin typeface="Mercury SSm A" charset="0"/>
              </a:rPr>
              <a:t> was included in the indictment, but was used as a descriptive, not legal, term.</a:t>
            </a:r>
          </a:p>
          <a:p>
            <a:r>
              <a:rPr lang="en-US" sz="1400" dirty="0">
                <a:hlinkClick r:id="rId3"/>
              </a:rPr>
              <a:t>https://www.ushmm.org/wlc/en/article.php?ModuleId=10007153</a:t>
            </a:r>
            <a:endParaRPr lang="en-US" sz="1400" dirty="0"/>
          </a:p>
          <a:p>
            <a:endParaRPr lang="en-US" dirty="0"/>
          </a:p>
        </p:txBody>
      </p:sp>
    </p:spTree>
    <p:extLst>
      <p:ext uri="{BB962C8B-B14F-4D97-AF65-F5344CB8AC3E}">
        <p14:creationId xmlns:p14="http://schemas.microsoft.com/office/powerpoint/2010/main" val="1259250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F897B0-EE82-BC42-AE05-836EF218E965}"/>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en-US" sz="1800">
                <a:solidFill>
                  <a:schemeClr val="bg1"/>
                </a:solidFill>
              </a:rPr>
              <a:t>US Refusal to ratify the genocide convention (Until 1988)</a:t>
            </a:r>
          </a:p>
        </p:txBody>
      </p:sp>
      <p:graphicFrame>
        <p:nvGraphicFramePr>
          <p:cNvPr id="5" name="Content Placeholder 2">
            <a:extLst>
              <a:ext uri="{FF2B5EF4-FFF2-40B4-BE49-F238E27FC236}">
                <a16:creationId xmlns:a16="http://schemas.microsoft.com/office/drawing/2014/main" id="{6D485DDE-E17B-3EA3-ABBC-5091DFA9335E}"/>
              </a:ext>
            </a:extLst>
          </p:cNvPr>
          <p:cNvGraphicFramePr>
            <a:graphicFrameLocks noGrp="1"/>
          </p:cNvGraphicFramePr>
          <p:nvPr>
            <p:ph idx="1"/>
            <p:extLst>
              <p:ext uri="{D42A27DB-BD31-4B8C-83A1-F6EECF244321}">
                <p14:modId xmlns:p14="http://schemas.microsoft.com/office/powerpoint/2010/main" val="1764912025"/>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1328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8FB6A-8385-CE47-AA29-EE791E4523D7}"/>
              </a:ext>
            </a:extLst>
          </p:cNvPr>
          <p:cNvSpPr>
            <a:spLocks noGrp="1"/>
          </p:cNvSpPr>
          <p:nvPr>
            <p:ph type="title"/>
          </p:nvPr>
        </p:nvSpPr>
        <p:spPr>
          <a:xfrm>
            <a:off x="286343" y="117693"/>
            <a:ext cx="5672474" cy="1183638"/>
          </a:xfrm>
        </p:spPr>
        <p:txBody>
          <a:bodyPr/>
          <a:lstStyle/>
          <a:p>
            <a:r>
              <a:rPr lang="en-US" dirty="0"/>
              <a:t>“we charge genocide”</a:t>
            </a:r>
          </a:p>
        </p:txBody>
      </p:sp>
      <p:pic>
        <p:nvPicPr>
          <p:cNvPr id="4" name="Picture 3">
            <a:extLst>
              <a:ext uri="{FF2B5EF4-FFF2-40B4-BE49-F238E27FC236}">
                <a16:creationId xmlns:a16="http://schemas.microsoft.com/office/drawing/2014/main" id="{ABAF5B1C-9591-EF48-A25A-79C0F534017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564" y="1371048"/>
            <a:ext cx="5846436" cy="5066911"/>
          </a:xfrm>
          <a:prstGeom prst="rect">
            <a:avLst/>
          </a:prstGeom>
        </p:spPr>
      </p:pic>
      <p:sp>
        <p:nvSpPr>
          <p:cNvPr id="5" name="Rectangle 1">
            <a:extLst>
              <a:ext uri="{FF2B5EF4-FFF2-40B4-BE49-F238E27FC236}">
                <a16:creationId xmlns:a16="http://schemas.microsoft.com/office/drawing/2014/main" id="{836C7A59-C7B9-9844-AA28-4F3F48C75DA2}"/>
              </a:ext>
            </a:extLst>
          </p:cNvPr>
          <p:cNvSpPr>
            <a:spLocks noChangeArrowheads="1"/>
          </p:cNvSpPr>
          <p:nvPr/>
        </p:nvSpPr>
        <p:spPr bwMode="auto">
          <a:xfrm>
            <a:off x="6245159" y="-20806"/>
            <a:ext cx="5846436"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On </a:t>
            </a:r>
            <a:r>
              <a:rPr kumimoji="0" lang="en-US" altLang="en-US" sz="1800" b="1" i="0" u="none" strike="noStrike" cap="none" normalizeH="0" baseline="0" dirty="0">
                <a:ln>
                  <a:noFill/>
                </a:ln>
                <a:solidFill>
                  <a:schemeClr val="tx1"/>
                </a:solidFill>
                <a:effectLst/>
              </a:rPr>
              <a:t>December 17, 1951</a:t>
            </a:r>
            <a:r>
              <a:rPr kumimoji="0" lang="en-US" altLang="en-US" sz="1800" b="0" i="0" u="none" strike="noStrike" cap="none" normalizeH="0" baseline="0" dirty="0">
                <a:ln>
                  <a:noFill/>
                </a:ln>
                <a:solidFill>
                  <a:schemeClr val="tx1"/>
                </a:solidFill>
                <a:effectLst/>
              </a:rPr>
              <a:t>, Paul Robeson and William Patterson submitted a petition from the Civil Rights Congress (CRC) to the United Nations. Titled, “</a:t>
            </a:r>
            <a:r>
              <a:rPr kumimoji="0" lang="en-US" altLang="en-US" sz="1800" b="0" i="0" u="none" strike="noStrike" cap="none" normalizeH="0" baseline="0" dirty="0">
                <a:ln>
                  <a:noFill/>
                </a:ln>
                <a:solidFill>
                  <a:schemeClr val="tx1"/>
                </a:solidFill>
                <a:effectLst/>
                <a:hlinkClick r:id="rId3"/>
              </a:rPr>
              <a:t>We Charge Genocide: The Crime of Government Against the Negro People</a:t>
            </a:r>
            <a:r>
              <a:rPr kumimoji="0" lang="en-US" altLang="en-US" sz="1800" b="0" i="0" u="none" strike="noStrike" cap="none" normalizeH="0" baseline="0" dirty="0">
                <a:ln>
                  <a:noFill/>
                </a:ln>
                <a:solidFill>
                  <a:schemeClr val="tx1"/>
                </a:solidFill>
                <a:effectLst/>
              </a:rPr>
              <a:t>,” the petition was signed by almost 100 U.S. intellectuals and activists. The </a:t>
            </a:r>
            <a:r>
              <a:rPr kumimoji="0" lang="en-US" altLang="en-US" sz="1800" b="0" i="0" u="none" strike="noStrike" cap="none" normalizeH="0" baseline="0" dirty="0">
                <a:ln>
                  <a:noFill/>
                </a:ln>
                <a:solidFill>
                  <a:schemeClr val="tx1"/>
                </a:solidFill>
                <a:effectLst/>
                <a:hlinkClick r:id="rId3"/>
              </a:rPr>
              <a:t>book-length petition</a:t>
            </a:r>
            <a:r>
              <a:rPr kumimoji="0" lang="en-US" altLang="en-US" sz="1800" b="0" i="0" u="none" strike="noStrike" cap="none" normalizeH="0" baseline="0" dirty="0">
                <a:ln>
                  <a:noFill/>
                </a:ln>
                <a:solidFill>
                  <a:schemeClr val="tx1"/>
                </a:solidFill>
                <a:effectLst/>
              </a:rPr>
              <a:t> documented hundreds of lynching cases and other forms of brutality and discrimination, evincing a clear pattern of government inaction and complicity.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It charged that in the 85 years since the end of slavery </a:t>
            </a:r>
            <a:r>
              <a:rPr kumimoji="0" lang="en-US" altLang="en-US" sz="1800" b="1" i="0" u="none" strike="noStrike" cap="none" normalizeH="0" baseline="0" dirty="0">
                <a:ln>
                  <a:noFill/>
                </a:ln>
                <a:solidFill>
                  <a:schemeClr val="tx1"/>
                </a:solidFill>
                <a:effectLst/>
              </a:rPr>
              <a:t>more than 10,000 African Americans were known to have been lynched </a:t>
            </a:r>
            <a:r>
              <a:rPr kumimoji="0" lang="en-US" altLang="en-US" sz="1800" b="0" i="0" u="none" strike="noStrike" cap="none" normalizeH="0" baseline="0" dirty="0">
                <a:ln>
                  <a:noFill/>
                </a:ln>
                <a:solidFill>
                  <a:schemeClr val="tx1"/>
                </a:solidFill>
                <a:effectLst/>
              </a:rPr>
              <a:t>(an average of more than 100 per year)…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The petition cited the UN’s definition of genocide: </a:t>
            </a:r>
            <a:r>
              <a:rPr kumimoji="0" lang="en-US" altLang="en-US" sz="1800" b="1" i="0" u="none" strike="noStrike" cap="none" normalizeH="0" baseline="0" dirty="0">
                <a:ln>
                  <a:noFill/>
                </a:ln>
                <a:solidFill>
                  <a:schemeClr val="tx1"/>
                </a:solidFill>
                <a:effectLst/>
              </a:rPr>
              <a:t>“Any intent to destroy, in whole or in part, a national, racial, or religious group is genocide.”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The petition concluded therefore, that </a:t>
            </a:r>
            <a:r>
              <a:rPr kumimoji="0" lang="en-US" altLang="en-US" sz="1800" b="1" i="0" u="none" strike="noStrike" cap="none" normalizeH="0" baseline="0" dirty="0">
                <a:ln>
                  <a:noFill/>
                </a:ln>
                <a:solidFill>
                  <a:schemeClr val="tx1"/>
                </a:solidFill>
                <a:effectLst/>
              </a:rPr>
              <a:t>“. . .the oppressed Negro citizens of the United States, segregated, discriminated against, and long the target of violence, suffer from genocide as the result of the consistent, conscious, unified policies of every branch of government.”</a:t>
            </a:r>
          </a:p>
        </p:txBody>
      </p:sp>
      <p:sp>
        <p:nvSpPr>
          <p:cNvPr id="6" name="Rectangle 5">
            <a:extLst>
              <a:ext uri="{FF2B5EF4-FFF2-40B4-BE49-F238E27FC236}">
                <a16:creationId xmlns:a16="http://schemas.microsoft.com/office/drawing/2014/main" id="{9692B7F2-E6C0-8144-93FA-6970A6DD5D8E}"/>
              </a:ext>
            </a:extLst>
          </p:cNvPr>
          <p:cNvSpPr/>
          <p:nvPr/>
        </p:nvSpPr>
        <p:spPr>
          <a:xfrm>
            <a:off x="249564" y="6457891"/>
            <a:ext cx="6356149" cy="523220"/>
          </a:xfrm>
          <a:prstGeom prst="rect">
            <a:avLst/>
          </a:prstGeom>
        </p:spPr>
        <p:txBody>
          <a:bodyPr wrap="square">
            <a:spAutoFit/>
          </a:bodyPr>
          <a:lstStyle/>
          <a:p>
            <a:r>
              <a:rPr lang="en-US" sz="1400" dirty="0">
                <a:hlinkClick r:id="rId4"/>
              </a:rPr>
              <a:t>https://www.zinnedproject.org/news/tdih/we_charge_genocide_petition</a:t>
            </a:r>
            <a:endParaRPr lang="en-US" sz="1400" dirty="0"/>
          </a:p>
          <a:p>
            <a:endParaRPr lang="en-US" sz="1400" dirty="0"/>
          </a:p>
        </p:txBody>
      </p:sp>
    </p:spTree>
    <p:extLst>
      <p:ext uri="{BB962C8B-B14F-4D97-AF65-F5344CB8AC3E}">
        <p14:creationId xmlns:p14="http://schemas.microsoft.com/office/powerpoint/2010/main" val="678477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31354" y="241061"/>
            <a:ext cx="3679902" cy="858644"/>
          </a:xfrm>
        </p:spPr>
        <p:txBody>
          <a:bodyPr>
            <a:normAutofit/>
          </a:bodyPr>
          <a:lstStyle/>
          <a:p>
            <a:r>
              <a:rPr lang="en-US" dirty="0" err="1"/>
              <a:t>rebecca</a:t>
            </a:r>
            <a:r>
              <a:rPr lang="en-US" dirty="0"/>
              <a:t> west</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1354" y="1339977"/>
            <a:ext cx="3800745" cy="4681682"/>
          </a:xfrm>
          <a:prstGeom prst="rect">
            <a:avLst/>
          </a:prstGeom>
        </p:spPr>
      </p:pic>
      <p:sp>
        <p:nvSpPr>
          <p:cNvPr id="5" name="TextBox 4"/>
          <p:cNvSpPr txBox="1"/>
          <p:nvPr/>
        </p:nvSpPr>
        <p:spPr>
          <a:xfrm>
            <a:off x="231354" y="6200078"/>
            <a:ext cx="2776273" cy="369332"/>
          </a:xfrm>
          <a:prstGeom prst="rect">
            <a:avLst/>
          </a:prstGeom>
          <a:noFill/>
        </p:spPr>
        <p:txBody>
          <a:bodyPr wrap="none" rtlCol="0">
            <a:spAutoFit/>
          </a:bodyPr>
          <a:lstStyle/>
          <a:p>
            <a:r>
              <a:rPr lang="en-US" dirty="0"/>
              <a:t>Cicely Fairfield (1892-1983)</a:t>
            </a:r>
          </a:p>
        </p:txBody>
      </p:sp>
      <p:sp>
        <p:nvSpPr>
          <p:cNvPr id="6" name="Rectangle 5"/>
          <p:cNvSpPr/>
          <p:nvPr/>
        </p:nvSpPr>
        <p:spPr>
          <a:xfrm>
            <a:off x="4185425" y="1471962"/>
            <a:ext cx="4757854" cy="5293757"/>
          </a:xfrm>
          <a:prstGeom prst="rect">
            <a:avLst/>
          </a:prstGeom>
        </p:spPr>
        <p:txBody>
          <a:bodyPr wrap="square">
            <a:spAutoFit/>
          </a:bodyPr>
          <a:lstStyle/>
          <a:p>
            <a:r>
              <a:rPr lang="en-US" dirty="0">
                <a:solidFill>
                  <a:srgbClr val="000000"/>
                </a:solidFill>
              </a:rPr>
              <a:t>From 1911, West became involved in </a:t>
            </a:r>
            <a:r>
              <a:rPr lang="en-US" dirty="0">
                <a:solidFill>
                  <a:srgbClr val="106596"/>
                </a:solidFill>
                <a:hlinkClick r:id="rId3"/>
              </a:rPr>
              <a:t>journalism</a:t>
            </a:r>
            <a:r>
              <a:rPr lang="en-US" dirty="0">
                <a:solidFill>
                  <a:srgbClr val="000000"/>
                </a:solidFill>
              </a:rPr>
              <a:t>, contributing frequently to the left-wing press and making a name for herself as a fighter for </a:t>
            </a:r>
            <a:r>
              <a:rPr lang="en-US" dirty="0">
                <a:solidFill>
                  <a:srgbClr val="106596"/>
                </a:solidFill>
                <a:hlinkClick r:id="rId4"/>
              </a:rPr>
              <a:t>woman suffrage</a:t>
            </a:r>
            <a:r>
              <a:rPr lang="en-US" dirty="0">
                <a:solidFill>
                  <a:srgbClr val="000000"/>
                </a:solidFill>
              </a:rPr>
              <a:t>. In 1916 she published a critical biography of Henry James, and then embarked on a career as a novelist with </a:t>
            </a:r>
            <a:r>
              <a:rPr lang="en-US" i="1" dirty="0">
                <a:solidFill>
                  <a:srgbClr val="106596"/>
                </a:solidFill>
                <a:hlinkClick r:id="rId5"/>
              </a:rPr>
              <a:t>The Return of the Soldier</a:t>
            </a:r>
            <a:r>
              <a:rPr lang="en-US" dirty="0">
                <a:solidFill>
                  <a:srgbClr val="000000"/>
                </a:solidFill>
              </a:rPr>
              <a:t> (1918).  Her other novels include </a:t>
            </a:r>
            <a:r>
              <a:rPr lang="en-US" i="1" dirty="0">
                <a:solidFill>
                  <a:srgbClr val="000000"/>
                </a:solidFill>
              </a:rPr>
              <a:t>The Judge</a:t>
            </a:r>
            <a:r>
              <a:rPr lang="en-US" dirty="0">
                <a:solidFill>
                  <a:srgbClr val="000000"/>
                </a:solidFill>
              </a:rPr>
              <a:t> (1922), </a:t>
            </a:r>
            <a:r>
              <a:rPr lang="en-US" i="1" dirty="0">
                <a:solidFill>
                  <a:srgbClr val="000000"/>
                </a:solidFill>
              </a:rPr>
              <a:t>Harriet Hume </a:t>
            </a:r>
            <a:r>
              <a:rPr lang="en-US" dirty="0">
                <a:solidFill>
                  <a:srgbClr val="000000"/>
                </a:solidFill>
              </a:rPr>
              <a:t>(1929), </a:t>
            </a:r>
            <a:r>
              <a:rPr lang="en-US" i="1" dirty="0">
                <a:solidFill>
                  <a:srgbClr val="000000"/>
                </a:solidFill>
              </a:rPr>
              <a:t>The Thinking Reed</a:t>
            </a:r>
            <a:r>
              <a:rPr lang="en-US" dirty="0">
                <a:solidFill>
                  <a:srgbClr val="000000"/>
                </a:solidFill>
              </a:rPr>
              <a:t> (1936), </a:t>
            </a:r>
            <a:r>
              <a:rPr lang="en-US" i="1" dirty="0">
                <a:solidFill>
                  <a:srgbClr val="000000"/>
                </a:solidFill>
              </a:rPr>
              <a:t>The Fountain Overflows</a:t>
            </a:r>
            <a:r>
              <a:rPr lang="en-US" dirty="0">
                <a:solidFill>
                  <a:srgbClr val="000000"/>
                </a:solidFill>
              </a:rPr>
              <a:t> (1957), and </a:t>
            </a:r>
            <a:r>
              <a:rPr lang="en-US" i="1" dirty="0">
                <a:solidFill>
                  <a:srgbClr val="000000"/>
                </a:solidFill>
              </a:rPr>
              <a:t>The Birds Fall Down</a:t>
            </a:r>
            <a:r>
              <a:rPr lang="en-US" dirty="0">
                <a:solidFill>
                  <a:srgbClr val="000000"/>
                </a:solidFill>
              </a:rPr>
              <a:t> (1966). In 1937 West visited </a:t>
            </a:r>
            <a:r>
              <a:rPr lang="en-US" dirty="0">
                <a:solidFill>
                  <a:srgbClr val="106596"/>
                </a:solidFill>
                <a:hlinkClick r:id="rId6"/>
              </a:rPr>
              <a:t>Yugoslavia</a:t>
            </a:r>
            <a:r>
              <a:rPr lang="en-US" dirty="0">
                <a:solidFill>
                  <a:srgbClr val="000000"/>
                </a:solidFill>
              </a:rPr>
              <a:t> and later wrote </a:t>
            </a:r>
            <a:r>
              <a:rPr lang="en-US" i="1" dirty="0">
                <a:solidFill>
                  <a:srgbClr val="000000"/>
                </a:solidFill>
              </a:rPr>
              <a:t>Black Lamb and Grey Falcon</a:t>
            </a:r>
            <a:r>
              <a:rPr lang="en-US" dirty="0">
                <a:solidFill>
                  <a:srgbClr val="000000"/>
                </a:solidFill>
              </a:rPr>
              <a:t>, 2 vol. (1942), an examination of Balkan politics, </a:t>
            </a:r>
            <a:r>
              <a:rPr lang="en-US" dirty="0">
                <a:solidFill>
                  <a:srgbClr val="000000"/>
                </a:solidFill>
                <a:hlinkClick r:id="rId7"/>
              </a:rPr>
              <a:t>culture</a:t>
            </a:r>
            <a:r>
              <a:rPr lang="en-US" dirty="0">
                <a:solidFill>
                  <a:srgbClr val="000000"/>
                </a:solidFill>
              </a:rPr>
              <a:t>, and </a:t>
            </a:r>
            <a:r>
              <a:rPr lang="en-US" dirty="0">
                <a:solidFill>
                  <a:srgbClr val="106596"/>
                </a:solidFill>
                <a:hlinkClick r:id="rId8"/>
              </a:rPr>
              <a:t>history</a:t>
            </a:r>
            <a:r>
              <a:rPr lang="en-US" dirty="0">
                <a:solidFill>
                  <a:srgbClr val="000000"/>
                </a:solidFill>
              </a:rPr>
              <a:t>. In 1946 she reported on the trial for treason of </a:t>
            </a:r>
            <a:r>
              <a:rPr lang="en-US" dirty="0">
                <a:solidFill>
                  <a:srgbClr val="106596"/>
                </a:solidFill>
                <a:hlinkClick r:id="rId9"/>
              </a:rPr>
              <a:t>William Joyce</a:t>
            </a:r>
            <a:r>
              <a:rPr lang="en-US" dirty="0">
                <a:solidFill>
                  <a:srgbClr val="106596"/>
                </a:solidFill>
              </a:rPr>
              <a:t> </a:t>
            </a:r>
            <a:r>
              <a:rPr lang="en-US" dirty="0">
                <a:solidFill>
                  <a:srgbClr val="000000"/>
                </a:solidFill>
              </a:rPr>
              <a:t>(“Lord Haw-Haw”) for </a:t>
            </a:r>
            <a:r>
              <a:rPr lang="en-US" i="1" dirty="0">
                <a:solidFill>
                  <a:srgbClr val="000000"/>
                </a:solidFill>
              </a:rPr>
              <a:t>The New Yorker</a:t>
            </a:r>
            <a:r>
              <a:rPr lang="en-US" dirty="0">
                <a:solidFill>
                  <a:srgbClr val="000000"/>
                </a:solidFill>
              </a:rPr>
              <a:t> magazine. But she’s </a:t>
            </a:r>
            <a:r>
              <a:rPr lang="en-US" dirty="0"/>
              <a:t>perhaps best known for her reports on the </a:t>
            </a:r>
            <a:r>
              <a:rPr lang="en-US" dirty="0">
                <a:hlinkClick r:id="rId10"/>
              </a:rPr>
              <a:t>Nürnberg trials</a:t>
            </a:r>
            <a:r>
              <a:rPr lang="en-US" dirty="0"/>
              <a:t> of war criminals (1945–46).</a:t>
            </a:r>
            <a:r>
              <a:rPr lang="en-US" dirty="0">
                <a:solidFill>
                  <a:srgbClr val="000000"/>
                </a:solidFill>
              </a:rPr>
              <a:t> </a:t>
            </a:r>
            <a:r>
              <a:rPr lang="en-US" sz="1400" dirty="0">
                <a:hlinkClick r:id="rId11"/>
              </a:rPr>
              <a:t>https://www.britannica.com/biography/Rebecca-West</a:t>
            </a:r>
            <a:endParaRPr lang="en-US" sz="1400" dirty="0"/>
          </a:p>
          <a:p>
            <a:endParaRPr lang="en-US" dirty="0"/>
          </a:p>
        </p:txBody>
      </p:sp>
      <p:sp>
        <p:nvSpPr>
          <p:cNvPr id="7" name="TextBox 6"/>
          <p:cNvSpPr txBox="1"/>
          <p:nvPr/>
        </p:nvSpPr>
        <p:spPr>
          <a:xfrm>
            <a:off x="4185425" y="355498"/>
            <a:ext cx="6817123" cy="830997"/>
          </a:xfrm>
          <a:prstGeom prst="rect">
            <a:avLst/>
          </a:prstGeom>
          <a:noFill/>
        </p:spPr>
        <p:txBody>
          <a:bodyPr wrap="none" rtlCol="0">
            <a:spAutoFit/>
          </a:bodyPr>
          <a:lstStyle/>
          <a:p>
            <a:r>
              <a:rPr lang="en-US" sz="2400" dirty="0"/>
              <a:t>“indisputably the world’s number one woman writer”</a:t>
            </a:r>
          </a:p>
          <a:p>
            <a:r>
              <a:rPr lang="en-US" sz="2400" i="1" dirty="0"/>
              <a:t>Time</a:t>
            </a:r>
            <a:r>
              <a:rPr lang="en-US" sz="2400" dirty="0"/>
              <a:t> (1947)</a:t>
            </a:r>
          </a:p>
        </p:txBody>
      </p:sp>
      <p:pic>
        <p:nvPicPr>
          <p:cNvPr id="8" name="Picture 7"/>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222061" y="861102"/>
            <a:ext cx="2330604" cy="3251272"/>
          </a:xfrm>
          <a:prstGeom prst="rect">
            <a:avLst/>
          </a:prstGeom>
        </p:spPr>
      </p:pic>
      <p:pic>
        <p:nvPicPr>
          <p:cNvPr id="9" name="Picture 8"/>
          <p:cNvPicPr>
            <a:picLocks noChangeAspect="1"/>
          </p:cNvPicPr>
          <p:nvPr/>
        </p:nvPicPr>
        <p:blipFill>
          <a:blip r:embed="rId13"/>
          <a:stretch>
            <a:fillRect/>
          </a:stretch>
        </p:blipFill>
        <p:spPr>
          <a:xfrm>
            <a:off x="9222061" y="3661101"/>
            <a:ext cx="2313402" cy="3090706"/>
          </a:xfrm>
          <a:prstGeom prst="rect">
            <a:avLst/>
          </a:prstGeom>
        </p:spPr>
      </p:pic>
      <p:sp>
        <p:nvSpPr>
          <p:cNvPr id="10" name="TextBox 9"/>
          <p:cNvSpPr txBox="1"/>
          <p:nvPr/>
        </p:nvSpPr>
        <p:spPr>
          <a:xfrm>
            <a:off x="9411629" y="6384744"/>
            <a:ext cx="1477840" cy="369332"/>
          </a:xfrm>
          <a:prstGeom prst="rect">
            <a:avLst/>
          </a:prstGeom>
          <a:noFill/>
        </p:spPr>
        <p:txBody>
          <a:bodyPr wrap="none" rtlCol="0">
            <a:spAutoFit/>
          </a:bodyPr>
          <a:lstStyle/>
          <a:p>
            <a:r>
              <a:rPr lang="en-US" dirty="0">
                <a:solidFill>
                  <a:schemeClr val="bg1"/>
                </a:solidFill>
              </a:rPr>
              <a:t>Francis Biddle</a:t>
            </a:r>
          </a:p>
        </p:txBody>
      </p:sp>
      <p:sp>
        <p:nvSpPr>
          <p:cNvPr id="11" name="TextBox 10"/>
          <p:cNvSpPr txBox="1"/>
          <p:nvPr/>
        </p:nvSpPr>
        <p:spPr>
          <a:xfrm>
            <a:off x="9411629" y="3178098"/>
            <a:ext cx="1081065" cy="369332"/>
          </a:xfrm>
          <a:prstGeom prst="rect">
            <a:avLst/>
          </a:prstGeom>
          <a:noFill/>
        </p:spPr>
        <p:txBody>
          <a:bodyPr wrap="none" rtlCol="0">
            <a:spAutoFit/>
          </a:bodyPr>
          <a:lstStyle/>
          <a:p>
            <a:r>
              <a:rPr lang="en-US" dirty="0">
                <a:solidFill>
                  <a:schemeClr val="bg1"/>
                </a:solidFill>
              </a:rPr>
              <a:t>HG Wells</a:t>
            </a:r>
          </a:p>
        </p:txBody>
      </p:sp>
    </p:spTree>
    <p:extLst>
      <p:ext uri="{BB962C8B-B14F-4D97-AF65-F5344CB8AC3E}">
        <p14:creationId xmlns:p14="http://schemas.microsoft.com/office/powerpoint/2010/main" val="628775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72-862 (untitled)">
            <a:extLst>
              <a:ext uri="{FF2B5EF4-FFF2-40B4-BE49-F238E27FC236}">
                <a16:creationId xmlns:a16="http://schemas.microsoft.com/office/drawing/2014/main" id="{02F5C2C2-A291-0E36-9830-837D9F16148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4937" y="0"/>
            <a:ext cx="87503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7CF5EC2-B287-A102-5C1D-2C21B43764DC}"/>
              </a:ext>
            </a:extLst>
          </p:cNvPr>
          <p:cNvSpPr txBox="1"/>
          <p:nvPr/>
        </p:nvSpPr>
        <p:spPr>
          <a:xfrm>
            <a:off x="9220201" y="682510"/>
            <a:ext cx="2619714" cy="4247317"/>
          </a:xfrm>
          <a:prstGeom prst="rect">
            <a:avLst/>
          </a:prstGeom>
          <a:noFill/>
        </p:spPr>
        <p:txBody>
          <a:bodyPr wrap="square">
            <a:spAutoFit/>
          </a:bodyPr>
          <a:lstStyle/>
          <a:p>
            <a:pPr algn="l"/>
            <a:r>
              <a:rPr lang="en-GB" b="1" i="0" u="none" strike="noStrike" dirty="0">
                <a:solidFill>
                  <a:srgbClr val="323A45"/>
                </a:solidFill>
                <a:effectLst/>
                <a:latin typeface="Source Sans Pro" panose="020F0502020204030204" pitchFamily="34" charset="0"/>
              </a:rPr>
              <a:t>The Press Room at the Nuremberg War Crimes Trials. </a:t>
            </a:r>
          </a:p>
          <a:p>
            <a:pPr algn="l"/>
            <a:endParaRPr lang="en-GB" dirty="0">
              <a:solidFill>
                <a:srgbClr val="323A45"/>
              </a:solidFill>
              <a:latin typeface="Source Sans Pro" panose="020F0502020204030204" pitchFamily="34" charset="0"/>
            </a:endParaRPr>
          </a:p>
          <a:p>
            <a:pPr algn="l"/>
            <a:r>
              <a:rPr lang="en-GB" b="0" i="0" u="none" strike="noStrike" dirty="0">
                <a:solidFill>
                  <a:srgbClr val="323A45"/>
                </a:solidFill>
                <a:effectLst/>
                <a:latin typeface="Source Sans Pro" panose="020F0502020204030204" pitchFamily="34" charset="0"/>
              </a:rPr>
              <a:t>Among the journalists pictured is M.J. </a:t>
            </a:r>
            <a:r>
              <a:rPr lang="en-GB" b="0" i="0" u="none" strike="noStrike" dirty="0" err="1">
                <a:solidFill>
                  <a:srgbClr val="323A45"/>
                </a:solidFill>
                <a:effectLst/>
                <a:latin typeface="Source Sans Pro" panose="020F0502020204030204" pitchFamily="34" charset="0"/>
              </a:rPr>
              <a:t>Nurenberger</a:t>
            </a:r>
            <a:r>
              <a:rPr lang="en-GB" b="0" i="0" u="none" strike="noStrike" dirty="0">
                <a:solidFill>
                  <a:srgbClr val="323A45"/>
                </a:solidFill>
                <a:effectLst/>
                <a:latin typeface="Source Sans Pro" panose="020F0502020204030204" pitchFamily="34" charset="0"/>
              </a:rPr>
              <a:t> (seated front row, left </a:t>
            </a:r>
            <a:r>
              <a:rPr lang="en-GB" b="0" i="0" u="none" strike="noStrike" dirty="0" err="1">
                <a:solidFill>
                  <a:srgbClr val="323A45"/>
                </a:solidFill>
                <a:effectLst/>
                <a:latin typeface="Source Sans Pro" panose="020F0502020204030204" pitchFamily="34" charset="0"/>
              </a:rPr>
              <a:t>center</a:t>
            </a:r>
            <a:r>
              <a:rPr lang="en-GB" b="0" i="0" u="none" strike="noStrike" dirty="0">
                <a:solidFill>
                  <a:srgbClr val="323A45"/>
                </a:solidFill>
                <a:effectLst/>
                <a:latin typeface="Source Sans Pro" panose="020F0502020204030204" pitchFamily="34" charset="0"/>
              </a:rPr>
              <a:t>, in dark coat), correspondent for the </a:t>
            </a:r>
            <a:r>
              <a:rPr lang="en-GB" b="0" i="1" u="none" strike="noStrike" dirty="0">
                <a:solidFill>
                  <a:srgbClr val="323A45"/>
                </a:solidFill>
                <a:effectLst/>
                <a:latin typeface="Source Sans Pro" panose="020F0502020204030204" pitchFamily="34" charset="0"/>
              </a:rPr>
              <a:t>Jewish Morning Journal</a:t>
            </a:r>
            <a:r>
              <a:rPr lang="en-GB" b="0" i="0" u="none" strike="noStrike" dirty="0">
                <a:solidFill>
                  <a:srgbClr val="323A45"/>
                </a:solidFill>
                <a:effectLst/>
                <a:latin typeface="Source Sans Pro" panose="020F0502020204030204" pitchFamily="34" charset="0"/>
              </a:rPr>
              <a:t>. Donor: Robert Jackson.</a:t>
            </a:r>
          </a:p>
          <a:p>
            <a:pPr algn="l"/>
            <a:endParaRPr lang="en-GB" b="0" i="0" u="none" strike="noStrike" dirty="0">
              <a:solidFill>
                <a:srgbClr val="323A45"/>
              </a:solidFill>
              <a:effectLst/>
              <a:latin typeface="Source Sans Pro" panose="020F0502020204030204" pitchFamily="34" charset="0"/>
            </a:endParaRPr>
          </a:p>
          <a:p>
            <a:pPr algn="l"/>
            <a:r>
              <a:rPr lang="en-GB" b="1" i="0" u="none" strike="noStrike" dirty="0">
                <a:solidFill>
                  <a:srgbClr val="323A45"/>
                </a:solidFill>
                <a:effectLst/>
                <a:latin typeface="Source Sans Pro" panose="020B0503030403020204" pitchFamily="34" charset="0"/>
              </a:rPr>
              <a:t>Date(s) </a:t>
            </a:r>
            <a:r>
              <a:rPr lang="en-GB" b="0" i="0" u="none" strike="noStrike" dirty="0">
                <a:solidFill>
                  <a:srgbClr val="323A45"/>
                </a:solidFill>
                <a:effectLst/>
                <a:latin typeface="Source Sans Pro" panose="020B0503030403020204" pitchFamily="34" charset="0"/>
              </a:rPr>
              <a:t>ca.1946</a:t>
            </a:r>
          </a:p>
        </p:txBody>
      </p:sp>
      <p:sp>
        <p:nvSpPr>
          <p:cNvPr id="5" name="TextBox 4">
            <a:extLst>
              <a:ext uri="{FF2B5EF4-FFF2-40B4-BE49-F238E27FC236}">
                <a16:creationId xmlns:a16="http://schemas.microsoft.com/office/drawing/2014/main" id="{0FB9DD1B-3CD7-0D10-8605-DE7557AC1A02}"/>
              </a:ext>
            </a:extLst>
          </p:cNvPr>
          <p:cNvSpPr txBox="1"/>
          <p:nvPr/>
        </p:nvSpPr>
        <p:spPr>
          <a:xfrm>
            <a:off x="6455229" y="6357648"/>
            <a:ext cx="6096000" cy="646331"/>
          </a:xfrm>
          <a:prstGeom prst="rect">
            <a:avLst/>
          </a:prstGeom>
          <a:noFill/>
        </p:spPr>
        <p:txBody>
          <a:bodyPr wrap="square">
            <a:spAutoFit/>
          </a:bodyPr>
          <a:lstStyle/>
          <a:p>
            <a:r>
              <a:rPr lang="en-US" dirty="0">
                <a:hlinkClick r:id="rId3"/>
              </a:rPr>
              <a:t>https://www.trumanlibrary.gov/photograph-records/72-862</a:t>
            </a:r>
            <a:endParaRPr lang="en-US" dirty="0"/>
          </a:p>
          <a:p>
            <a:endParaRPr lang="en-US" dirty="0"/>
          </a:p>
        </p:txBody>
      </p:sp>
    </p:spTree>
    <p:extLst>
      <p:ext uri="{BB962C8B-B14F-4D97-AF65-F5344CB8AC3E}">
        <p14:creationId xmlns:p14="http://schemas.microsoft.com/office/powerpoint/2010/main" val="4253837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8353" y="1708150"/>
            <a:ext cx="6862942" cy="5149850"/>
          </a:xfrm>
          <a:prstGeom prst="rect">
            <a:avLst/>
          </a:prstGeom>
        </p:spPr>
      </p:pic>
      <p:sp>
        <p:nvSpPr>
          <p:cNvPr id="3" name="Rectangle 2"/>
          <p:cNvSpPr/>
          <p:nvPr/>
        </p:nvSpPr>
        <p:spPr>
          <a:xfrm>
            <a:off x="661639" y="163695"/>
            <a:ext cx="6096000" cy="1354217"/>
          </a:xfrm>
          <a:prstGeom prst="rect">
            <a:avLst/>
          </a:prstGeom>
        </p:spPr>
        <p:txBody>
          <a:bodyPr>
            <a:spAutoFit/>
          </a:bodyPr>
          <a:lstStyle/>
          <a:p>
            <a:r>
              <a:rPr lang="en-US" dirty="0">
                <a:solidFill>
                  <a:srgbClr val="DB3334"/>
                </a:solidFill>
                <a:latin typeface="Irvin Text" charset="0"/>
                <a:hlinkClick r:id="rId3" tooltip="A Reporter at Large"/>
              </a:rPr>
              <a:t>A Reporter at Large</a:t>
            </a:r>
            <a:endParaRPr lang="en-US" dirty="0">
              <a:solidFill>
                <a:srgbClr val="000000"/>
              </a:solidFill>
              <a:latin typeface="Arial" charset="0"/>
            </a:endParaRPr>
          </a:p>
          <a:p>
            <a:r>
              <a:rPr lang="en-US" dirty="0">
                <a:solidFill>
                  <a:srgbClr val="000000"/>
                </a:solidFill>
                <a:latin typeface="Arial" charset="0"/>
                <a:hlinkClick r:id="rId4" tooltip="Published in September 7, 1946"/>
              </a:rPr>
              <a:t>September 7, 1946 Issue</a:t>
            </a:r>
            <a:endParaRPr lang="en-US" dirty="0">
              <a:solidFill>
                <a:srgbClr val="000000"/>
              </a:solidFill>
              <a:latin typeface="Arial" charset="0"/>
            </a:endParaRPr>
          </a:p>
          <a:p>
            <a:r>
              <a:rPr lang="en-US" sz="2800" dirty="0">
                <a:solidFill>
                  <a:srgbClr val="000000"/>
                </a:solidFill>
                <a:latin typeface="Irvin Heading" charset="0"/>
              </a:rPr>
              <a:t>Extraordinary Exile</a:t>
            </a:r>
          </a:p>
          <a:p>
            <a:r>
              <a:rPr lang="en-US" dirty="0">
                <a:solidFill>
                  <a:srgbClr val="000000"/>
                </a:solidFill>
                <a:latin typeface="Neutra Face" charset="0"/>
              </a:rPr>
              <a:t>By </a:t>
            </a:r>
            <a:r>
              <a:rPr lang="en-US" dirty="0">
                <a:solidFill>
                  <a:srgbClr val="000000"/>
                </a:solidFill>
                <a:latin typeface="Neutra Face" charset="0"/>
                <a:hlinkClick r:id="rId5" tooltip="Rebecca West"/>
              </a:rPr>
              <a:t>Rebecca West</a:t>
            </a:r>
            <a:endParaRPr lang="en-US" dirty="0">
              <a:solidFill>
                <a:srgbClr val="000000"/>
              </a:solidFill>
              <a:latin typeface="Neutra Face" charset="0"/>
            </a:endParaRPr>
          </a:p>
        </p:txBody>
      </p:sp>
      <p:sp>
        <p:nvSpPr>
          <p:cNvPr id="4" name="Rectangle 3"/>
          <p:cNvSpPr/>
          <p:nvPr/>
        </p:nvSpPr>
        <p:spPr>
          <a:xfrm>
            <a:off x="7298924" y="5764042"/>
            <a:ext cx="4802459" cy="923330"/>
          </a:xfrm>
          <a:prstGeom prst="rect">
            <a:avLst/>
          </a:prstGeom>
        </p:spPr>
        <p:txBody>
          <a:bodyPr wrap="square">
            <a:spAutoFit/>
          </a:bodyPr>
          <a:lstStyle/>
          <a:p>
            <a:r>
              <a:rPr lang="en-US" dirty="0">
                <a:hlinkClick r:id="rId6"/>
              </a:rPr>
              <a:t>https://www.newyorker.com/magazine/1946/09/07/extraordinary-exile</a:t>
            </a:r>
            <a:endParaRPr lang="en-US" dirty="0"/>
          </a:p>
          <a:p>
            <a:endParaRPr lang="en-US" dirty="0"/>
          </a:p>
        </p:txBody>
      </p:sp>
      <p:sp>
        <p:nvSpPr>
          <p:cNvPr id="5" name="TextBox 4"/>
          <p:cNvSpPr txBox="1"/>
          <p:nvPr/>
        </p:nvSpPr>
        <p:spPr>
          <a:xfrm>
            <a:off x="7750098" y="1037063"/>
            <a:ext cx="3993081" cy="3970318"/>
          </a:xfrm>
          <a:prstGeom prst="rect">
            <a:avLst/>
          </a:prstGeom>
          <a:noFill/>
        </p:spPr>
        <p:txBody>
          <a:bodyPr wrap="none" rtlCol="0">
            <a:spAutoFit/>
          </a:bodyPr>
          <a:lstStyle/>
          <a:p>
            <a:r>
              <a:rPr lang="en-US" dirty="0"/>
              <a:t>“Greenhouse with Cyclamens, Part I”</a:t>
            </a:r>
          </a:p>
          <a:p>
            <a:r>
              <a:rPr lang="en-US" dirty="0"/>
              <a:t>was adapted from West’s essay</a:t>
            </a:r>
          </a:p>
          <a:p>
            <a:r>
              <a:rPr lang="en-US" dirty="0"/>
              <a:t>“Extraordinary Exile” in </a:t>
            </a:r>
            <a:r>
              <a:rPr lang="en-US" i="1" dirty="0"/>
              <a:t>The New Yorker</a:t>
            </a:r>
          </a:p>
          <a:p>
            <a:endParaRPr lang="en-US" dirty="0"/>
          </a:p>
          <a:p>
            <a:r>
              <a:rPr lang="en-US" dirty="0"/>
              <a:t>West also reported on the IMT for</a:t>
            </a:r>
          </a:p>
          <a:p>
            <a:r>
              <a:rPr lang="en-US" i="1" dirty="0"/>
              <a:t>The Daily Telegraph.</a:t>
            </a:r>
          </a:p>
          <a:p>
            <a:endParaRPr lang="en-US" i="1" dirty="0"/>
          </a:p>
          <a:p>
            <a:r>
              <a:rPr lang="en-US" dirty="0"/>
              <a:t>But it is clear from the text of the </a:t>
            </a:r>
          </a:p>
          <a:p>
            <a:r>
              <a:rPr lang="en-US" dirty="0"/>
              <a:t>“Cyclamen” essays (if not from the dates</a:t>
            </a:r>
          </a:p>
          <a:p>
            <a:r>
              <a:rPr lang="en-US" dirty="0"/>
              <a:t>assigned to them in </a:t>
            </a:r>
            <a:r>
              <a:rPr lang="en-US" i="1" dirty="0"/>
              <a:t>A Train of Powder</a:t>
            </a:r>
            <a:r>
              <a:rPr lang="en-US" dirty="0"/>
              <a:t>) </a:t>
            </a:r>
          </a:p>
          <a:p>
            <a:r>
              <a:rPr lang="en-US" dirty="0"/>
              <a:t>that West returned and reworked </a:t>
            </a:r>
          </a:p>
          <a:p>
            <a:r>
              <a:rPr lang="en-US" dirty="0"/>
              <a:t>earlier material on Nuremberg </a:t>
            </a:r>
          </a:p>
          <a:p>
            <a:r>
              <a:rPr lang="en-US" dirty="0"/>
              <a:t>before publication in that</a:t>
            </a:r>
          </a:p>
          <a:p>
            <a:r>
              <a:rPr lang="en-US" dirty="0"/>
              <a:t>volume in 1955.</a:t>
            </a:r>
          </a:p>
        </p:txBody>
      </p:sp>
    </p:spTree>
    <p:extLst>
      <p:ext uri="{BB962C8B-B14F-4D97-AF65-F5344CB8AC3E}">
        <p14:creationId xmlns:p14="http://schemas.microsoft.com/office/powerpoint/2010/main" val="175026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467" y="2681103"/>
            <a:ext cx="3363974" cy="1495794"/>
          </a:xfrm>
          <a:noFill/>
          <a:ln>
            <a:solidFill>
              <a:schemeClr val="bg1"/>
            </a:solidFill>
          </a:ln>
        </p:spPr>
        <p:txBody>
          <a:bodyPr wrap="square">
            <a:normAutofit/>
          </a:bodyPr>
          <a:lstStyle/>
          <a:p>
            <a:r>
              <a:rPr lang="en-US">
                <a:solidFill>
                  <a:schemeClr val="bg1"/>
                </a:solidFill>
              </a:rPr>
              <a:t>Opening questions</a:t>
            </a:r>
          </a:p>
        </p:txBody>
      </p:sp>
      <p:graphicFrame>
        <p:nvGraphicFramePr>
          <p:cNvPr id="5" name="Content Placeholder 2">
            <a:extLst>
              <a:ext uri="{FF2B5EF4-FFF2-40B4-BE49-F238E27FC236}">
                <a16:creationId xmlns:a16="http://schemas.microsoft.com/office/drawing/2014/main" id="{D585F7BD-E40B-46D4-BD06-765CB0E9335B}"/>
              </a:ext>
            </a:extLst>
          </p:cNvPr>
          <p:cNvGraphicFramePr>
            <a:graphicFrameLocks noGrp="1"/>
          </p:cNvGraphicFramePr>
          <p:nvPr>
            <p:ph idx="1"/>
            <p:extLst>
              <p:ext uri="{D42A27DB-BD31-4B8C-83A1-F6EECF244321}">
                <p14:modId xmlns:p14="http://schemas.microsoft.com/office/powerpoint/2010/main" val="4261486134"/>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4123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57451" y="0"/>
            <a:ext cx="4572000" cy="6858000"/>
          </a:xfrm>
          <a:prstGeom prst="rect">
            <a:avLst/>
          </a:prstGeom>
        </p:spPr>
      </p:pic>
      <p:sp>
        <p:nvSpPr>
          <p:cNvPr id="3" name="TextBox 2"/>
          <p:cNvSpPr txBox="1"/>
          <p:nvPr/>
        </p:nvSpPr>
        <p:spPr>
          <a:xfrm>
            <a:off x="9661793" y="1739589"/>
            <a:ext cx="1813060" cy="1200329"/>
          </a:xfrm>
          <a:prstGeom prst="rect">
            <a:avLst/>
          </a:prstGeom>
          <a:noFill/>
        </p:spPr>
        <p:txBody>
          <a:bodyPr wrap="square" rtlCol="0">
            <a:spAutoFit/>
          </a:bodyPr>
          <a:lstStyle/>
          <a:p>
            <a:r>
              <a:rPr lang="en-US" dirty="0"/>
              <a:t>For the non-horticulturalists,</a:t>
            </a:r>
          </a:p>
          <a:p>
            <a:r>
              <a:rPr lang="en-US" dirty="0"/>
              <a:t>in case you were</a:t>
            </a:r>
          </a:p>
          <a:p>
            <a:r>
              <a:rPr lang="en-US" dirty="0"/>
              <a:t>wondering</a:t>
            </a:r>
            <a:r>
              <a:rPr lang="is-IS" dirty="0"/>
              <a:t>….</a:t>
            </a:r>
            <a:endParaRPr lang="en-US" dirty="0"/>
          </a:p>
        </p:txBody>
      </p:sp>
      <p:sp>
        <p:nvSpPr>
          <p:cNvPr id="4" name="TextBox 3">
            <a:extLst>
              <a:ext uri="{FF2B5EF4-FFF2-40B4-BE49-F238E27FC236}">
                <a16:creationId xmlns:a16="http://schemas.microsoft.com/office/drawing/2014/main" id="{2C3E644D-3932-DE35-AB81-916FA54056AA}"/>
              </a:ext>
            </a:extLst>
          </p:cNvPr>
          <p:cNvSpPr txBox="1"/>
          <p:nvPr/>
        </p:nvSpPr>
        <p:spPr>
          <a:xfrm>
            <a:off x="187580" y="3613533"/>
            <a:ext cx="4288738" cy="1477328"/>
          </a:xfrm>
          <a:prstGeom prst="rect">
            <a:avLst/>
          </a:prstGeom>
          <a:noFill/>
        </p:spPr>
        <p:txBody>
          <a:bodyPr wrap="none" rtlCol="0">
            <a:spAutoFit/>
          </a:bodyPr>
          <a:lstStyle/>
          <a:p>
            <a:r>
              <a:rPr lang="en-US" dirty="0"/>
              <a:t>British Gaumont newsreel</a:t>
            </a:r>
          </a:p>
          <a:p>
            <a:r>
              <a:rPr lang="en-US" dirty="0"/>
              <a:t>footage of the final day of the IMT:</a:t>
            </a:r>
          </a:p>
          <a:p>
            <a:endParaRPr lang="en-US" dirty="0"/>
          </a:p>
          <a:p>
            <a:r>
              <a:rPr lang="en-US" dirty="0">
                <a:hlinkClick r:id="rId3"/>
              </a:rPr>
              <a:t>https://www.britishpathe.com/asset/171978/</a:t>
            </a:r>
            <a:endParaRPr lang="en-US" dirty="0"/>
          </a:p>
          <a:p>
            <a:endParaRPr lang="en-US" dirty="0"/>
          </a:p>
        </p:txBody>
      </p:sp>
    </p:spTree>
    <p:extLst>
      <p:ext uri="{BB962C8B-B14F-4D97-AF65-F5344CB8AC3E}">
        <p14:creationId xmlns:p14="http://schemas.microsoft.com/office/powerpoint/2010/main" val="1427037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6EF0AACC-2AFC-D09A-8649-309CE5081FEB}"/>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en-US">
                <a:solidFill>
                  <a:schemeClr val="bg1"/>
                </a:solidFill>
              </a:rPr>
              <a:t>Further questions</a:t>
            </a:r>
          </a:p>
        </p:txBody>
      </p:sp>
      <p:graphicFrame>
        <p:nvGraphicFramePr>
          <p:cNvPr id="6" name="Content Placeholder 3">
            <a:extLst>
              <a:ext uri="{FF2B5EF4-FFF2-40B4-BE49-F238E27FC236}">
                <a16:creationId xmlns:a16="http://schemas.microsoft.com/office/drawing/2014/main" id="{78971E23-0BF1-6295-231F-875BF15B1C44}"/>
              </a:ext>
            </a:extLst>
          </p:cNvPr>
          <p:cNvGraphicFramePr>
            <a:graphicFrameLocks noGrp="1"/>
          </p:cNvGraphicFramePr>
          <p:nvPr>
            <p:ph idx="1"/>
            <p:extLst>
              <p:ext uri="{D42A27DB-BD31-4B8C-83A1-F6EECF244321}">
                <p14:modId xmlns:p14="http://schemas.microsoft.com/office/powerpoint/2010/main" val="1709702035"/>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86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24608" y="142955"/>
            <a:ext cx="6354763" cy="793750"/>
          </a:xfrm>
        </p:spPr>
        <p:txBody>
          <a:bodyPr/>
          <a:lstStyle/>
          <a:p>
            <a:r>
              <a:rPr lang="en-US" dirty="0"/>
              <a:t>Why </a:t>
            </a:r>
            <a:r>
              <a:rPr lang="en-US" dirty="0" err="1"/>
              <a:t>nuremberg</a:t>
            </a:r>
            <a:r>
              <a:rPr lang="en-US" dirty="0"/>
              <a:t>?</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77080" y="1011667"/>
            <a:ext cx="6629573" cy="5058365"/>
          </a:xfrm>
          <a:prstGeom prst="rect">
            <a:avLst/>
          </a:prstGeom>
        </p:spPr>
      </p:pic>
      <p:sp>
        <p:nvSpPr>
          <p:cNvPr id="5" name="Rectangle 4"/>
          <p:cNvSpPr/>
          <p:nvPr/>
        </p:nvSpPr>
        <p:spPr>
          <a:xfrm>
            <a:off x="5701990" y="6070033"/>
            <a:ext cx="6490010" cy="1354217"/>
          </a:xfrm>
          <a:prstGeom prst="rect">
            <a:avLst/>
          </a:prstGeom>
        </p:spPr>
        <p:txBody>
          <a:bodyPr wrap="square">
            <a:spAutoFit/>
          </a:bodyPr>
          <a:lstStyle/>
          <a:p>
            <a:r>
              <a:rPr lang="en-US" sz="1400" dirty="0">
                <a:solidFill>
                  <a:srgbClr val="383838"/>
                </a:solidFill>
                <a:latin typeface="Mercury SSm A" charset="0"/>
              </a:rPr>
              <a:t>Exterior view of the Castle of the Duke of Faber-Castell– home to the press corps.</a:t>
            </a:r>
          </a:p>
          <a:p>
            <a:r>
              <a:rPr lang="en-US" sz="1400" i="1" dirty="0">
                <a:solidFill>
                  <a:srgbClr val="383838"/>
                </a:solidFill>
                <a:latin typeface="Mercury SSm A" charset="0"/>
              </a:rPr>
              <a:t>— US Holocaust Memorial Museum, courtesy of Robert Kempner</a:t>
            </a:r>
          </a:p>
          <a:p>
            <a:r>
              <a:rPr lang="en-US" dirty="0"/>
              <a:t>Nuremberg in ruins: </a:t>
            </a:r>
            <a:r>
              <a:rPr lang="en-US" dirty="0">
                <a:hlinkClick r:id="rId3"/>
              </a:rPr>
              <a:t>https://www.britishpathe.com/asset/71104/</a:t>
            </a:r>
            <a:endParaRPr lang="en-US" dirty="0"/>
          </a:p>
          <a:p>
            <a:br>
              <a:rPr lang="en-US" dirty="0"/>
            </a:br>
            <a:endParaRPr lang="en-US" dirty="0"/>
          </a:p>
        </p:txBody>
      </p:sp>
      <p:pic>
        <p:nvPicPr>
          <p:cNvPr id="6" name="Picture 5"/>
          <p:cNvPicPr>
            <a:picLocks noChangeAspect="1"/>
          </p:cNvPicPr>
          <p:nvPr/>
        </p:nvPicPr>
        <p:blipFill>
          <a:blip r:embed="rId4"/>
          <a:stretch>
            <a:fillRect/>
          </a:stretch>
        </p:blipFill>
        <p:spPr>
          <a:xfrm>
            <a:off x="285347" y="1136079"/>
            <a:ext cx="3675231" cy="4578571"/>
          </a:xfrm>
          <a:prstGeom prst="rect">
            <a:avLst/>
          </a:prstGeom>
        </p:spPr>
      </p:pic>
      <p:sp>
        <p:nvSpPr>
          <p:cNvPr id="7" name="Rectangle 6"/>
          <p:cNvSpPr/>
          <p:nvPr/>
        </p:nvSpPr>
        <p:spPr>
          <a:xfrm>
            <a:off x="148682" y="5769193"/>
            <a:ext cx="5337718" cy="1169551"/>
          </a:xfrm>
          <a:prstGeom prst="rect">
            <a:avLst/>
          </a:prstGeom>
        </p:spPr>
        <p:txBody>
          <a:bodyPr wrap="square">
            <a:spAutoFit/>
          </a:bodyPr>
          <a:lstStyle/>
          <a:p>
            <a:r>
              <a:rPr lang="en-US" sz="1400" dirty="0">
                <a:solidFill>
                  <a:srgbClr val="383838"/>
                </a:solidFill>
                <a:latin typeface="Mercury SSm A" charset="0"/>
              </a:rPr>
              <a:t>The Palace of Justice in Nuremberg, where the International Military Tribunal trial of war criminals was held. The flags of the four prosecuting countries (French, American, British, and Soviet) hang above the entrance.</a:t>
            </a:r>
          </a:p>
          <a:p>
            <a:r>
              <a:rPr lang="en-US" sz="1400" i="1" dirty="0">
                <a:solidFill>
                  <a:srgbClr val="383838"/>
                </a:solidFill>
                <a:latin typeface="Mercury SSm A" charset="0"/>
              </a:rPr>
              <a:t>— National Archives and Records Administration, College Park, Md.</a:t>
            </a:r>
            <a:endParaRPr lang="en-US" sz="1400" b="0" i="1" dirty="0">
              <a:solidFill>
                <a:srgbClr val="383838"/>
              </a:solidFill>
              <a:effectLst/>
              <a:latin typeface="Mercury SSm A" charset="0"/>
            </a:endParaRPr>
          </a:p>
        </p:txBody>
      </p:sp>
      <p:sp>
        <p:nvSpPr>
          <p:cNvPr id="8" name="Rectangle 7"/>
          <p:cNvSpPr/>
          <p:nvPr/>
        </p:nvSpPr>
        <p:spPr>
          <a:xfrm>
            <a:off x="5871377" y="1082799"/>
            <a:ext cx="6151236" cy="646331"/>
          </a:xfrm>
          <a:prstGeom prst="rect">
            <a:avLst/>
          </a:prstGeom>
        </p:spPr>
        <p:txBody>
          <a:bodyPr wrap="none">
            <a:spAutoFit/>
          </a:bodyPr>
          <a:lstStyle/>
          <a:p>
            <a:r>
              <a:rPr lang="en-US" dirty="0">
                <a:hlinkClick r:id="rId5"/>
              </a:rPr>
              <a:t>https://www.ushmm.org/wlc/en/article.php?ModuleId=10007089</a:t>
            </a:r>
            <a:endParaRPr lang="en-US" dirty="0"/>
          </a:p>
          <a:p>
            <a:endParaRPr lang="en-US" dirty="0"/>
          </a:p>
        </p:txBody>
      </p:sp>
    </p:spTree>
    <p:extLst>
      <p:ext uri="{BB962C8B-B14F-4D97-AF65-F5344CB8AC3E}">
        <p14:creationId xmlns:p14="http://schemas.microsoft.com/office/powerpoint/2010/main" val="1133563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174BE5-A4A4-9E6C-D6F8-48838C4BB1FE}"/>
              </a:ext>
            </a:extLst>
          </p:cNvPr>
          <p:cNvPicPr>
            <a:picLocks noChangeAspect="1"/>
          </p:cNvPicPr>
          <p:nvPr/>
        </p:nvPicPr>
        <p:blipFill>
          <a:blip r:embed="rId2"/>
          <a:stretch>
            <a:fillRect/>
          </a:stretch>
        </p:blipFill>
        <p:spPr>
          <a:xfrm>
            <a:off x="680463" y="0"/>
            <a:ext cx="5660964" cy="6882631"/>
          </a:xfrm>
          <a:prstGeom prst="rect">
            <a:avLst/>
          </a:prstGeom>
        </p:spPr>
      </p:pic>
      <p:sp>
        <p:nvSpPr>
          <p:cNvPr id="3" name="TextBox 2">
            <a:extLst>
              <a:ext uri="{FF2B5EF4-FFF2-40B4-BE49-F238E27FC236}">
                <a16:creationId xmlns:a16="http://schemas.microsoft.com/office/drawing/2014/main" id="{4805757B-2C7B-02F8-DCF1-BEE584FF13D3}"/>
              </a:ext>
            </a:extLst>
          </p:cNvPr>
          <p:cNvSpPr txBox="1"/>
          <p:nvPr/>
        </p:nvSpPr>
        <p:spPr>
          <a:xfrm>
            <a:off x="6466213" y="5034364"/>
            <a:ext cx="5247527" cy="2031325"/>
          </a:xfrm>
          <a:prstGeom prst="rect">
            <a:avLst/>
          </a:prstGeom>
          <a:noFill/>
        </p:spPr>
        <p:txBody>
          <a:bodyPr wrap="none" rtlCol="0">
            <a:spAutoFit/>
          </a:bodyPr>
          <a:lstStyle/>
          <a:p>
            <a:r>
              <a:rPr lang="en-US" dirty="0"/>
              <a:t>British official war artist Laura Knight’s</a:t>
            </a:r>
          </a:p>
          <a:p>
            <a:r>
              <a:rPr lang="en-US" dirty="0"/>
              <a:t>Depiction of Nuremberg, 1946</a:t>
            </a:r>
          </a:p>
          <a:p>
            <a:endParaRPr lang="en-US" dirty="0"/>
          </a:p>
          <a:p>
            <a:r>
              <a:rPr lang="en-US" dirty="0"/>
              <a:t>Imperial War Museum</a:t>
            </a:r>
          </a:p>
          <a:p>
            <a:endParaRPr lang="en-US" dirty="0"/>
          </a:p>
          <a:p>
            <a:r>
              <a:rPr lang="en-US" dirty="0">
                <a:hlinkClick r:id="rId3"/>
              </a:rPr>
              <a:t>https://www.iwm.org.uk/collections/item/object/15506</a:t>
            </a:r>
            <a:endParaRPr lang="en-US" dirty="0"/>
          </a:p>
          <a:p>
            <a:endParaRPr lang="en-US" dirty="0"/>
          </a:p>
        </p:txBody>
      </p:sp>
      <p:pic>
        <p:nvPicPr>
          <p:cNvPr id="4" name="Picture 2" descr="Curator's Choice: Nuremberg Trial Visitor | The National WWII Museum | New  Orleans">
            <a:extLst>
              <a:ext uri="{FF2B5EF4-FFF2-40B4-BE49-F238E27FC236}">
                <a16:creationId xmlns:a16="http://schemas.microsoft.com/office/drawing/2014/main" id="{D69722C5-6933-EA84-0948-F5C030F43EC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12793" y="561855"/>
            <a:ext cx="4800947" cy="3500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663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9405" y="591014"/>
            <a:ext cx="5753305" cy="4422853"/>
          </a:xfrm>
          <a:prstGeom prst="rect">
            <a:avLst/>
          </a:prstGeom>
        </p:spPr>
      </p:pic>
      <p:sp>
        <p:nvSpPr>
          <p:cNvPr id="3" name="Rectangle 2"/>
          <p:cNvSpPr/>
          <p:nvPr/>
        </p:nvSpPr>
        <p:spPr>
          <a:xfrm>
            <a:off x="349405" y="5103674"/>
            <a:ext cx="6096000" cy="1754326"/>
          </a:xfrm>
          <a:prstGeom prst="rect">
            <a:avLst/>
          </a:prstGeom>
        </p:spPr>
        <p:txBody>
          <a:bodyPr>
            <a:spAutoFit/>
          </a:bodyPr>
          <a:lstStyle/>
          <a:p>
            <a:r>
              <a:rPr lang="en-US" dirty="0">
                <a:solidFill>
                  <a:srgbClr val="383838"/>
                </a:solidFill>
                <a:latin typeface="Mercury SSm A" charset="0"/>
              </a:rPr>
              <a:t>The accused and their defense attorneys at the International Military Tribunal courtroom.</a:t>
            </a:r>
          </a:p>
          <a:p>
            <a:r>
              <a:rPr lang="en-US" i="1" dirty="0">
                <a:solidFill>
                  <a:srgbClr val="383838"/>
                </a:solidFill>
                <a:latin typeface="Mercury SSm A" charset="0"/>
              </a:rPr>
              <a:t>— National Archives and Records Administration, College Park, Md.</a:t>
            </a:r>
          </a:p>
          <a:p>
            <a:br>
              <a:rPr lang="en-US" dirty="0"/>
            </a:br>
            <a:endParaRPr lang="en-US" dirty="0"/>
          </a:p>
        </p:txBody>
      </p:sp>
      <p:pic>
        <p:nvPicPr>
          <p:cNvPr id="4" name="Picture 3"/>
          <p:cNvPicPr>
            <a:picLocks noChangeAspect="1"/>
          </p:cNvPicPr>
          <p:nvPr/>
        </p:nvPicPr>
        <p:blipFill>
          <a:blip r:embed="rId3"/>
          <a:stretch>
            <a:fillRect/>
          </a:stretch>
        </p:blipFill>
        <p:spPr>
          <a:xfrm>
            <a:off x="6235700" y="591014"/>
            <a:ext cx="5956300" cy="4699000"/>
          </a:xfrm>
          <a:prstGeom prst="rect">
            <a:avLst/>
          </a:prstGeom>
        </p:spPr>
      </p:pic>
      <p:sp>
        <p:nvSpPr>
          <p:cNvPr id="5" name="Rectangle 4"/>
          <p:cNvSpPr/>
          <p:nvPr/>
        </p:nvSpPr>
        <p:spPr>
          <a:xfrm>
            <a:off x="6445405" y="5589653"/>
            <a:ext cx="6096000" cy="1477328"/>
          </a:xfrm>
          <a:prstGeom prst="rect">
            <a:avLst/>
          </a:prstGeom>
        </p:spPr>
        <p:txBody>
          <a:bodyPr>
            <a:spAutoFit/>
          </a:bodyPr>
          <a:lstStyle/>
          <a:p>
            <a:r>
              <a:rPr lang="en-US" dirty="0">
                <a:solidFill>
                  <a:srgbClr val="383838"/>
                </a:solidFill>
                <a:latin typeface="Mercury SSm A" charset="0"/>
              </a:rPr>
              <a:t>The Palace of Justice in Nuremberg being remodeled in preparation for the International Military Tribunal trial. </a:t>
            </a:r>
          </a:p>
          <a:p>
            <a:r>
              <a:rPr lang="en-US" i="1" dirty="0">
                <a:solidFill>
                  <a:srgbClr val="383838"/>
                </a:solidFill>
                <a:latin typeface="Mercury SSm A" charset="0"/>
              </a:rPr>
              <a:t>— Harry S. Truman Library</a:t>
            </a:r>
          </a:p>
          <a:p>
            <a:br>
              <a:rPr lang="en-US" dirty="0"/>
            </a:br>
            <a:endParaRPr lang="en-US" dirty="0"/>
          </a:p>
        </p:txBody>
      </p:sp>
    </p:spTree>
    <p:extLst>
      <p:ext uri="{BB962C8B-B14F-4D97-AF65-F5344CB8AC3E}">
        <p14:creationId xmlns:p14="http://schemas.microsoft.com/office/powerpoint/2010/main" val="2063466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82393" y="0"/>
            <a:ext cx="9267568" cy="6858000"/>
          </a:xfrm>
          <a:prstGeom prst="rect">
            <a:avLst/>
          </a:prstGeom>
        </p:spPr>
      </p:pic>
      <p:sp>
        <p:nvSpPr>
          <p:cNvPr id="3" name="Rectangle 2"/>
          <p:cNvSpPr/>
          <p:nvPr/>
        </p:nvSpPr>
        <p:spPr>
          <a:xfrm>
            <a:off x="97679" y="1582340"/>
            <a:ext cx="2884714" cy="2308324"/>
          </a:xfrm>
          <a:prstGeom prst="rect">
            <a:avLst/>
          </a:prstGeom>
        </p:spPr>
        <p:txBody>
          <a:bodyPr wrap="square">
            <a:spAutoFit/>
          </a:bodyPr>
          <a:lstStyle/>
          <a:p>
            <a:r>
              <a:rPr lang="en-US" dirty="0">
                <a:latin typeface="Mercury SSm A" charset="0"/>
              </a:rPr>
              <a:t>Birds-eye view of the fenced-in cell block where defendants in the IMT were imprisoned. </a:t>
            </a:r>
          </a:p>
          <a:p>
            <a:endParaRPr lang="en-US" dirty="0">
              <a:latin typeface="Mercury SSm A" charset="0"/>
            </a:endParaRPr>
          </a:p>
          <a:p>
            <a:r>
              <a:rPr lang="en-US" i="1" dirty="0">
                <a:latin typeface="Mercury SSm A" charset="0"/>
              </a:rPr>
              <a:t>— US Holocaust Memorial Museum, courtesy of Robert Kempner</a:t>
            </a:r>
            <a:endParaRPr lang="en-US" b="0" i="1" dirty="0">
              <a:effectLst/>
              <a:latin typeface="Mercury SSm A" charset="0"/>
            </a:endParaRPr>
          </a:p>
        </p:txBody>
      </p:sp>
    </p:spTree>
    <p:extLst>
      <p:ext uri="{BB962C8B-B14F-4D97-AF65-F5344CB8AC3E}">
        <p14:creationId xmlns:p14="http://schemas.microsoft.com/office/powerpoint/2010/main" val="1907857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1839" y="250400"/>
            <a:ext cx="9344025" cy="1189037"/>
          </a:xfrm>
        </p:spPr>
        <p:txBody>
          <a:bodyPr>
            <a:normAutofit/>
          </a:bodyPr>
          <a:lstStyle/>
          <a:p>
            <a:r>
              <a:rPr lang="en-US" dirty="0"/>
              <a:t>What was the IMT intended to do?</a:t>
            </a:r>
          </a:p>
        </p:txBody>
      </p:sp>
      <p:sp>
        <p:nvSpPr>
          <p:cNvPr id="4" name="TextBox 3"/>
          <p:cNvSpPr txBox="1"/>
          <p:nvPr/>
        </p:nvSpPr>
        <p:spPr>
          <a:xfrm>
            <a:off x="535259" y="1583473"/>
            <a:ext cx="11565923" cy="5355312"/>
          </a:xfrm>
          <a:prstGeom prst="rect">
            <a:avLst/>
          </a:prstGeom>
          <a:noFill/>
        </p:spPr>
        <p:txBody>
          <a:bodyPr wrap="none" rtlCol="0">
            <a:spAutoFit/>
          </a:bodyPr>
          <a:lstStyle/>
          <a:p>
            <a:pPr marL="285750" indent="-285750">
              <a:buFont typeface="Arial" charset="0"/>
              <a:buChar char="•"/>
            </a:pPr>
            <a:r>
              <a:rPr lang="en-US" dirty="0"/>
              <a:t>Can we talk of a single set of Allied intentions? Arguably, the four powers (US, UK, France and USSR) who </a:t>
            </a:r>
          </a:p>
          <a:p>
            <a:r>
              <a:rPr lang="en-US" dirty="0"/>
              <a:t>	convened the IMT had distinct—sometimes divergent—aspirations, beholden to national power-political agendas</a:t>
            </a:r>
          </a:p>
          <a:p>
            <a:endParaRPr lang="en-US" dirty="0"/>
          </a:p>
          <a:p>
            <a:pPr marL="285750" indent="-285750">
              <a:buFont typeface="Arial" charset="0"/>
              <a:buChar char="•"/>
            </a:pPr>
            <a:r>
              <a:rPr lang="en-US" dirty="0"/>
              <a:t>Establish that the war itself resulted from a criminal conspiracy on the part of several Nazi organizations</a:t>
            </a:r>
          </a:p>
          <a:p>
            <a:pPr marL="285750" indent="-285750">
              <a:buFont typeface="Arial" charset="0"/>
              <a:buChar char="•"/>
            </a:pPr>
            <a:endParaRPr lang="en-US" dirty="0"/>
          </a:p>
          <a:p>
            <a:pPr marL="285750" indent="-285750">
              <a:buFont typeface="Arial" charset="0"/>
              <a:buChar char="•"/>
            </a:pPr>
            <a:r>
              <a:rPr lang="en-US" dirty="0"/>
              <a:t>Establish indisputably that these organizations perpetrated crimes, amassing textual documentation, witness testimony</a:t>
            </a:r>
          </a:p>
          <a:p>
            <a:r>
              <a:rPr lang="en-US" dirty="0"/>
              <a:t>	and visual evidence (film and photography)– a bequest to the future/guarantee against later denial</a:t>
            </a:r>
          </a:p>
          <a:p>
            <a:endParaRPr lang="en-US" dirty="0"/>
          </a:p>
          <a:p>
            <a:pPr marL="285750" indent="-285750">
              <a:buFont typeface="Arial" charset="0"/>
              <a:buChar char="•"/>
            </a:pPr>
            <a:r>
              <a:rPr lang="en-US" dirty="0"/>
              <a:t>Signal to the entire German population the utter illegitimacy of the Nazi regime, furthering the broader agenda </a:t>
            </a:r>
          </a:p>
          <a:p>
            <a:r>
              <a:rPr lang="en-US" dirty="0"/>
              <a:t>	of </a:t>
            </a:r>
            <a:r>
              <a:rPr lang="en-US" dirty="0" err="1"/>
              <a:t>de-nazification</a:t>
            </a:r>
            <a:r>
              <a:rPr lang="en-US" dirty="0"/>
              <a:t> and Germans’ democratic re-education</a:t>
            </a:r>
          </a:p>
          <a:p>
            <a:pPr marL="285750" indent="-285750">
              <a:buFont typeface="Arial" charset="0"/>
              <a:buChar char="•"/>
            </a:pPr>
            <a:endParaRPr lang="en-US" dirty="0"/>
          </a:p>
          <a:p>
            <a:pPr marL="285750" indent="-285750">
              <a:buFont typeface="Arial" charset="0"/>
              <a:buChar char="•"/>
            </a:pPr>
            <a:r>
              <a:rPr lang="en-US" dirty="0"/>
              <a:t>Underscore the victors’ own moral credentials for the benefit of domestic audiences as well as international observers</a:t>
            </a:r>
          </a:p>
          <a:p>
            <a:pPr marL="285750" indent="-285750">
              <a:buFont typeface="Arial" charset="0"/>
              <a:buChar char="•"/>
            </a:pPr>
            <a:endParaRPr lang="en-US" dirty="0"/>
          </a:p>
          <a:p>
            <a:pPr marL="285750" indent="-285750">
              <a:buFont typeface="Arial" charset="0"/>
              <a:buChar char="•"/>
            </a:pPr>
            <a:r>
              <a:rPr lang="en-US" dirty="0"/>
              <a:t>Establish a clear moral narrative (good vs evil) for WWII along stark binary lines</a:t>
            </a:r>
          </a:p>
          <a:p>
            <a:pPr marL="285750" indent="-285750">
              <a:buFont typeface="Arial" charset="0"/>
              <a:buChar char="•"/>
            </a:pPr>
            <a:endParaRPr lang="en-US" dirty="0"/>
          </a:p>
          <a:p>
            <a:pPr marL="285750" indent="-285750">
              <a:buFont typeface="Arial" charset="0"/>
              <a:buChar char="•"/>
            </a:pPr>
            <a:r>
              <a:rPr lang="en-US" dirty="0"/>
              <a:t>Inaugurate a new era of international legal cooperation</a:t>
            </a:r>
          </a:p>
          <a:p>
            <a:pPr marL="285750" indent="-285750">
              <a:buFont typeface="Arial" charset="0"/>
              <a:buChar char="•"/>
            </a:pPr>
            <a:endParaRPr lang="en-US" dirty="0"/>
          </a:p>
          <a:p>
            <a:pPr marL="285750" indent="-285750">
              <a:buFont typeface="Arial" charset="0"/>
              <a:buChar char="•"/>
            </a:pPr>
            <a:r>
              <a:rPr lang="en-US" dirty="0"/>
              <a:t>Inscribe precepts such as “crimes against humanity” in the canon of international law</a:t>
            </a:r>
          </a:p>
          <a:p>
            <a:pPr marL="285750" indent="-285750">
              <a:buFont typeface="Arial" charset="0"/>
              <a:buChar char="•"/>
            </a:pPr>
            <a:endParaRPr lang="en-US" dirty="0"/>
          </a:p>
        </p:txBody>
      </p:sp>
    </p:spTree>
    <p:extLst>
      <p:ext uri="{BB962C8B-B14F-4D97-AF65-F5344CB8AC3E}">
        <p14:creationId xmlns:p14="http://schemas.microsoft.com/office/powerpoint/2010/main" val="759152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40515" y="305829"/>
            <a:ext cx="8575287" cy="719021"/>
          </a:xfrm>
        </p:spPr>
        <p:txBody>
          <a:bodyPr>
            <a:normAutofit fontScale="90000"/>
          </a:bodyPr>
          <a:lstStyle/>
          <a:p>
            <a:r>
              <a:rPr lang="en-US" dirty="0"/>
              <a:t>Framing the charges</a:t>
            </a:r>
          </a:p>
        </p:txBody>
      </p:sp>
      <p:sp>
        <p:nvSpPr>
          <p:cNvPr id="4" name="Rectangle 3"/>
          <p:cNvSpPr/>
          <p:nvPr/>
        </p:nvSpPr>
        <p:spPr>
          <a:xfrm>
            <a:off x="751114" y="1245562"/>
            <a:ext cx="10009814" cy="5816977"/>
          </a:xfrm>
          <a:prstGeom prst="rect">
            <a:avLst/>
          </a:prstGeom>
        </p:spPr>
        <p:txBody>
          <a:bodyPr wrap="square">
            <a:spAutoFit/>
          </a:bodyPr>
          <a:lstStyle/>
          <a:p>
            <a:r>
              <a:rPr lang="en-US" sz="2000" b="1" dirty="0">
                <a:solidFill>
                  <a:srgbClr val="383838"/>
                </a:solidFill>
              </a:rPr>
              <a:t>AUGUST 8, 1945</a:t>
            </a:r>
            <a:br>
              <a:rPr lang="en-US" sz="2000" b="1" dirty="0">
                <a:solidFill>
                  <a:srgbClr val="383838"/>
                </a:solidFill>
              </a:rPr>
            </a:br>
            <a:r>
              <a:rPr lang="en-US" sz="2000" b="1" dirty="0">
                <a:solidFill>
                  <a:srgbClr val="383838"/>
                </a:solidFill>
              </a:rPr>
              <a:t>CHARTER OF THE INTERNATIONAL MILITARY TRIBUNAL (IMT) ANNOUNCED AT LONDON CONFERENCE</a:t>
            </a:r>
          </a:p>
          <a:p>
            <a:br>
              <a:rPr lang="en-US" dirty="0">
                <a:solidFill>
                  <a:srgbClr val="383838"/>
                </a:solidFill>
              </a:rPr>
            </a:br>
            <a:r>
              <a:rPr lang="en-US" sz="2000" dirty="0">
                <a:solidFill>
                  <a:srgbClr val="383838"/>
                </a:solidFill>
              </a:rPr>
              <a:t>The International Military Tribunal (IMT) is composed of judges from the United States, Great Britain, France and the Soviet Union. Leading Nazi officials will be indicted and placed on trial in Nuremberg, Germany, under Article 6 of the IMT's Charter for the following crimes: </a:t>
            </a:r>
          </a:p>
          <a:p>
            <a:pPr marL="457200" indent="-457200">
              <a:buAutoNum type="arabicParenBoth"/>
            </a:pPr>
            <a:r>
              <a:rPr lang="en-US" sz="2000" dirty="0">
                <a:solidFill>
                  <a:srgbClr val="FF0000"/>
                </a:solidFill>
              </a:rPr>
              <a:t>Conspiracy </a:t>
            </a:r>
            <a:r>
              <a:rPr lang="en-US" sz="2000" dirty="0">
                <a:solidFill>
                  <a:srgbClr val="383838"/>
                </a:solidFill>
              </a:rPr>
              <a:t>to commit charges 2, 3, and 4, which are listed here; </a:t>
            </a:r>
          </a:p>
          <a:p>
            <a:pPr marL="457200" indent="-457200">
              <a:buAutoNum type="arabicParenBoth"/>
            </a:pPr>
            <a:r>
              <a:rPr lang="en-US" sz="2000" dirty="0">
                <a:solidFill>
                  <a:srgbClr val="FF0000"/>
                </a:solidFill>
              </a:rPr>
              <a:t>crimes against peace—defined as participation in the planning and waging of a war of aggression </a:t>
            </a:r>
            <a:r>
              <a:rPr lang="en-US" sz="2000" dirty="0">
                <a:solidFill>
                  <a:srgbClr val="383838"/>
                </a:solidFill>
              </a:rPr>
              <a:t>in violation of numerous international treaties; </a:t>
            </a:r>
          </a:p>
          <a:p>
            <a:pPr marL="457200" indent="-457200">
              <a:buAutoNum type="arabicParenBoth"/>
            </a:pPr>
            <a:r>
              <a:rPr lang="en-US" sz="2000" dirty="0">
                <a:solidFill>
                  <a:srgbClr val="FF0000"/>
                </a:solidFill>
              </a:rPr>
              <a:t>war crimes</a:t>
            </a:r>
            <a:r>
              <a:rPr lang="en-US" sz="2000" dirty="0">
                <a:solidFill>
                  <a:srgbClr val="383838"/>
                </a:solidFill>
              </a:rPr>
              <a:t>—defined as violations of the internationally agreed upon rules for waging war; </a:t>
            </a:r>
          </a:p>
          <a:p>
            <a:pPr marL="457200" indent="-457200">
              <a:buAutoNum type="arabicParenBoth"/>
            </a:pPr>
            <a:r>
              <a:rPr lang="en-US" sz="2000" dirty="0">
                <a:solidFill>
                  <a:srgbClr val="FF0000"/>
                </a:solidFill>
              </a:rPr>
              <a:t>crimes against humanity</a:t>
            </a:r>
            <a:r>
              <a:rPr lang="en-US" sz="2000" dirty="0">
                <a:solidFill>
                  <a:srgbClr val="383838"/>
                </a:solidFill>
              </a:rPr>
              <a:t>—"namely, murder, extermination, enslavement, deportation, and other inhumane acts committed against any civilian population, before or during the war; or persecution on political, racial, or religious grounds in execution of or in connection with any crime within the jurisdiction of the Tribunal, whether or not in violation of domestic law of the country where perpetrated." </a:t>
            </a:r>
          </a:p>
          <a:p>
            <a:br>
              <a:rPr lang="en-US" dirty="0"/>
            </a:br>
            <a:r>
              <a:rPr lang="en-US" dirty="0"/>
              <a:t>For the Charter of the IMT, follow this link: </a:t>
            </a:r>
            <a:r>
              <a:rPr lang="en-US" dirty="0">
                <a:hlinkClick r:id="rId2"/>
              </a:rPr>
              <a:t>http://avalon.law.yale.edu/imt/imtconst.asp</a:t>
            </a:r>
            <a:endParaRPr lang="en-US" dirty="0"/>
          </a:p>
          <a:p>
            <a:endParaRPr lang="en-US" dirty="0"/>
          </a:p>
        </p:txBody>
      </p:sp>
    </p:spTree>
    <p:extLst>
      <p:ext uri="{BB962C8B-B14F-4D97-AF65-F5344CB8AC3E}">
        <p14:creationId xmlns:p14="http://schemas.microsoft.com/office/powerpoint/2010/main" val="1088242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77884" y="139739"/>
            <a:ext cx="9009062" cy="608012"/>
          </a:xfrm>
        </p:spPr>
        <p:txBody>
          <a:bodyPr>
            <a:normAutofit fontScale="90000"/>
          </a:bodyPr>
          <a:lstStyle/>
          <a:p>
            <a:r>
              <a:rPr lang="en-US" dirty="0"/>
              <a:t>The defendants</a:t>
            </a:r>
          </a:p>
        </p:txBody>
      </p:sp>
      <p:sp>
        <p:nvSpPr>
          <p:cNvPr id="4" name="Rectangle 3"/>
          <p:cNvSpPr/>
          <p:nvPr/>
        </p:nvSpPr>
        <p:spPr>
          <a:xfrm>
            <a:off x="1427357" y="889382"/>
            <a:ext cx="10047248" cy="6463308"/>
          </a:xfrm>
          <a:prstGeom prst="rect">
            <a:avLst/>
          </a:prstGeom>
        </p:spPr>
        <p:txBody>
          <a:bodyPr wrap="square">
            <a:spAutoFit/>
          </a:bodyPr>
          <a:lstStyle/>
          <a:p>
            <a:r>
              <a:rPr lang="en-US" b="1" dirty="0">
                <a:solidFill>
                  <a:srgbClr val="000000"/>
                </a:solidFill>
              </a:rPr>
              <a:t>WHO WAS TRIED AT NUREMBERG?</a:t>
            </a:r>
          </a:p>
          <a:p>
            <a:r>
              <a:rPr lang="en-US" dirty="0">
                <a:solidFill>
                  <a:srgbClr val="000000"/>
                </a:solidFill>
              </a:rPr>
              <a:t>	Hitler, Goebbels and Himmler committed suicide before V-E Day, May 8, 1945.  But the Allies indicted 24 other Nazi leaders, of whom 23 were arrested and brought to trial at Nuremberg. Martin Bormann was thought to be still at large when the proceedings began, and was tried in absentia.</a:t>
            </a:r>
          </a:p>
          <a:p>
            <a:r>
              <a:rPr lang="en-US" dirty="0">
                <a:solidFill>
                  <a:srgbClr val="000000"/>
                </a:solidFill>
              </a:rPr>
              <a:t>	Before the trial began, it was decided that the industrialist Gustav Krupp von Bohlen und </a:t>
            </a:r>
            <a:r>
              <a:rPr lang="en-US" dirty="0" err="1">
                <a:solidFill>
                  <a:srgbClr val="000000"/>
                </a:solidFill>
              </a:rPr>
              <a:t>Halbach</a:t>
            </a:r>
            <a:r>
              <a:rPr lang="en-US" dirty="0">
                <a:solidFill>
                  <a:srgbClr val="000000"/>
                </a:solidFill>
              </a:rPr>
              <a:t> was too weak to stand trial. Shortly before the trial, Dr. Robert Ley managed to hang himself in his Nuremberg cell. That left </a:t>
            </a:r>
            <a:r>
              <a:rPr lang="en-US" b="1" dirty="0">
                <a:solidFill>
                  <a:srgbClr val="000000"/>
                </a:solidFill>
              </a:rPr>
              <a:t>21defendants</a:t>
            </a:r>
            <a:r>
              <a:rPr lang="en-US" dirty="0">
                <a:solidFill>
                  <a:srgbClr val="000000"/>
                </a:solidFill>
              </a:rPr>
              <a:t> in the dock at Nuremberg.</a:t>
            </a:r>
          </a:p>
          <a:p>
            <a:endParaRPr lang="en-US" dirty="0">
              <a:solidFill>
                <a:srgbClr val="000000"/>
              </a:solidFill>
            </a:endParaRPr>
          </a:p>
          <a:p>
            <a:r>
              <a:rPr lang="en-US" b="1" dirty="0"/>
              <a:t>The Verdict</a:t>
            </a:r>
          </a:p>
          <a:p>
            <a:r>
              <a:rPr lang="en-US" dirty="0"/>
              <a:t>	After 216 court sessions, on October 1, 1946, the verdict was rendered.  Three of the defendants were </a:t>
            </a:r>
            <a:r>
              <a:rPr lang="en-US" b="1" dirty="0"/>
              <a:t>acquitted:</a:t>
            </a:r>
            <a:r>
              <a:rPr lang="en-US" dirty="0"/>
              <a:t> Hjalmar Schacht, Franz von Papen, and Hans </a:t>
            </a:r>
            <a:r>
              <a:rPr lang="en-US" dirty="0" err="1"/>
              <a:t>Fritzsche</a:t>
            </a:r>
            <a:r>
              <a:rPr lang="en-US" dirty="0"/>
              <a:t>. Four were sentenced to terms of </a:t>
            </a:r>
            <a:r>
              <a:rPr lang="en-US" b="1" dirty="0"/>
              <a:t>imprisonment </a:t>
            </a:r>
            <a:r>
              <a:rPr lang="en-US" dirty="0"/>
              <a:t>ranging from 10 to 20 years: Karl </a:t>
            </a:r>
            <a:r>
              <a:rPr lang="en-US" dirty="0" err="1"/>
              <a:t>Dönitz</a:t>
            </a:r>
            <a:r>
              <a:rPr lang="en-US" dirty="0"/>
              <a:t>, Baldur von </a:t>
            </a:r>
            <a:r>
              <a:rPr lang="en-US" dirty="0" err="1"/>
              <a:t>Schirach</a:t>
            </a:r>
            <a:r>
              <a:rPr lang="en-US" dirty="0"/>
              <a:t>, Albert Speer, and Konstantin von </a:t>
            </a:r>
            <a:r>
              <a:rPr lang="en-US" dirty="0" err="1"/>
              <a:t>Neurath</a:t>
            </a:r>
            <a:r>
              <a:rPr lang="en-US" dirty="0"/>
              <a:t>. Three were sentenced </a:t>
            </a:r>
            <a:r>
              <a:rPr lang="en-US" b="1" dirty="0"/>
              <a:t>to life imprisonment</a:t>
            </a:r>
            <a:r>
              <a:rPr lang="en-US" dirty="0"/>
              <a:t>: Rudolf Hess, Walther Funk, and Erich Raeder. Twelve of the defendants were sentenced to </a:t>
            </a:r>
            <a:r>
              <a:rPr lang="en-US" b="1" dirty="0"/>
              <a:t>death by hanging</a:t>
            </a:r>
            <a:r>
              <a:rPr lang="en-US" dirty="0"/>
              <a:t>. Ten of them—Hans Frank, Wilhelm Frick, Julius </a:t>
            </a:r>
            <a:r>
              <a:rPr lang="en-US" dirty="0" err="1"/>
              <a:t>Streicher</a:t>
            </a:r>
            <a:r>
              <a:rPr lang="en-US" dirty="0"/>
              <a:t>, Alfred Rosenberg, Ernst </a:t>
            </a:r>
            <a:r>
              <a:rPr lang="en-US" dirty="0" err="1"/>
              <a:t>Kaltenbrunner</a:t>
            </a:r>
            <a:r>
              <a:rPr lang="en-US" dirty="0"/>
              <a:t>, Joachim von Ribbentrop, Fritz </a:t>
            </a:r>
            <a:r>
              <a:rPr lang="en-US" dirty="0" err="1"/>
              <a:t>Sauckel</a:t>
            </a:r>
            <a:r>
              <a:rPr lang="en-US" dirty="0"/>
              <a:t>, Alfred </a:t>
            </a:r>
            <a:r>
              <a:rPr lang="en-US" dirty="0" err="1"/>
              <a:t>Jodl</a:t>
            </a:r>
            <a:r>
              <a:rPr lang="en-US" dirty="0"/>
              <a:t>, Wilhelm Keitel, and Arthur </a:t>
            </a:r>
            <a:r>
              <a:rPr lang="en-US" dirty="0" err="1"/>
              <a:t>Seyss-Inquart</a:t>
            </a:r>
            <a:r>
              <a:rPr lang="en-US" dirty="0"/>
              <a:t>—were hanged on October 16, 1946. Hermann Goering managed to take a cyanide capsule hours before the execution.</a:t>
            </a:r>
          </a:p>
          <a:p>
            <a:r>
              <a:rPr lang="en-US" dirty="0"/>
              <a:t>	Martin Bormann was condemned to death and sentenced to hang in absentia. In 1972, remains thought to be Bormann’s were found by construction workers in Berlin. In 1998 DNA testing substantiated it was Bormann, and that the mode of death had been cyanide poisoning.</a:t>
            </a:r>
          </a:p>
          <a:p>
            <a:r>
              <a:rPr lang="en-US" dirty="0">
                <a:hlinkClick r:id="rId2"/>
              </a:rPr>
              <a:t>http://www.nurembergfilm.org/trial_defendants_verdicts.shtml</a:t>
            </a:r>
            <a:endParaRPr lang="en-US" dirty="0"/>
          </a:p>
          <a:p>
            <a:endParaRPr lang="en-US" dirty="0"/>
          </a:p>
          <a:p>
            <a:endParaRPr lang="en-US" dirty="0">
              <a:solidFill>
                <a:srgbClr val="000000"/>
              </a:solidFill>
              <a:latin typeface="museo-sans" charset="0"/>
            </a:endParaRPr>
          </a:p>
        </p:txBody>
      </p:sp>
    </p:spTree>
    <p:extLst>
      <p:ext uri="{BB962C8B-B14F-4D97-AF65-F5344CB8AC3E}">
        <p14:creationId xmlns:p14="http://schemas.microsoft.com/office/powerpoint/2010/main" val="211620326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342</TotalTime>
  <Words>2560</Words>
  <Application>Microsoft Macintosh PowerPoint</Application>
  <PresentationFormat>Widescreen</PresentationFormat>
  <Paragraphs>166</Paragraphs>
  <Slides>21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Arial</vt:lpstr>
      <vt:lpstr>ff-meta-serif-web-pro</vt:lpstr>
      <vt:lpstr>Gill Sans MT</vt:lpstr>
      <vt:lpstr>Irvin Heading</vt:lpstr>
      <vt:lpstr>Irvin Text</vt:lpstr>
      <vt:lpstr>Mercury SSm A</vt:lpstr>
      <vt:lpstr>museo-sans</vt:lpstr>
      <vt:lpstr>Neutra Face</vt:lpstr>
      <vt:lpstr>Source Sans Pro</vt:lpstr>
      <vt:lpstr>Trebuchet MS</vt:lpstr>
      <vt:lpstr>Parcel</vt:lpstr>
      <vt:lpstr>Victors’ justice?</vt:lpstr>
      <vt:lpstr>Opening questions</vt:lpstr>
      <vt:lpstr>Why nuremberg?</vt:lpstr>
      <vt:lpstr>PowerPoint Presentation</vt:lpstr>
      <vt:lpstr>PowerPoint Presentation</vt:lpstr>
      <vt:lpstr>PowerPoint Presentation</vt:lpstr>
      <vt:lpstr>What was the IMT intended to do?</vt:lpstr>
      <vt:lpstr>Framing the charges</vt:lpstr>
      <vt:lpstr>The defendants</vt:lpstr>
      <vt:lpstr>PowerPoint Presentation</vt:lpstr>
      <vt:lpstr>Mixed verdicts</vt:lpstr>
      <vt:lpstr>The cold war and the court</vt:lpstr>
      <vt:lpstr>The absent presence of the holocaust at nuremberg</vt:lpstr>
      <vt:lpstr>What nuremberg did not do</vt:lpstr>
      <vt:lpstr>US Refusal to ratify the genocide convention (Until 1988)</vt:lpstr>
      <vt:lpstr>“we charge genocide”</vt:lpstr>
      <vt:lpstr>rebecca west</vt:lpstr>
      <vt:lpstr>PowerPoint Presentation</vt:lpstr>
      <vt:lpstr>PowerPoint Presentation</vt:lpstr>
      <vt:lpstr>PowerPoint Presentation</vt:lpstr>
      <vt:lpstr>Further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Victors’ justice?</dc:title>
  <dc:creator>Susan Carruthers</dc:creator>
  <cp:lastModifiedBy>Carruthers, Susan</cp:lastModifiedBy>
  <cp:revision>18</cp:revision>
  <dcterms:created xsi:type="dcterms:W3CDTF">2018-02-07T14:53:37Z</dcterms:created>
  <dcterms:modified xsi:type="dcterms:W3CDTF">2025-02-02T10:42:50Z</dcterms:modified>
</cp:coreProperties>
</file>