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85" r:id="rId4"/>
    <p:sldId id="279" r:id="rId5"/>
    <p:sldId id="281" r:id="rId6"/>
    <p:sldId id="258" r:id="rId7"/>
    <p:sldId id="259" r:id="rId8"/>
    <p:sldId id="275" r:id="rId9"/>
    <p:sldId id="261" r:id="rId10"/>
    <p:sldId id="260" r:id="rId11"/>
    <p:sldId id="262" r:id="rId12"/>
    <p:sldId id="280" r:id="rId13"/>
    <p:sldId id="263" r:id="rId14"/>
    <p:sldId id="264" r:id="rId15"/>
    <p:sldId id="284" r:id="rId16"/>
    <p:sldId id="274" r:id="rId17"/>
    <p:sldId id="266" r:id="rId18"/>
    <p:sldId id="283" r:id="rId19"/>
    <p:sldId id="267" r:id="rId20"/>
    <p:sldId id="269" r:id="rId21"/>
    <p:sldId id="270" r:id="rId22"/>
    <p:sldId id="272" r:id="rId23"/>
    <p:sldId id="271" r:id="rId24"/>
    <p:sldId id="273" r:id="rId25"/>
    <p:sldId id="276" r:id="rId26"/>
    <p:sldId id="27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613"/>
  </p:normalViewPr>
  <p:slideViewPr>
    <p:cSldViewPr snapToGrid="0" snapToObjects="1">
      <p:cViewPr varScale="1">
        <p:scale>
          <a:sx n="115" d="100"/>
          <a:sy n="115" d="100"/>
        </p:scale>
        <p:origin x="240" y="2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2/20/19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2/20/19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2/20/19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2/20/19</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2/20/19</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2/20/19</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2/20/19</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2/20/19</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 Id="rId3" Type="http://schemas.openxmlformats.org/officeDocument/2006/relationships/hyperlink" Target="https://collection.nam.ac.uk/detail.php?acc=1987-04-11-8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avalon.law.yale.edu/20th_century/brwh1939.asp"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 Id="rId3" Type="http://schemas.openxmlformats.org/officeDocument/2006/relationships/image" Target="../media/image1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 Id="rId3" Type="http://schemas.openxmlformats.org/officeDocument/2006/relationships/hyperlink" Target="https://collections.ushmm.org/search/catalog/pa1059736"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eg"/><Relationship Id="rId3" Type="http://schemas.openxmlformats.org/officeDocument/2006/relationships/image" Target="../media/image2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gif"/><Relationship Id="rId3" Type="http://schemas.openxmlformats.org/officeDocument/2006/relationships/hyperlink" Target="http://news.bbc.co.uk/hi/english/static/in_depth/world/2001/israel_and_palestinians/key_maps/6.stm"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gif"/><Relationship Id="rId3" Type="http://schemas.openxmlformats.org/officeDocument/2006/relationships/hyperlink" Target="http://news.bbc.co.uk/hi/english/static/in_depth/world/2001/israel_and_palestinians/key_maps/5.s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gif"/></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4" Type="http://schemas.openxmlformats.org/officeDocument/2006/relationships/hyperlink" Target="https://www.theguardian.com/world/2019/feb/13/african-british-army-paid-less-than-white-soldiers" TargetMode="External"/><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avalon.law.yale.edu/wwii/atlantic.as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end of the Palestine Mandate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401004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Mandate</a:t>
            </a:r>
            <a:endParaRPr lang="en-US" dirty="0"/>
          </a:p>
        </p:txBody>
      </p:sp>
      <p:pic>
        <p:nvPicPr>
          <p:cNvPr id="2050" name="Picture 2" descr="andatory Palestine in 194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543925" y="0"/>
            <a:ext cx="3648075" cy="6781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445448" y="6412468"/>
            <a:ext cx="1922514" cy="369332"/>
          </a:xfrm>
          <a:prstGeom prst="rect">
            <a:avLst/>
          </a:prstGeom>
          <a:noFill/>
        </p:spPr>
        <p:txBody>
          <a:bodyPr wrap="none" rtlCol="0">
            <a:spAutoFit/>
          </a:bodyPr>
          <a:lstStyle/>
          <a:p>
            <a:r>
              <a:rPr lang="en-US" smtClean="0"/>
              <a:t>1920 – May 1948</a:t>
            </a:r>
            <a:endParaRPr lang="en-US"/>
          </a:p>
        </p:txBody>
      </p:sp>
      <p:pic>
        <p:nvPicPr>
          <p:cNvPr id="2054" name="Picture 6" descr="https://upload.wikimedia.org/wikipedia/commons/thumb/f/fd/Samuelarrival.jpg/800px-Samuelarrival.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3151" y="348108"/>
            <a:ext cx="4190774" cy="608558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25410" y="5737511"/>
            <a:ext cx="6096000" cy="954107"/>
          </a:xfrm>
          <a:prstGeom prst="rect">
            <a:avLst/>
          </a:prstGeom>
        </p:spPr>
        <p:txBody>
          <a:bodyPr>
            <a:spAutoFit/>
          </a:bodyPr>
          <a:lstStyle/>
          <a:p>
            <a:r>
              <a:rPr lang="en-US" sz="1400" dirty="0"/>
              <a:t>The new era in Palestine. The arrival at the 1920 Cairo Conference of Sir Herbert Samuel, H.B.M. high commissioner, etc. Col. Lawrence, Emir Abdullah, Air Marshal Sir </a:t>
            </a:r>
            <a:r>
              <a:rPr lang="en-US" sz="1400" dirty="0" smtClean="0"/>
              <a:t>Geoffrey Salmond </a:t>
            </a:r>
            <a:r>
              <a:rPr lang="en-US" sz="1400" dirty="0"/>
              <a:t>and Sir Wyndham </a:t>
            </a:r>
            <a:r>
              <a:rPr lang="en-US" sz="1400" dirty="0" err="1"/>
              <a:t>Deedes</a:t>
            </a:r>
            <a:r>
              <a:rPr lang="en-US" sz="1400" dirty="0" smtClean="0"/>
              <a:t>. Library of Congress.</a:t>
            </a:r>
            <a:endParaRPr lang="en-US" sz="1400" dirty="0"/>
          </a:p>
        </p:txBody>
      </p:sp>
    </p:spTree>
    <p:extLst>
      <p:ext uri="{BB962C8B-B14F-4D97-AF65-F5344CB8AC3E}">
        <p14:creationId xmlns:p14="http://schemas.microsoft.com/office/powerpoint/2010/main" val="2033151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Arab </a:t>
            </a:r>
            <a:r>
              <a:rPr lang="en-US" dirty="0" smtClean="0"/>
              <a:t>Revolt</a:t>
            </a:r>
            <a:br>
              <a:rPr lang="en-US" dirty="0" smtClean="0"/>
            </a:br>
            <a:r>
              <a:rPr lang="en-US" dirty="0" smtClean="0"/>
              <a:t>(1936-39)</a:t>
            </a:r>
            <a:endParaRPr lang="en-US" dirty="0"/>
          </a:p>
        </p:txBody>
      </p:sp>
      <p:pic>
        <p:nvPicPr>
          <p:cNvPr id="4098" name="Picture 2" descr="https://upload.wikimedia.org/wikipedia/commons/d/d9/Palest_against_british.g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05453" y="769434"/>
            <a:ext cx="6096000" cy="381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61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B' Company sandbagging trucks, Haifa M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8420" y="67580"/>
            <a:ext cx="8686783" cy="614408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865203" y="1426996"/>
            <a:ext cx="3531220" cy="4247317"/>
          </a:xfrm>
          <a:prstGeom prst="rect">
            <a:avLst/>
          </a:prstGeom>
        </p:spPr>
        <p:txBody>
          <a:bodyPr wrap="square">
            <a:spAutoFit/>
          </a:bodyPr>
          <a:lstStyle/>
          <a:p>
            <a:r>
              <a:rPr lang="en-US" dirty="0"/>
              <a:t>Officers of 1st Battalion The Loyal Regiment (North Lancashire) on a pump trolley pass a railway wagon full of men from 'B' Company. The </a:t>
            </a:r>
            <a:r>
              <a:rPr lang="en-US" dirty="0" err="1"/>
              <a:t>Loyals</a:t>
            </a:r>
            <a:r>
              <a:rPr lang="en-US" dirty="0"/>
              <a:t> were then engaged in rail protection duties against militant Arab groups opposed to the British Mandate and growing Jewish immigration</a:t>
            </a:r>
            <a:r>
              <a:rPr lang="en-US" dirty="0" smtClean="0"/>
              <a:t>.</a:t>
            </a:r>
          </a:p>
          <a:p>
            <a:endParaRPr lang="en-US" dirty="0"/>
          </a:p>
          <a:p>
            <a:r>
              <a:rPr lang="en-US" dirty="0"/>
              <a:t>From album of 178 photographs, with captions, compiled by Lt Col J M G Halsted, 1936-1937.</a:t>
            </a:r>
          </a:p>
        </p:txBody>
      </p:sp>
      <p:sp>
        <p:nvSpPr>
          <p:cNvPr id="4" name="Rectangle 3"/>
          <p:cNvSpPr/>
          <p:nvPr/>
        </p:nvSpPr>
        <p:spPr>
          <a:xfrm>
            <a:off x="1765610" y="6211669"/>
            <a:ext cx="7813288" cy="646331"/>
          </a:xfrm>
          <a:prstGeom prst="rect">
            <a:avLst/>
          </a:prstGeom>
        </p:spPr>
        <p:txBody>
          <a:bodyPr wrap="square">
            <a:spAutoFit/>
          </a:bodyPr>
          <a:lstStyle/>
          <a:p>
            <a:r>
              <a:rPr lang="en-US" dirty="0">
                <a:hlinkClick r:id="rId3"/>
              </a:rPr>
              <a:t>https://</a:t>
            </a:r>
            <a:r>
              <a:rPr lang="en-US" dirty="0" smtClean="0">
                <a:hlinkClick r:id="rId3"/>
              </a:rPr>
              <a:t>collection.nam.ac.uk/detail.php?acc=1987-04-11-89</a:t>
            </a:r>
            <a:endParaRPr lang="en-US" dirty="0" smtClean="0"/>
          </a:p>
          <a:p>
            <a:endParaRPr lang="en-US" dirty="0"/>
          </a:p>
        </p:txBody>
      </p:sp>
    </p:spTree>
    <p:extLst>
      <p:ext uri="{BB962C8B-B14F-4D97-AF65-F5344CB8AC3E}">
        <p14:creationId xmlns:p14="http://schemas.microsoft.com/office/powerpoint/2010/main" val="820705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Peel </a:t>
            </a:r>
            <a:r>
              <a:rPr lang="en-US" dirty="0" smtClean="0"/>
              <a:t>Commission</a:t>
            </a:r>
            <a:br>
              <a:rPr lang="en-US" dirty="0" smtClean="0"/>
            </a:br>
            <a:r>
              <a:rPr lang="en-US" dirty="0" smtClean="0"/>
              <a:t>(1936-37)</a:t>
            </a:r>
            <a:endParaRPr lang="en-US" dirty="0"/>
          </a:p>
        </p:txBody>
      </p:sp>
      <p:pic>
        <p:nvPicPr>
          <p:cNvPr id="3" name="Picture 2"/>
          <p:cNvPicPr>
            <a:picLocks noChangeAspect="1"/>
          </p:cNvPicPr>
          <p:nvPr/>
        </p:nvPicPr>
        <p:blipFill>
          <a:blip r:embed="rId2"/>
          <a:stretch>
            <a:fillRect/>
          </a:stretch>
        </p:blipFill>
        <p:spPr>
          <a:xfrm>
            <a:off x="9287781" y="0"/>
            <a:ext cx="2861226" cy="6858000"/>
          </a:xfrm>
          <a:prstGeom prst="rect">
            <a:avLst/>
          </a:prstGeom>
        </p:spPr>
      </p:pic>
      <p:sp>
        <p:nvSpPr>
          <p:cNvPr id="4" name="TextBox 3"/>
          <p:cNvSpPr txBox="1"/>
          <p:nvPr/>
        </p:nvSpPr>
        <p:spPr>
          <a:xfrm>
            <a:off x="6650765" y="6358483"/>
            <a:ext cx="2192844" cy="369332"/>
          </a:xfrm>
          <a:prstGeom prst="rect">
            <a:avLst/>
          </a:prstGeom>
          <a:noFill/>
        </p:spPr>
        <p:txBody>
          <a:bodyPr wrap="none" rtlCol="0">
            <a:spAutoFit/>
          </a:bodyPr>
          <a:lstStyle/>
          <a:p>
            <a:r>
              <a:rPr lang="en-US" dirty="0" smtClean="0"/>
              <a:t>Partition Plan, 1937</a:t>
            </a:r>
            <a:endParaRPr lang="en-US" dirty="0"/>
          </a:p>
        </p:txBody>
      </p:sp>
      <p:sp>
        <p:nvSpPr>
          <p:cNvPr id="5" name="Rectangle 4"/>
          <p:cNvSpPr/>
          <p:nvPr/>
        </p:nvSpPr>
        <p:spPr>
          <a:xfrm>
            <a:off x="4486508" y="178420"/>
            <a:ext cx="5025483" cy="6186309"/>
          </a:xfrm>
          <a:prstGeom prst="rect">
            <a:avLst/>
          </a:prstGeom>
        </p:spPr>
        <p:txBody>
          <a:bodyPr wrap="square">
            <a:spAutoFit/>
          </a:bodyPr>
          <a:lstStyle/>
          <a:p>
            <a:r>
              <a:rPr lang="en-US" dirty="0" smtClean="0"/>
              <a:t>The </a:t>
            </a:r>
            <a:r>
              <a:rPr lang="en-US" dirty="0"/>
              <a:t>causes of the Arab rebellion that broke out in the previous year were judged to be </a:t>
            </a:r>
            <a:endParaRPr lang="en-US" dirty="0" smtClean="0"/>
          </a:p>
          <a:p>
            <a:endParaRPr lang="en-US" dirty="0"/>
          </a:p>
          <a:p>
            <a:r>
              <a:rPr lang="en-US" i="1" dirty="0" smtClean="0"/>
              <a:t>“[</a:t>
            </a:r>
            <a:r>
              <a:rPr lang="en-US" i="1" dirty="0"/>
              <a:t>F]</a:t>
            </a:r>
            <a:r>
              <a:rPr lang="en-US" i="1" dirty="0" err="1"/>
              <a:t>irst</a:t>
            </a:r>
            <a:r>
              <a:rPr lang="en-US" i="1" dirty="0"/>
              <a:t>, the desire of the Arabs for national independence; secondly, their antagonism to the establishment of the Jewish National Home in Palestine, quickened by their fear of Jewish domination. Among contributory causes were the effect on Arab opinion of the attainment of national independence by ‘Iraq, Trans-Jordan, Egypt, Syria and the Lebanon; the rush of Jewish immigrants escaping from Central and Eastern Europe; the inequality of opportunity enjoyed by Arabs and Jews respectively in placing their case before Your Majesty’s Government and the public; the growth of Arab mistrust; Arab alarm at the continued purchase of Arab land by the intensive character and the "modernism" of Jewish nationalism; and lastly the general uncertainty, accentuated by the ambiguity of certain phrases in the Mandate, as to the ultimate intentions of the Mandatory </a:t>
            </a:r>
            <a:r>
              <a:rPr lang="en-US" i="1" dirty="0" smtClean="0"/>
              <a:t>Power.”</a:t>
            </a:r>
            <a:endParaRPr lang="en-US" i="1" dirty="0"/>
          </a:p>
        </p:txBody>
      </p:sp>
    </p:spTree>
    <p:extLst>
      <p:ext uri="{BB962C8B-B14F-4D97-AF65-F5344CB8AC3E}">
        <p14:creationId xmlns:p14="http://schemas.microsoft.com/office/powerpoint/2010/main" val="1118666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1939 White Paper</a:t>
            </a:r>
            <a:endParaRPr lang="en-US" dirty="0"/>
          </a:p>
        </p:txBody>
      </p:sp>
      <p:pic>
        <p:nvPicPr>
          <p:cNvPr id="4" name="Picture 2" descr="https://upload.wikimedia.org/wikipedia/commons/thumb/3/35/Jewish_protest_demonstrations_against_Palestine_White_Paper%2C_May_18%2C_1939._King_George_Ave%2C_Jerusalem.jpg/1024px-Jewish_protest_demonstrations_against_Palestine_White_Paper%2C_May_18%2C_1939._King_George_Ave%2C_Jerusalem.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68248" y="312233"/>
            <a:ext cx="7300093" cy="517392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568248" y="5657671"/>
            <a:ext cx="6096000" cy="1200329"/>
          </a:xfrm>
          <a:prstGeom prst="rect">
            <a:avLst/>
          </a:prstGeom>
        </p:spPr>
        <p:txBody>
          <a:bodyPr>
            <a:spAutoFit/>
          </a:bodyPr>
          <a:lstStyle/>
          <a:p>
            <a:r>
              <a:rPr lang="en-US" dirty="0"/>
              <a:t>Jewish protest demonstrations against Palestine White Paper, May 18, 1939. King George Ave, Jerusalem.</a:t>
            </a:r>
          </a:p>
          <a:p>
            <a:endParaRPr lang="en-US" dirty="0"/>
          </a:p>
          <a:p>
            <a:r>
              <a:rPr lang="en-US" dirty="0"/>
              <a:t>Library of Congress</a:t>
            </a:r>
            <a:endParaRPr lang="en-US" dirty="0"/>
          </a:p>
        </p:txBody>
      </p:sp>
    </p:spTree>
    <p:extLst>
      <p:ext uri="{BB962C8B-B14F-4D97-AF65-F5344CB8AC3E}">
        <p14:creationId xmlns:p14="http://schemas.microsoft.com/office/powerpoint/2010/main" val="204166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175" y="100361"/>
            <a:ext cx="11712497" cy="6832640"/>
          </a:xfrm>
          <a:prstGeom prst="rect">
            <a:avLst/>
          </a:prstGeom>
        </p:spPr>
        <p:txBody>
          <a:bodyPr wrap="square">
            <a:spAutoFit/>
          </a:bodyPr>
          <a:lstStyle/>
          <a:p>
            <a:r>
              <a:rPr lang="en-US" dirty="0">
                <a:solidFill>
                  <a:srgbClr val="FF0000"/>
                </a:solidFill>
              </a:rPr>
              <a:t>Jewish immigration </a:t>
            </a:r>
            <a:r>
              <a:rPr lang="en-US" dirty="0"/>
              <a:t>during the next five years will be at a rate which, if economic absorptive capacity permits, will bring the Jewish population up to approximately </a:t>
            </a:r>
            <a:r>
              <a:rPr lang="en-US" dirty="0">
                <a:solidFill>
                  <a:srgbClr val="FF0000"/>
                </a:solidFill>
              </a:rPr>
              <a:t>one third of the total population </a:t>
            </a:r>
            <a:r>
              <a:rPr lang="en-US" dirty="0"/>
              <a:t>of the country. Taking into account the expected natural increase of the Arab and Jewish populations, and the number of illegal Jewish immigrants now in the country, this would allow of the admission, as from the beginning of April this year, of some </a:t>
            </a:r>
            <a:r>
              <a:rPr lang="en-US" dirty="0">
                <a:solidFill>
                  <a:srgbClr val="FF0000"/>
                </a:solidFill>
              </a:rPr>
              <a:t>75,000 immigrants over the next five </a:t>
            </a:r>
            <a:r>
              <a:rPr lang="en-US" dirty="0" smtClean="0">
                <a:solidFill>
                  <a:srgbClr val="FF0000"/>
                </a:solidFill>
              </a:rPr>
              <a:t>years</a:t>
            </a:r>
            <a:r>
              <a:rPr lang="is-IS" dirty="0" smtClean="0"/>
              <a:t>…</a:t>
            </a:r>
          </a:p>
          <a:p>
            <a:r>
              <a:rPr lang="en-US" dirty="0" smtClean="0"/>
              <a:t>For </a:t>
            </a:r>
            <a:r>
              <a:rPr lang="en-US" dirty="0"/>
              <a:t>each of the next five years a </a:t>
            </a:r>
            <a:r>
              <a:rPr lang="en-US" dirty="0">
                <a:solidFill>
                  <a:srgbClr val="FF0000"/>
                </a:solidFill>
              </a:rPr>
              <a:t>quota of 10,000 Jewish immigrants </a:t>
            </a:r>
            <a:r>
              <a:rPr lang="en-US" dirty="0"/>
              <a:t>will be allowed on the understanding that a shortage one year may be added to the quotas for subsequent years, within the five year period, if economic absorptive capacity permits. </a:t>
            </a:r>
          </a:p>
          <a:p>
            <a:r>
              <a:rPr lang="en-US" dirty="0"/>
              <a:t>In addition, as a contribution towards the solution of the Jewish refugee problem, </a:t>
            </a:r>
            <a:r>
              <a:rPr lang="en-US" dirty="0">
                <a:solidFill>
                  <a:srgbClr val="FF0000"/>
                </a:solidFill>
              </a:rPr>
              <a:t>25,000 refugees </a:t>
            </a:r>
            <a:r>
              <a:rPr lang="en-US" dirty="0"/>
              <a:t>will be admitted as soon as the High Commissioner is satisfied that adequate provision for their maintenance is ensured, special consideration being given to refugee children </a:t>
            </a:r>
            <a:r>
              <a:rPr lang="en-US" dirty="0" smtClean="0"/>
              <a:t>and dependents</a:t>
            </a:r>
            <a:r>
              <a:rPr lang="is-IS" dirty="0" smtClean="0"/>
              <a:t>…</a:t>
            </a:r>
            <a:r>
              <a:rPr lang="en-US" dirty="0" smtClean="0"/>
              <a:t> </a:t>
            </a:r>
            <a:endParaRPr lang="en-US" dirty="0"/>
          </a:p>
          <a:p>
            <a:r>
              <a:rPr lang="en-US" dirty="0" smtClean="0">
                <a:solidFill>
                  <a:srgbClr val="FF0000"/>
                </a:solidFill>
              </a:rPr>
              <a:t>After </a:t>
            </a:r>
            <a:r>
              <a:rPr lang="en-US" dirty="0">
                <a:solidFill>
                  <a:srgbClr val="FF0000"/>
                </a:solidFill>
              </a:rPr>
              <a:t>the period of five years, no further Jewish immigration will be permitted unless the Arabs of Palestine are prepared to acquiesce in it. </a:t>
            </a:r>
          </a:p>
          <a:p>
            <a:r>
              <a:rPr lang="en-US" dirty="0"/>
              <a:t>His Majesty's Government are determined to </a:t>
            </a:r>
            <a:r>
              <a:rPr lang="en-US" dirty="0">
                <a:solidFill>
                  <a:srgbClr val="FF0000"/>
                </a:solidFill>
              </a:rPr>
              <a:t>check illegal immigration</a:t>
            </a:r>
            <a:r>
              <a:rPr lang="en-US" dirty="0"/>
              <a:t>, and further preventive measures are being adopted. The numbers of any Jewish illegal immigrants who, despite these measures, may succeed in coming into the country and cannot be deported will be deducted from the yearly quotas. </a:t>
            </a:r>
          </a:p>
          <a:p>
            <a:r>
              <a:rPr lang="en-US" dirty="0"/>
              <a:t>His Majesty's Government are satisfied that, when the immigration over five years which is now contemplated has taken place, they will not be justified in facilitating, nor will they be under any obligation to facilitate, the further development of the Jewish National </a:t>
            </a:r>
            <a:r>
              <a:rPr lang="en-US" dirty="0" smtClean="0"/>
              <a:t>Home</a:t>
            </a:r>
            <a:r>
              <a:rPr lang="is-IS" dirty="0" smtClean="0"/>
              <a:t>…</a:t>
            </a:r>
          </a:p>
          <a:p>
            <a:endParaRPr lang="is-IS" dirty="0" smtClean="0"/>
          </a:p>
          <a:p>
            <a:r>
              <a:rPr lang="is-IS" dirty="0" smtClean="0"/>
              <a:t>…</a:t>
            </a:r>
            <a:r>
              <a:rPr lang="en-US" dirty="0" smtClean="0"/>
              <a:t>transfers </a:t>
            </a:r>
            <a:r>
              <a:rPr lang="en-US" dirty="0"/>
              <a:t>of land must be restricted if Arab cultivators are to maintain their existing standard of life and a considerable landless Arab population is not soon to be </a:t>
            </a:r>
            <a:r>
              <a:rPr lang="en-US" dirty="0" smtClean="0"/>
              <a:t>created</a:t>
            </a:r>
            <a:r>
              <a:rPr lang="is-IS" dirty="0" smtClean="0"/>
              <a:t>… </a:t>
            </a:r>
            <a:r>
              <a:rPr lang="en-US" dirty="0" smtClean="0"/>
              <a:t>[T]he </a:t>
            </a:r>
            <a:r>
              <a:rPr lang="en-US" dirty="0"/>
              <a:t>High Commissioner will be given general powers to </a:t>
            </a:r>
            <a:r>
              <a:rPr lang="en-US" dirty="0">
                <a:solidFill>
                  <a:srgbClr val="FF0000"/>
                </a:solidFill>
              </a:rPr>
              <a:t>prohibit and regulate transfers of land</a:t>
            </a:r>
            <a:r>
              <a:rPr lang="en-US" dirty="0"/>
              <a:t>. </a:t>
            </a:r>
            <a:endParaRPr lang="en-US" dirty="0" smtClean="0"/>
          </a:p>
          <a:p>
            <a:r>
              <a:rPr lang="en-US" sz="1200" dirty="0">
                <a:hlinkClick r:id="rId2"/>
              </a:rPr>
              <a:t>http://</a:t>
            </a:r>
            <a:r>
              <a:rPr lang="en-US" sz="1200" dirty="0" smtClean="0">
                <a:hlinkClick r:id="rId2"/>
              </a:rPr>
              <a:t>avalon.law.yale.edu/20th_century/brwh1939.asp</a:t>
            </a:r>
            <a:endParaRPr lang="en-US" sz="1200" dirty="0" smtClean="0"/>
          </a:p>
          <a:p>
            <a:endParaRPr lang="en-US" sz="1200" dirty="0"/>
          </a:p>
        </p:txBody>
      </p:sp>
    </p:spTree>
    <p:extLst>
      <p:ext uri="{BB962C8B-B14F-4D97-AF65-F5344CB8AC3E}">
        <p14:creationId xmlns:p14="http://schemas.microsoft.com/office/powerpoint/2010/main" val="1333446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what ways did World War II </a:t>
            </a:r>
            <a:r>
              <a:rPr lang="en-US" dirty="0" smtClean="0"/>
              <a:t>alter</a:t>
            </a:r>
            <a:r>
              <a:rPr lang="en-US" dirty="0" smtClean="0"/>
              <a:t> </a:t>
            </a:r>
            <a:r>
              <a:rPr lang="en-US" dirty="0" smtClean="0"/>
              <a:t>the situation in Palestine?</a:t>
            </a:r>
            <a:endParaRPr lang="en-US" dirty="0"/>
          </a:p>
        </p:txBody>
      </p:sp>
      <p:pic>
        <p:nvPicPr>
          <p:cNvPr id="4" name="Picture 2" descr="ttps://upload.wikimedia.org/wikipedia/commons/3/3e/VE_day_Jerusalem_194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99034" y="0"/>
            <a:ext cx="7592966" cy="549337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776439" y="5632476"/>
            <a:ext cx="6096000" cy="923330"/>
          </a:xfrm>
          <a:prstGeom prst="rect">
            <a:avLst/>
          </a:prstGeom>
        </p:spPr>
        <p:txBody>
          <a:bodyPr>
            <a:spAutoFit/>
          </a:bodyPr>
          <a:lstStyle/>
          <a:p>
            <a:r>
              <a:rPr lang="en-US" dirty="0"/>
              <a:t>Barclay's Bank, on VE Day, in Jerusalem, Palestine. Slightly cropped from original at the Library of Congress.</a:t>
            </a:r>
          </a:p>
        </p:txBody>
      </p:sp>
    </p:spTree>
    <p:extLst>
      <p:ext uri="{BB962C8B-B14F-4D97-AF65-F5344CB8AC3E}">
        <p14:creationId xmlns:p14="http://schemas.microsoft.com/office/powerpoint/2010/main" val="638487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US role and interests in the Middle East</a:t>
            </a:r>
            <a:endParaRPr lang="en-US" dirty="0"/>
          </a:p>
        </p:txBody>
      </p:sp>
      <p:pic>
        <p:nvPicPr>
          <p:cNvPr id="5122" name="Picture 2" descr="ing Abdul Aziz Ibn Saud of Saudi Arabia (center) meeting with President Fr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89828" y="920875"/>
            <a:ext cx="7736157" cy="435118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50420" y="5631366"/>
            <a:ext cx="6736844" cy="646331"/>
          </a:xfrm>
          <a:prstGeom prst="rect">
            <a:avLst/>
          </a:prstGeom>
          <a:noFill/>
        </p:spPr>
        <p:txBody>
          <a:bodyPr wrap="none" rtlCol="0">
            <a:spAutoFit/>
          </a:bodyPr>
          <a:lstStyle/>
          <a:p>
            <a:r>
              <a:rPr lang="en-US" dirty="0" smtClean="0"/>
              <a:t>King Abdul Aziz Ibn Saud meets with FDR, Egypt, Feb. 14, 1945</a:t>
            </a:r>
          </a:p>
          <a:p>
            <a:r>
              <a:rPr lang="en-US" dirty="0" smtClean="0"/>
              <a:t>Getty Images</a:t>
            </a:r>
            <a:endParaRPr lang="en-US" dirty="0"/>
          </a:p>
        </p:txBody>
      </p:sp>
    </p:spTree>
    <p:extLst>
      <p:ext uri="{BB962C8B-B14F-4D97-AF65-F5344CB8AC3E}">
        <p14:creationId xmlns:p14="http://schemas.microsoft.com/office/powerpoint/2010/main" val="1466955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4898" y="6188927"/>
            <a:ext cx="5442580" cy="646331"/>
          </a:xfrm>
          <a:prstGeom prst="rect">
            <a:avLst/>
          </a:prstGeom>
          <a:noFill/>
        </p:spPr>
        <p:txBody>
          <a:bodyPr wrap="none" rtlCol="0">
            <a:spAutoFit/>
          </a:bodyPr>
          <a:lstStyle/>
          <a:p>
            <a:r>
              <a:rPr lang="en-US" dirty="0" smtClean="0"/>
              <a:t>The Holy Land in the western Christian imaginary</a:t>
            </a:r>
          </a:p>
          <a:p>
            <a:r>
              <a:rPr lang="en-US" dirty="0" smtClean="0"/>
              <a:t>(George A. Tirrell, 1862)</a:t>
            </a:r>
            <a:endParaRPr lang="en-US" dirty="0"/>
          </a:p>
        </p:txBody>
      </p:sp>
      <p:pic>
        <p:nvPicPr>
          <p:cNvPr id="16388" name="Picture 4" descr="https://upload.wikimedia.org/wikipedia/commons/9/9a/American_University_of_beirut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72540" y="211173"/>
            <a:ext cx="4319460" cy="576215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orge A. Tirrell Landscape Painting - The Holy Lan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6118" y="211173"/>
            <a:ext cx="7582829" cy="578585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738947" y="6188927"/>
            <a:ext cx="4189352" cy="369332"/>
          </a:xfrm>
          <a:prstGeom prst="rect">
            <a:avLst/>
          </a:prstGeom>
        </p:spPr>
        <p:txBody>
          <a:bodyPr wrap="none">
            <a:spAutoFit/>
          </a:bodyPr>
          <a:lstStyle/>
          <a:p>
            <a:r>
              <a:rPr lang="en-US"/>
              <a:t>Syrian Protestant College (1866-1920)</a:t>
            </a:r>
          </a:p>
        </p:txBody>
      </p:sp>
    </p:spTree>
    <p:extLst>
      <p:ext uri="{BB962C8B-B14F-4D97-AF65-F5344CB8AC3E}">
        <p14:creationId xmlns:p14="http://schemas.microsoft.com/office/powerpoint/2010/main" val="9350658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Truman intervenes</a:t>
            </a:r>
            <a:endParaRPr lang="en-US" dirty="0"/>
          </a:p>
        </p:txBody>
      </p:sp>
      <p:pic>
        <p:nvPicPr>
          <p:cNvPr id="6146" name="Picture 2" descr="mage result for Herblock, whatever happened to the one we used to have"/>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359805" y="0"/>
            <a:ext cx="4349207" cy="67948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16244" y="6021659"/>
            <a:ext cx="2293705" cy="646331"/>
          </a:xfrm>
          <a:prstGeom prst="rect">
            <a:avLst/>
          </a:prstGeom>
          <a:noFill/>
        </p:spPr>
        <p:txBody>
          <a:bodyPr wrap="none" rtlCol="0">
            <a:spAutoFit/>
          </a:bodyPr>
          <a:lstStyle/>
          <a:p>
            <a:r>
              <a:rPr lang="en-US" dirty="0" smtClean="0"/>
              <a:t>“Herblock,”</a:t>
            </a:r>
          </a:p>
          <a:p>
            <a:r>
              <a:rPr lang="en-US" dirty="0" smtClean="0"/>
              <a:t>Library of Congress</a:t>
            </a:r>
            <a:endParaRPr lang="en-US" dirty="0"/>
          </a:p>
        </p:txBody>
      </p:sp>
      <p:sp>
        <p:nvSpPr>
          <p:cNvPr id="4" name="TextBox 3"/>
          <p:cNvSpPr txBox="1"/>
          <p:nvPr/>
        </p:nvSpPr>
        <p:spPr>
          <a:xfrm>
            <a:off x="4774707" y="2018437"/>
            <a:ext cx="2200218" cy="2585323"/>
          </a:xfrm>
          <a:prstGeom prst="rect">
            <a:avLst/>
          </a:prstGeom>
          <a:noFill/>
        </p:spPr>
        <p:txBody>
          <a:bodyPr wrap="none" rtlCol="0">
            <a:spAutoFit/>
          </a:bodyPr>
          <a:lstStyle/>
          <a:p>
            <a:r>
              <a:rPr lang="en-US" dirty="0" smtClean="0">
                <a:solidFill>
                  <a:srgbClr val="FF0000"/>
                </a:solidFill>
              </a:rPr>
              <a:t>Aug. 31, 1945</a:t>
            </a:r>
          </a:p>
          <a:p>
            <a:endParaRPr lang="en-US" dirty="0" smtClean="0"/>
          </a:p>
          <a:p>
            <a:r>
              <a:rPr lang="en-US" dirty="0" smtClean="0"/>
              <a:t>Truman urges</a:t>
            </a:r>
          </a:p>
          <a:p>
            <a:r>
              <a:rPr lang="en-US" dirty="0" smtClean="0"/>
              <a:t>UK to admit </a:t>
            </a:r>
          </a:p>
          <a:p>
            <a:r>
              <a:rPr lang="en-US" dirty="0" smtClean="0"/>
              <a:t>100,000 Jewish DPs</a:t>
            </a:r>
          </a:p>
          <a:p>
            <a:r>
              <a:rPr lang="en-US" dirty="0"/>
              <a:t>i</a:t>
            </a:r>
            <a:r>
              <a:rPr lang="en-US" dirty="0" smtClean="0"/>
              <a:t>nto Palestine.</a:t>
            </a:r>
          </a:p>
          <a:p>
            <a:endParaRPr lang="en-US" dirty="0"/>
          </a:p>
          <a:p>
            <a:r>
              <a:rPr lang="en-US" dirty="0" smtClean="0"/>
              <a:t>What motivates</a:t>
            </a:r>
          </a:p>
          <a:p>
            <a:r>
              <a:rPr lang="en-US" dirty="0"/>
              <a:t>t</a:t>
            </a:r>
            <a:r>
              <a:rPr lang="en-US" dirty="0" smtClean="0"/>
              <a:t>his intervention?</a:t>
            </a:r>
            <a:endParaRPr lang="en-US" dirty="0"/>
          </a:p>
        </p:txBody>
      </p:sp>
    </p:spTree>
    <p:extLst>
      <p:ext uri="{BB962C8B-B14F-4D97-AF65-F5344CB8AC3E}">
        <p14:creationId xmlns:p14="http://schemas.microsoft.com/office/powerpoint/2010/main" val="349517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br>
              <a:rPr lang="en-US" dirty="0" smtClean="0"/>
            </a:br>
            <a:r>
              <a:rPr lang="en-US" dirty="0" smtClean="0"/>
              <a:t>and empire</a:t>
            </a:r>
            <a:endParaRPr lang="en-US" dirty="0"/>
          </a:p>
        </p:txBody>
      </p:sp>
      <p:sp>
        <p:nvSpPr>
          <p:cNvPr id="3" name="Content Placeholder 2"/>
          <p:cNvSpPr>
            <a:spLocks noGrp="1"/>
          </p:cNvSpPr>
          <p:nvPr>
            <p:ph idx="1"/>
          </p:nvPr>
        </p:nvSpPr>
        <p:spPr/>
        <p:txBody>
          <a:bodyPr>
            <a:normAutofit/>
          </a:bodyPr>
          <a:lstStyle/>
          <a:p>
            <a:r>
              <a:rPr lang="en-US" sz="2400" dirty="0" smtClean="0"/>
              <a:t>In what ways was</a:t>
            </a:r>
            <a:r>
              <a:rPr lang="en-US" sz="2400" dirty="0" smtClean="0"/>
              <a:t> World War II entangled with imperialism?</a:t>
            </a:r>
            <a:endParaRPr lang="en-US" sz="2400" dirty="0"/>
          </a:p>
        </p:txBody>
      </p:sp>
    </p:spTree>
    <p:extLst>
      <p:ext uri="{BB962C8B-B14F-4D97-AF65-F5344CB8AC3E}">
        <p14:creationId xmlns:p14="http://schemas.microsoft.com/office/powerpoint/2010/main" val="1060708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DP </a:t>
            </a:r>
            <a:r>
              <a:rPr lang="en-US" dirty="0" smtClean="0"/>
              <a:t>“problem”</a:t>
            </a:r>
            <a:endParaRPr lang="en-US" dirty="0"/>
          </a:p>
        </p:txBody>
      </p:sp>
      <p:sp>
        <p:nvSpPr>
          <p:cNvPr id="3" name="TextBox 2"/>
          <p:cNvSpPr txBox="1"/>
          <p:nvPr/>
        </p:nvSpPr>
        <p:spPr>
          <a:xfrm>
            <a:off x="446049" y="6233532"/>
            <a:ext cx="9810571" cy="369332"/>
          </a:xfrm>
          <a:prstGeom prst="rect">
            <a:avLst/>
          </a:prstGeom>
          <a:noFill/>
        </p:spPr>
        <p:txBody>
          <a:bodyPr wrap="none" rtlCol="0">
            <a:spAutoFit/>
          </a:bodyPr>
          <a:lstStyle/>
          <a:p>
            <a:r>
              <a:rPr lang="en-US" dirty="0" smtClean="0"/>
              <a:t>Prolonged encampment; legal and illegal immigration to Palestine; anti-Semitism in Europe</a:t>
            </a:r>
            <a:endParaRPr lang="en-US" dirty="0"/>
          </a:p>
        </p:txBody>
      </p:sp>
      <p:pic>
        <p:nvPicPr>
          <p:cNvPr id="7170" name="Picture 2" descr="mage result for Landsberg DPs Palestine"/>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95025" y="289932"/>
            <a:ext cx="3591390" cy="586023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619892" y="3757961"/>
            <a:ext cx="3289609" cy="2585323"/>
          </a:xfrm>
          <a:prstGeom prst="rect">
            <a:avLst/>
          </a:prstGeom>
        </p:spPr>
        <p:txBody>
          <a:bodyPr wrap="square">
            <a:spAutoFit/>
          </a:bodyPr>
          <a:lstStyle/>
          <a:p>
            <a:r>
              <a:rPr lang="en-US" dirty="0"/>
              <a:t>Three Jewish DPs pose in front of the entrance to the Palestine Transit Camp in Bremen, where they await transport to Palestine. </a:t>
            </a:r>
            <a:r>
              <a:rPr lang="en-US" dirty="0" smtClean="0"/>
              <a:t>(1947)</a:t>
            </a:r>
          </a:p>
          <a:p>
            <a:endParaRPr lang="en-US" dirty="0"/>
          </a:p>
          <a:p>
            <a:r>
              <a:rPr lang="en-US" dirty="0">
                <a:hlinkClick r:id="rId3"/>
              </a:rPr>
              <a:t>https://</a:t>
            </a:r>
            <a:r>
              <a:rPr lang="en-US" dirty="0" smtClean="0">
                <a:hlinkClick r:id="rId3"/>
              </a:rPr>
              <a:t>collections.ushmm.org/search/catalog/pa1059736</a:t>
            </a:r>
            <a:endParaRPr lang="en-US" dirty="0" smtClean="0"/>
          </a:p>
          <a:p>
            <a:endParaRPr lang="en-US" dirty="0"/>
          </a:p>
        </p:txBody>
      </p:sp>
    </p:spTree>
    <p:extLst>
      <p:ext uri="{BB962C8B-B14F-4D97-AF65-F5344CB8AC3E}">
        <p14:creationId xmlns:p14="http://schemas.microsoft.com/office/powerpoint/2010/main" val="831358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Anglo-American </a:t>
            </a:r>
            <a:r>
              <a:rPr lang="en-US" dirty="0" smtClean="0"/>
              <a:t>Committee of Enquiry </a:t>
            </a:r>
            <a:br>
              <a:rPr lang="en-US" dirty="0" smtClean="0"/>
            </a:br>
            <a:r>
              <a:rPr lang="en-US" dirty="0" smtClean="0"/>
              <a:t>(1946</a:t>
            </a:r>
            <a:r>
              <a:rPr lang="en-US" dirty="0" smtClean="0"/>
              <a:t>)</a:t>
            </a:r>
            <a:endParaRPr lang="en-US" dirty="0"/>
          </a:p>
        </p:txBody>
      </p:sp>
      <p:sp>
        <p:nvSpPr>
          <p:cNvPr id="3" name="TextBox 2"/>
          <p:cNvSpPr txBox="1"/>
          <p:nvPr/>
        </p:nvSpPr>
        <p:spPr>
          <a:xfrm>
            <a:off x="4661210" y="100362"/>
            <a:ext cx="7423507" cy="6463308"/>
          </a:xfrm>
          <a:prstGeom prst="rect">
            <a:avLst/>
          </a:prstGeom>
          <a:noFill/>
        </p:spPr>
        <p:txBody>
          <a:bodyPr wrap="none" rtlCol="0">
            <a:spAutoFit/>
          </a:bodyPr>
          <a:lstStyle/>
          <a:p>
            <a:pPr marL="285750" indent="-285750">
              <a:buFont typeface="Arial" charset="0"/>
              <a:buChar char="•"/>
            </a:pPr>
            <a:r>
              <a:rPr lang="en-US" dirty="0" smtClean="0">
                <a:solidFill>
                  <a:srgbClr val="FF0000"/>
                </a:solidFill>
              </a:rPr>
              <a:t>Why did the Attlee government seek to involve</a:t>
            </a:r>
          </a:p>
          <a:p>
            <a:r>
              <a:rPr lang="en-US" dirty="0" smtClean="0">
                <a:solidFill>
                  <a:srgbClr val="FF0000"/>
                </a:solidFill>
              </a:rPr>
              <a:t>	the </a:t>
            </a:r>
            <a:r>
              <a:rPr lang="en-US" dirty="0" smtClean="0">
                <a:solidFill>
                  <a:srgbClr val="FF0000"/>
                </a:solidFill>
              </a:rPr>
              <a:t>US </a:t>
            </a:r>
            <a:r>
              <a:rPr lang="en-US" dirty="0" smtClean="0">
                <a:solidFill>
                  <a:srgbClr val="FF0000"/>
                </a:solidFill>
              </a:rPr>
              <a:t>in Palestine policy after the war?</a:t>
            </a:r>
          </a:p>
          <a:p>
            <a:pPr marL="285750" indent="-285750">
              <a:buFont typeface="Arial" charset="0"/>
              <a:buChar char="•"/>
            </a:pPr>
            <a:endParaRPr lang="en-US" dirty="0"/>
          </a:p>
          <a:p>
            <a:pPr marL="285750" indent="-285750">
              <a:buFont typeface="Arial" charset="0"/>
              <a:buChar char="•"/>
            </a:pPr>
            <a:r>
              <a:rPr lang="en-US" dirty="0" smtClean="0"/>
              <a:t>Composition of the </a:t>
            </a:r>
            <a:r>
              <a:rPr lang="en-US" dirty="0" smtClean="0"/>
              <a:t>committee:</a:t>
            </a:r>
          </a:p>
          <a:p>
            <a:pPr marL="285750" indent="-285750">
              <a:buFont typeface="Arial" charset="0"/>
              <a:buChar char="•"/>
            </a:pPr>
            <a:endParaRPr lang="en-US" dirty="0"/>
          </a:p>
          <a:p>
            <a:pPr marL="285750" indent="-285750">
              <a:buFont typeface="Arial" charset="0"/>
              <a:buChar char="•"/>
            </a:pPr>
            <a:r>
              <a:rPr lang="en-US" dirty="0" smtClean="0"/>
              <a:t>US: Judge Joseph Hutcheson (chair); </a:t>
            </a:r>
          </a:p>
          <a:p>
            <a:r>
              <a:rPr lang="en-US" dirty="0"/>
              <a:t>	</a:t>
            </a:r>
            <a:r>
              <a:rPr lang="en-US" dirty="0" smtClean="0"/>
              <a:t>Frank </a:t>
            </a:r>
            <a:r>
              <a:rPr lang="en-US" dirty="0" err="1" smtClean="0"/>
              <a:t>Aydelotte</a:t>
            </a:r>
            <a:r>
              <a:rPr lang="en-US" dirty="0" smtClean="0"/>
              <a:t> (academic; former president Swarthmore)</a:t>
            </a:r>
          </a:p>
          <a:p>
            <a:r>
              <a:rPr lang="en-US" dirty="0"/>
              <a:t>	</a:t>
            </a:r>
            <a:r>
              <a:rPr lang="en-US" dirty="0" smtClean="0"/>
              <a:t>Frank Buxton (editor, </a:t>
            </a:r>
            <a:r>
              <a:rPr lang="en-US" i="1" dirty="0" smtClean="0"/>
              <a:t>Boston Herald)</a:t>
            </a:r>
            <a:endParaRPr lang="en-US" dirty="0" smtClean="0"/>
          </a:p>
          <a:p>
            <a:r>
              <a:rPr lang="en-US" dirty="0"/>
              <a:t>	</a:t>
            </a:r>
            <a:r>
              <a:rPr lang="en-US" dirty="0" smtClean="0"/>
              <a:t>Bartley Crum (lawyer)</a:t>
            </a:r>
          </a:p>
          <a:p>
            <a:r>
              <a:rPr lang="en-US" dirty="0"/>
              <a:t>	</a:t>
            </a:r>
            <a:r>
              <a:rPr lang="en-US" dirty="0" smtClean="0"/>
              <a:t>James McDonald (career diplomat)</a:t>
            </a:r>
          </a:p>
          <a:p>
            <a:r>
              <a:rPr lang="en-US" dirty="0"/>
              <a:t>	</a:t>
            </a:r>
            <a:r>
              <a:rPr lang="en-US" dirty="0" smtClean="0"/>
              <a:t>William Phillips (career diplomat)</a:t>
            </a:r>
          </a:p>
          <a:p>
            <a:endParaRPr lang="en-US" dirty="0"/>
          </a:p>
          <a:p>
            <a:pPr marL="285750" indent="-285750">
              <a:buFont typeface="Arial" charset="0"/>
              <a:buChar char="•"/>
            </a:pPr>
            <a:r>
              <a:rPr lang="en-US" dirty="0" smtClean="0"/>
              <a:t>UK: John Singleton (chair; former Conservative MP; judge)</a:t>
            </a:r>
          </a:p>
          <a:p>
            <a:r>
              <a:rPr lang="en-US" dirty="0" smtClean="0"/>
              <a:t>	W.F. Crick (economic adviser to Midland Bank)</a:t>
            </a:r>
          </a:p>
          <a:p>
            <a:r>
              <a:rPr lang="en-US" dirty="0"/>
              <a:t>	</a:t>
            </a:r>
            <a:r>
              <a:rPr lang="en-US" dirty="0" smtClean="0"/>
              <a:t>R.H.S. Crossman (</a:t>
            </a:r>
            <a:r>
              <a:rPr lang="en-US" dirty="0" err="1" smtClean="0"/>
              <a:t>Labour</a:t>
            </a:r>
            <a:r>
              <a:rPr lang="en-US" dirty="0" smtClean="0"/>
              <a:t> MP; journalist)</a:t>
            </a:r>
          </a:p>
          <a:p>
            <a:r>
              <a:rPr lang="en-US" dirty="0"/>
              <a:t>	</a:t>
            </a:r>
            <a:r>
              <a:rPr lang="en-US" dirty="0" smtClean="0"/>
              <a:t>Sir Frederick </a:t>
            </a:r>
            <a:r>
              <a:rPr lang="en-US" dirty="0" smtClean="0"/>
              <a:t>Leggett (Ministry of </a:t>
            </a:r>
            <a:r>
              <a:rPr lang="en-US" dirty="0" err="1" smtClean="0"/>
              <a:t>Labour</a:t>
            </a:r>
            <a:r>
              <a:rPr lang="en-US" dirty="0" smtClean="0"/>
              <a:t> conciliator)</a:t>
            </a:r>
          </a:p>
          <a:p>
            <a:r>
              <a:rPr lang="en-US" dirty="0" smtClean="0"/>
              <a:t>	R.E. </a:t>
            </a:r>
            <a:r>
              <a:rPr lang="en-US" dirty="0" err="1" smtClean="0"/>
              <a:t>Manningham</a:t>
            </a:r>
            <a:r>
              <a:rPr lang="en-US" dirty="0" smtClean="0"/>
              <a:t>-Buller (lawyer, Conservative MP for </a:t>
            </a:r>
            <a:r>
              <a:rPr lang="en-US" dirty="0" err="1" smtClean="0"/>
              <a:t>Daventry</a:t>
            </a:r>
            <a:r>
              <a:rPr lang="en-US" dirty="0" smtClean="0"/>
              <a:t>)</a:t>
            </a:r>
          </a:p>
          <a:p>
            <a:r>
              <a:rPr lang="en-US" dirty="0"/>
              <a:t>	</a:t>
            </a:r>
            <a:r>
              <a:rPr lang="en-US" dirty="0" smtClean="0"/>
              <a:t>Lord Morrison (Scottish former </a:t>
            </a:r>
            <a:r>
              <a:rPr lang="en-US" dirty="0" err="1" smtClean="0"/>
              <a:t>Labour</a:t>
            </a:r>
            <a:r>
              <a:rPr lang="en-US" dirty="0" smtClean="0"/>
              <a:t> MP for </a:t>
            </a:r>
            <a:r>
              <a:rPr lang="en-US" dirty="0" err="1" smtClean="0"/>
              <a:t>Tottenham</a:t>
            </a:r>
            <a:r>
              <a:rPr lang="en-US" dirty="0" smtClean="0"/>
              <a:t>)</a:t>
            </a:r>
            <a:endParaRPr lang="en-US" dirty="0" smtClean="0"/>
          </a:p>
          <a:p>
            <a:pPr marL="285750" indent="-285750">
              <a:buFont typeface="Arial" charset="0"/>
              <a:buChar char="•"/>
            </a:pPr>
            <a:endParaRPr lang="en-US" dirty="0"/>
          </a:p>
          <a:p>
            <a:pPr marL="285750" indent="-285750">
              <a:buFont typeface="Arial" charset="0"/>
              <a:buChar char="•"/>
            </a:pPr>
            <a:r>
              <a:rPr lang="en-US" dirty="0" smtClean="0"/>
              <a:t>What does </a:t>
            </a:r>
            <a:r>
              <a:rPr lang="en-US" i="1" dirty="0" smtClean="0"/>
              <a:t>Palestine Mission </a:t>
            </a:r>
            <a:r>
              <a:rPr lang="en-US" dirty="0" smtClean="0"/>
              <a:t>suggest about the presuppositions</a:t>
            </a:r>
          </a:p>
          <a:p>
            <a:r>
              <a:rPr lang="en-US" dirty="0"/>
              <a:t>	</a:t>
            </a:r>
            <a:r>
              <a:rPr lang="en-US" dirty="0" smtClean="0"/>
              <a:t>an “uninformed” Briton brought to bear on this question? </a:t>
            </a:r>
            <a:endParaRPr lang="en-US" dirty="0" smtClean="0"/>
          </a:p>
          <a:p>
            <a:endParaRPr lang="en-US" dirty="0" smtClean="0"/>
          </a:p>
          <a:p>
            <a:pPr marL="285750" indent="-285750">
              <a:buFont typeface="Arial" charset="0"/>
              <a:buChar char="•"/>
            </a:pPr>
            <a:r>
              <a:rPr lang="en-US" dirty="0" smtClean="0"/>
              <a:t>Where do Crossman’s sympathies appear to lie?</a:t>
            </a:r>
            <a:endParaRPr lang="en-US" dirty="0"/>
          </a:p>
        </p:txBody>
      </p:sp>
    </p:spTree>
    <p:extLst>
      <p:ext uri="{BB962C8B-B14F-4D97-AF65-F5344CB8AC3E}">
        <p14:creationId xmlns:p14="http://schemas.microsoft.com/office/powerpoint/2010/main" val="11125592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Report</a:t>
            </a:r>
            <a:endParaRPr lang="en-US" dirty="0"/>
          </a:p>
        </p:txBody>
      </p:sp>
      <p:sp>
        <p:nvSpPr>
          <p:cNvPr id="3" name="TextBox 2"/>
          <p:cNvSpPr txBox="1"/>
          <p:nvPr/>
        </p:nvSpPr>
        <p:spPr>
          <a:xfrm>
            <a:off x="4772722" y="1371601"/>
            <a:ext cx="6808852" cy="3970318"/>
          </a:xfrm>
          <a:prstGeom prst="rect">
            <a:avLst/>
          </a:prstGeom>
          <a:noFill/>
        </p:spPr>
        <p:txBody>
          <a:bodyPr wrap="none" rtlCol="0">
            <a:spAutoFit/>
          </a:bodyPr>
          <a:lstStyle/>
          <a:p>
            <a:r>
              <a:rPr lang="en-US" dirty="0" smtClean="0"/>
              <a:t>What picture of Palestine emerges from the report?</a:t>
            </a:r>
          </a:p>
          <a:p>
            <a:endParaRPr lang="en-US" dirty="0"/>
          </a:p>
          <a:p>
            <a:endParaRPr lang="en-US" dirty="0" smtClean="0"/>
          </a:p>
          <a:p>
            <a:r>
              <a:rPr lang="en-US" dirty="0" smtClean="0"/>
              <a:t>Does the Enquiry appear a partisan venture (</a:t>
            </a:r>
            <a:r>
              <a:rPr lang="en-US" dirty="0" err="1" smtClean="0"/>
              <a:t>ie</a:t>
            </a:r>
            <a:r>
              <a:rPr lang="en-US" dirty="0" smtClean="0"/>
              <a:t> weighted more</a:t>
            </a:r>
          </a:p>
          <a:p>
            <a:r>
              <a:rPr lang="en-US" dirty="0"/>
              <a:t>t</a:t>
            </a:r>
            <a:r>
              <a:rPr lang="en-US" dirty="0" smtClean="0"/>
              <a:t>owards one community in Palestine than the other?)</a:t>
            </a:r>
            <a:endParaRPr lang="en-US" dirty="0"/>
          </a:p>
          <a:p>
            <a:endParaRPr lang="en-US" dirty="0" smtClean="0"/>
          </a:p>
          <a:p>
            <a:endParaRPr lang="en-US" dirty="0"/>
          </a:p>
          <a:p>
            <a:r>
              <a:rPr lang="en-US" dirty="0" smtClean="0"/>
              <a:t>Are there any striking omissions from the report?</a:t>
            </a:r>
          </a:p>
          <a:p>
            <a:endParaRPr lang="en-US" dirty="0"/>
          </a:p>
          <a:p>
            <a:endParaRPr lang="en-US" dirty="0" smtClean="0"/>
          </a:p>
          <a:p>
            <a:r>
              <a:rPr lang="en-US" dirty="0" smtClean="0"/>
              <a:t>What were the key recommendations?</a:t>
            </a:r>
          </a:p>
          <a:p>
            <a:endParaRPr lang="en-US" dirty="0"/>
          </a:p>
          <a:p>
            <a:endParaRPr lang="en-US" dirty="0"/>
          </a:p>
          <a:p>
            <a:r>
              <a:rPr lang="en-US" dirty="0" smtClean="0"/>
              <a:t>How workable do the recommendations seem?</a:t>
            </a:r>
            <a:endParaRPr lang="en-US" dirty="0"/>
          </a:p>
        </p:txBody>
      </p:sp>
    </p:spTree>
    <p:extLst>
      <p:ext uri="{BB962C8B-B14F-4D97-AF65-F5344CB8AC3E}">
        <p14:creationId xmlns:p14="http://schemas.microsoft.com/office/powerpoint/2010/main" val="901439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8283" y="981307"/>
            <a:ext cx="10580814" cy="5232202"/>
          </a:xfrm>
          <a:prstGeom prst="rect">
            <a:avLst/>
          </a:prstGeom>
          <a:noFill/>
        </p:spPr>
        <p:txBody>
          <a:bodyPr wrap="square" rtlCol="0">
            <a:spAutoFit/>
          </a:bodyPr>
          <a:lstStyle/>
          <a:p>
            <a:r>
              <a:rPr lang="en-US" sz="2800" i="1" dirty="0" smtClean="0"/>
              <a:t>“I am struck by the superficiality and intellectual dishonesty of this Report</a:t>
            </a:r>
            <a:r>
              <a:rPr lang="is-IS" sz="2800" i="1" dirty="0" smtClean="0"/>
              <a:t>… the Committee demands the admission within less than a year of 100,000 </a:t>
            </a:r>
            <a:r>
              <a:rPr lang="en-US" sz="2800" i="1" dirty="0" err="1"/>
              <a:t>i</a:t>
            </a:r>
            <a:r>
              <a:rPr lang="is-IS" sz="2800" i="1" dirty="0" smtClean="0"/>
              <a:t>mmigrants (i.e. </a:t>
            </a:r>
            <a:r>
              <a:rPr lang="en-US" sz="2800" i="1" dirty="0"/>
              <a:t>a</a:t>
            </a:r>
            <a:r>
              <a:rPr lang="is-IS" sz="2800" i="1" dirty="0" smtClean="0"/>
              <a:t> larger number than have ever been brought in within such a short </a:t>
            </a:r>
            <a:r>
              <a:rPr lang="en-US" sz="2800" i="1" dirty="0"/>
              <a:t>p</a:t>
            </a:r>
            <a:r>
              <a:rPr lang="is-IS" sz="2800" i="1" dirty="0" smtClean="0"/>
              <a:t>eriod at any time in the past) without making any mention of the question of Palestine’s e</a:t>
            </a:r>
            <a:r>
              <a:rPr lang="en-US" sz="2800" i="1" dirty="0" err="1" smtClean="0"/>
              <a:t>conomic</a:t>
            </a:r>
            <a:r>
              <a:rPr lang="en-US" sz="2800" i="1" dirty="0" smtClean="0"/>
              <a:t> capacity to absorb them. It must have been perfectly obvious to the members of the Committee, as it is to all of us, that their proposals must result in acute political and military conflict between the Arabs and the Jews in Palestine and the Arab countries round it.”</a:t>
            </a:r>
          </a:p>
          <a:p>
            <a:endParaRPr lang="en-US" i="1" dirty="0"/>
          </a:p>
          <a:p>
            <a:endParaRPr lang="en-US" dirty="0" smtClean="0"/>
          </a:p>
          <a:p>
            <a:r>
              <a:rPr lang="en-US" dirty="0" smtClean="0"/>
              <a:t>Sir Walter Smart, Oriental Secretary, British Embassy, Cairo, May 2, 1946</a:t>
            </a:r>
            <a:endParaRPr lang="en-US" dirty="0"/>
          </a:p>
        </p:txBody>
      </p:sp>
    </p:spTree>
    <p:extLst>
      <p:ext uri="{BB962C8B-B14F-4D97-AF65-F5344CB8AC3E}">
        <p14:creationId xmlns:p14="http://schemas.microsoft.com/office/powerpoint/2010/main" val="17560339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next?</a:t>
            </a:r>
            <a:endParaRPr lang="en-US" dirty="0"/>
          </a:p>
        </p:txBody>
      </p:sp>
      <p:pic>
        <p:nvPicPr>
          <p:cNvPr id="1026" name="Picture 2" descr="D 1946.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44140" y="3048946"/>
            <a:ext cx="3839772" cy="3809054"/>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mage result for King David hotel bombin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mage result for King David hotel bombi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883912" y="304800"/>
            <a:ext cx="3885311" cy="548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52493" y="384212"/>
            <a:ext cx="3168753" cy="2585323"/>
          </a:xfrm>
          <a:prstGeom prst="rect">
            <a:avLst/>
          </a:prstGeom>
          <a:noFill/>
        </p:spPr>
        <p:txBody>
          <a:bodyPr wrap="none" rtlCol="0">
            <a:spAutoFit/>
          </a:bodyPr>
          <a:lstStyle/>
          <a:p>
            <a:r>
              <a:rPr lang="en-US" dirty="0" smtClean="0"/>
              <a:t>The Committee’s</a:t>
            </a:r>
          </a:p>
          <a:p>
            <a:r>
              <a:rPr lang="en-US" dirty="0"/>
              <a:t>r</a:t>
            </a:r>
            <a:r>
              <a:rPr lang="en-US" dirty="0" smtClean="0"/>
              <a:t>ecommendations were</a:t>
            </a:r>
          </a:p>
          <a:p>
            <a:r>
              <a:rPr lang="en-US" dirty="0"/>
              <a:t>r</a:t>
            </a:r>
            <a:r>
              <a:rPr lang="en-US" dirty="0" smtClean="0"/>
              <a:t>ejected.</a:t>
            </a:r>
          </a:p>
          <a:p>
            <a:endParaRPr lang="en-US" dirty="0"/>
          </a:p>
          <a:p>
            <a:r>
              <a:rPr lang="en-US" dirty="0" smtClean="0"/>
              <a:t>Violent attacks on the</a:t>
            </a:r>
          </a:p>
          <a:p>
            <a:r>
              <a:rPr lang="en-US" dirty="0" smtClean="0"/>
              <a:t>Mandatory govt. in Palestine</a:t>
            </a:r>
          </a:p>
          <a:p>
            <a:r>
              <a:rPr lang="en-US" dirty="0" smtClean="0"/>
              <a:t>intensified, with the blowing</a:t>
            </a:r>
          </a:p>
          <a:p>
            <a:r>
              <a:rPr lang="en-US" dirty="0"/>
              <a:t>u</a:t>
            </a:r>
            <a:r>
              <a:rPr lang="en-US" dirty="0" smtClean="0"/>
              <a:t>p of the King David Hotel</a:t>
            </a:r>
          </a:p>
          <a:p>
            <a:r>
              <a:rPr lang="en-US" dirty="0"/>
              <a:t>b</a:t>
            </a:r>
            <a:r>
              <a:rPr lang="en-US" dirty="0" smtClean="0"/>
              <a:t>y Irgun, July 22, 1946.</a:t>
            </a:r>
          </a:p>
        </p:txBody>
      </p:sp>
    </p:spTree>
    <p:extLst>
      <p:ext uri="{BB962C8B-B14F-4D97-AF65-F5344CB8AC3E}">
        <p14:creationId xmlns:p14="http://schemas.microsoft.com/office/powerpoint/2010/main" val="2144383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 Partition Plan</a:t>
            </a:r>
            <a:br>
              <a:rPr lang="en-US" dirty="0" smtClean="0"/>
            </a:br>
            <a:r>
              <a:rPr lang="en-US" dirty="0" smtClean="0"/>
              <a:t>(1947)</a:t>
            </a:r>
            <a:endParaRPr lang="en-US" dirty="0"/>
          </a:p>
        </p:txBody>
      </p:sp>
      <p:pic>
        <p:nvPicPr>
          <p:cNvPr id="11266" name="Picture 2" descr="a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09532" y="970156"/>
            <a:ext cx="4898172" cy="489817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709532" y="6049757"/>
            <a:ext cx="6096000" cy="923330"/>
          </a:xfrm>
          <a:prstGeom prst="rect">
            <a:avLst/>
          </a:prstGeom>
        </p:spPr>
        <p:txBody>
          <a:bodyPr>
            <a:spAutoFit/>
          </a:bodyPr>
          <a:lstStyle/>
          <a:p>
            <a:r>
              <a:rPr lang="en-US" dirty="0">
                <a:hlinkClick r:id="rId3"/>
              </a:rPr>
              <a:t>http://</a:t>
            </a:r>
            <a:r>
              <a:rPr lang="en-US" dirty="0" smtClean="0">
                <a:hlinkClick r:id="rId3"/>
              </a:rPr>
              <a:t>news.bbc.co.uk/hi/english/static/in_depth/world/2001/israel_and_palestinians/key_maps/6.stm</a:t>
            </a:r>
            <a:endParaRPr lang="en-US" dirty="0" smtClean="0"/>
          </a:p>
          <a:p>
            <a:endParaRPr lang="en-US" dirty="0"/>
          </a:p>
        </p:txBody>
      </p:sp>
      <p:sp>
        <p:nvSpPr>
          <p:cNvPr id="4" name="TextBox 3"/>
          <p:cNvSpPr txBox="1"/>
          <p:nvPr/>
        </p:nvSpPr>
        <p:spPr>
          <a:xfrm>
            <a:off x="9770055" y="970156"/>
            <a:ext cx="2421945" cy="4801314"/>
          </a:xfrm>
          <a:prstGeom prst="rect">
            <a:avLst/>
          </a:prstGeom>
          <a:noFill/>
        </p:spPr>
        <p:txBody>
          <a:bodyPr wrap="none" rtlCol="0">
            <a:spAutoFit/>
          </a:bodyPr>
          <a:lstStyle/>
          <a:p>
            <a:r>
              <a:rPr lang="en-US" dirty="0" smtClean="0"/>
              <a:t>Feb. 1947</a:t>
            </a:r>
          </a:p>
          <a:p>
            <a:r>
              <a:rPr lang="en-US" dirty="0" smtClean="0"/>
              <a:t>Britain referred</a:t>
            </a:r>
          </a:p>
          <a:p>
            <a:r>
              <a:rPr lang="en-US" dirty="0" smtClean="0"/>
              <a:t>Palestine to the UN</a:t>
            </a:r>
          </a:p>
          <a:p>
            <a:endParaRPr lang="en-US" dirty="0"/>
          </a:p>
          <a:p>
            <a:r>
              <a:rPr lang="en-US" dirty="0" smtClean="0"/>
              <a:t>Aug. 31, 1947</a:t>
            </a:r>
          </a:p>
          <a:p>
            <a:r>
              <a:rPr lang="en-US" dirty="0" smtClean="0"/>
              <a:t>USCOP called for</a:t>
            </a:r>
          </a:p>
          <a:p>
            <a:r>
              <a:rPr lang="en-US" dirty="0" smtClean="0"/>
              <a:t>Partition</a:t>
            </a:r>
          </a:p>
          <a:p>
            <a:endParaRPr lang="en-US" dirty="0" smtClean="0"/>
          </a:p>
          <a:p>
            <a:r>
              <a:rPr lang="en-US" dirty="0" smtClean="0"/>
              <a:t>Sept. 26, 1947</a:t>
            </a:r>
          </a:p>
          <a:p>
            <a:r>
              <a:rPr lang="en-US" dirty="0" smtClean="0"/>
              <a:t>Britain announced</a:t>
            </a:r>
          </a:p>
          <a:p>
            <a:r>
              <a:rPr lang="en-US" dirty="0"/>
              <a:t>i</a:t>
            </a:r>
            <a:r>
              <a:rPr lang="en-US" dirty="0" smtClean="0"/>
              <a:t>ntention to withdraw</a:t>
            </a:r>
          </a:p>
          <a:p>
            <a:endParaRPr lang="en-US" dirty="0"/>
          </a:p>
          <a:p>
            <a:r>
              <a:rPr lang="en-US" dirty="0" smtClean="0"/>
              <a:t>Nov. 1947</a:t>
            </a:r>
          </a:p>
          <a:p>
            <a:r>
              <a:rPr lang="en-US" dirty="0" smtClean="0"/>
              <a:t>UNGA discussed the</a:t>
            </a:r>
          </a:p>
          <a:p>
            <a:r>
              <a:rPr lang="en-US" dirty="0" smtClean="0"/>
              <a:t>USCOP plan.</a:t>
            </a:r>
          </a:p>
          <a:p>
            <a:r>
              <a:rPr lang="en-US" dirty="0" smtClean="0"/>
              <a:t>Rejected by Arab </a:t>
            </a:r>
          </a:p>
          <a:p>
            <a:r>
              <a:rPr lang="en-US" dirty="0" smtClean="0"/>
              <a:t>states</a:t>
            </a:r>
            <a:endParaRPr lang="en-US" dirty="0"/>
          </a:p>
        </p:txBody>
      </p:sp>
    </p:spTree>
    <p:extLst>
      <p:ext uri="{BB962C8B-B14F-4D97-AF65-F5344CB8AC3E}">
        <p14:creationId xmlns:p14="http://schemas.microsoft.com/office/powerpoint/2010/main" val="4502657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birth of Israel and war</a:t>
            </a:r>
            <a:br>
              <a:rPr lang="en-US" dirty="0" smtClean="0"/>
            </a:br>
            <a:r>
              <a:rPr lang="en-US" dirty="0" smtClean="0"/>
              <a:t>(1948)</a:t>
            </a:r>
            <a:endParaRPr lang="en-US" dirty="0"/>
          </a:p>
        </p:txBody>
      </p:sp>
      <p:pic>
        <p:nvPicPr>
          <p:cNvPr id="12290" name="Picture 2" descr="a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63637" y="769435"/>
            <a:ext cx="3914078" cy="391407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651524" y="390293"/>
            <a:ext cx="3330498" cy="6463308"/>
          </a:xfrm>
          <a:prstGeom prst="rect">
            <a:avLst/>
          </a:prstGeom>
        </p:spPr>
        <p:txBody>
          <a:bodyPr wrap="square">
            <a:spAutoFit/>
          </a:bodyPr>
          <a:lstStyle/>
          <a:p>
            <a:r>
              <a:rPr lang="en-US" dirty="0"/>
              <a:t>The </a:t>
            </a:r>
            <a:r>
              <a:rPr lang="en-US" dirty="0">
                <a:solidFill>
                  <a:srgbClr val="FF0000"/>
                </a:solidFill>
              </a:rPr>
              <a:t>West Bank </a:t>
            </a:r>
            <a:r>
              <a:rPr lang="en-US" dirty="0"/>
              <a:t>and the </a:t>
            </a:r>
            <a:r>
              <a:rPr lang="en-US" dirty="0">
                <a:solidFill>
                  <a:srgbClr val="FF0000"/>
                </a:solidFill>
              </a:rPr>
              <a:t>Gaza Strip</a:t>
            </a:r>
            <a:r>
              <a:rPr lang="en-US" dirty="0"/>
              <a:t> became distinct geographical units as a result of the 1949 armistice that divided the new Jewish state of Israel from other parts of Mandate Palestine</a:t>
            </a:r>
            <a:r>
              <a:rPr lang="en-US" dirty="0" smtClean="0"/>
              <a:t>.</a:t>
            </a:r>
          </a:p>
          <a:p>
            <a:r>
              <a:rPr lang="en-US" dirty="0" smtClean="0"/>
              <a:t>From </a:t>
            </a:r>
            <a:r>
              <a:rPr lang="en-US" dirty="0"/>
              <a:t>1948 to 1967, the West Bank, including East Jerusalem, was ruled by </a:t>
            </a:r>
            <a:r>
              <a:rPr lang="en-US" dirty="0">
                <a:solidFill>
                  <a:srgbClr val="FF0000"/>
                </a:solidFill>
              </a:rPr>
              <a:t>Jordan</a:t>
            </a:r>
            <a:r>
              <a:rPr lang="en-US" dirty="0"/>
              <a:t>. During this period, the Gaza Strip was under </a:t>
            </a:r>
            <a:r>
              <a:rPr lang="en-US" dirty="0">
                <a:solidFill>
                  <a:srgbClr val="FF0000"/>
                </a:solidFill>
              </a:rPr>
              <a:t>Egyptian</a:t>
            </a:r>
            <a:r>
              <a:rPr lang="en-US" dirty="0"/>
              <a:t> military administration</a:t>
            </a:r>
            <a:r>
              <a:rPr lang="en-US" dirty="0" smtClean="0"/>
              <a:t>.</a:t>
            </a:r>
          </a:p>
          <a:p>
            <a:endParaRPr lang="en-US" dirty="0"/>
          </a:p>
          <a:p>
            <a:r>
              <a:rPr lang="en-US" dirty="0"/>
              <a:t>In the 1948 Arab-Israeli War, Israel took control of the western part of </a:t>
            </a:r>
            <a:r>
              <a:rPr lang="en-US" dirty="0">
                <a:solidFill>
                  <a:srgbClr val="FF0000"/>
                </a:solidFill>
              </a:rPr>
              <a:t>Jerusalem</a:t>
            </a:r>
            <a:r>
              <a:rPr lang="en-US" dirty="0"/>
              <a:t>, while Jordan took the eastern part, including the old walled city containing important Jewish, Muslim and Christian religious sites. </a:t>
            </a:r>
          </a:p>
        </p:txBody>
      </p:sp>
      <p:sp>
        <p:nvSpPr>
          <p:cNvPr id="4" name="Rectangle 3"/>
          <p:cNvSpPr/>
          <p:nvPr/>
        </p:nvSpPr>
        <p:spPr>
          <a:xfrm>
            <a:off x="1170174" y="6341276"/>
            <a:ext cx="7695045" cy="553998"/>
          </a:xfrm>
          <a:prstGeom prst="rect">
            <a:avLst/>
          </a:prstGeom>
        </p:spPr>
        <p:txBody>
          <a:bodyPr wrap="square">
            <a:spAutoFit/>
          </a:bodyPr>
          <a:lstStyle/>
          <a:p>
            <a:r>
              <a:rPr lang="en-US" sz="1200" dirty="0">
                <a:hlinkClick r:id="rId3"/>
              </a:rPr>
              <a:t>http://</a:t>
            </a:r>
            <a:r>
              <a:rPr lang="en-US" sz="1200" dirty="0" smtClean="0">
                <a:hlinkClick r:id="rId3"/>
              </a:rPr>
              <a:t>news.bbc.co.uk/hi/english/static/in_depth/world/2001/israel_and_palestinians/key_maps/5.stm</a:t>
            </a:r>
            <a:endParaRPr lang="en-US" sz="1200" dirty="0" smtClean="0"/>
          </a:p>
          <a:p>
            <a:endParaRPr lang="en-US" dirty="0"/>
          </a:p>
        </p:txBody>
      </p:sp>
      <p:sp>
        <p:nvSpPr>
          <p:cNvPr id="5" name="TextBox 4"/>
          <p:cNvSpPr txBox="1"/>
          <p:nvPr/>
        </p:nvSpPr>
        <p:spPr>
          <a:xfrm>
            <a:off x="1170175" y="5168660"/>
            <a:ext cx="6786923" cy="923330"/>
          </a:xfrm>
          <a:prstGeom prst="rect">
            <a:avLst/>
          </a:prstGeom>
          <a:noFill/>
        </p:spPr>
        <p:txBody>
          <a:bodyPr wrap="none" rtlCol="0">
            <a:spAutoFit/>
          </a:bodyPr>
          <a:lstStyle/>
          <a:p>
            <a:r>
              <a:rPr lang="en-US" dirty="0" smtClean="0"/>
              <a:t>The British Mandate ended on </a:t>
            </a:r>
            <a:r>
              <a:rPr lang="en-US" dirty="0" smtClean="0">
                <a:solidFill>
                  <a:srgbClr val="FF0000"/>
                </a:solidFill>
              </a:rPr>
              <a:t>May 14, 1948</a:t>
            </a:r>
            <a:r>
              <a:rPr lang="en-US" dirty="0" smtClean="0"/>
              <a:t>. Israel proclaimed</a:t>
            </a:r>
          </a:p>
          <a:p>
            <a:r>
              <a:rPr lang="en-US" dirty="0" smtClean="0"/>
              <a:t>Independence, immediately recognized by the US. Armies of 5</a:t>
            </a:r>
          </a:p>
          <a:p>
            <a:r>
              <a:rPr lang="en-US" dirty="0" smtClean="0"/>
              <a:t>Arab states cross into Palestine at midnight. War begins.</a:t>
            </a:r>
            <a:endParaRPr lang="en-US" dirty="0"/>
          </a:p>
        </p:txBody>
      </p:sp>
    </p:spTree>
    <p:extLst>
      <p:ext uri="{BB962C8B-B14F-4D97-AF65-F5344CB8AC3E}">
        <p14:creationId xmlns:p14="http://schemas.microsoft.com/office/powerpoint/2010/main" val="107029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ttp://www.historyplace.com/unitedstates/pacificwar/pacwar.g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2254" y="524107"/>
            <a:ext cx="7356551" cy="6121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596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ttp://media.iwm.org.uk/ciim5/152/716/large_00000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82750" y="0"/>
            <a:ext cx="4534241" cy="687449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6602322" y="234175"/>
            <a:ext cx="4559544" cy="5464098"/>
          </a:xfrm>
          <a:prstGeom prst="rect">
            <a:avLst/>
          </a:prstGeom>
        </p:spPr>
      </p:pic>
      <p:sp>
        <p:nvSpPr>
          <p:cNvPr id="5" name="TextBox 4"/>
          <p:cNvSpPr txBox="1"/>
          <p:nvPr/>
        </p:nvSpPr>
        <p:spPr>
          <a:xfrm>
            <a:off x="272446" y="5977054"/>
            <a:ext cx="1110304" cy="646331"/>
          </a:xfrm>
          <a:prstGeom prst="rect">
            <a:avLst/>
          </a:prstGeom>
          <a:noFill/>
        </p:spPr>
        <p:txBody>
          <a:bodyPr wrap="none" rtlCol="0">
            <a:spAutoFit/>
          </a:bodyPr>
          <a:lstStyle/>
          <a:p>
            <a:r>
              <a:rPr lang="en-US" dirty="0" smtClean="0"/>
              <a:t>MOI,</a:t>
            </a:r>
          </a:p>
          <a:p>
            <a:r>
              <a:rPr lang="en-US" dirty="0" smtClean="0"/>
              <a:t>Jan. 1939</a:t>
            </a:r>
            <a:endParaRPr lang="en-US" dirty="0"/>
          </a:p>
        </p:txBody>
      </p:sp>
      <p:sp>
        <p:nvSpPr>
          <p:cNvPr id="6" name="Rectangle 5"/>
          <p:cNvSpPr/>
          <p:nvPr/>
        </p:nvSpPr>
        <p:spPr>
          <a:xfrm>
            <a:off x="6192644" y="5977054"/>
            <a:ext cx="6096000" cy="923330"/>
          </a:xfrm>
          <a:prstGeom prst="rect">
            <a:avLst/>
          </a:prstGeom>
        </p:spPr>
        <p:txBody>
          <a:bodyPr>
            <a:spAutoFit/>
          </a:bodyPr>
          <a:lstStyle/>
          <a:p>
            <a:r>
              <a:rPr lang="en-US" dirty="0">
                <a:hlinkClick r:id="rId4"/>
              </a:rPr>
              <a:t>https://</a:t>
            </a:r>
            <a:r>
              <a:rPr lang="en-US" dirty="0" smtClean="0">
                <a:hlinkClick r:id="rId4"/>
              </a:rPr>
              <a:t>www.theguardian.com/world/2019/feb/13/african-british-army-paid-less-than-white-soldiers</a:t>
            </a:r>
            <a:endParaRPr lang="en-US" dirty="0" smtClean="0"/>
          </a:p>
          <a:p>
            <a:endParaRPr lang="en-US" dirty="0"/>
          </a:p>
        </p:txBody>
      </p:sp>
    </p:spTree>
    <p:extLst>
      <p:ext uri="{BB962C8B-B14F-4D97-AF65-F5344CB8AC3E}">
        <p14:creationId xmlns:p14="http://schemas.microsoft.com/office/powerpoint/2010/main" val="1872232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176" y="-156117"/>
            <a:ext cx="11474605" cy="7263527"/>
          </a:xfrm>
          <a:prstGeom prst="rect">
            <a:avLst/>
          </a:prstGeom>
        </p:spPr>
        <p:txBody>
          <a:bodyPr wrap="square">
            <a:spAutoFit/>
          </a:bodyPr>
          <a:lstStyle/>
          <a:p>
            <a:endParaRPr lang="en-US" dirty="0" smtClean="0"/>
          </a:p>
          <a:p>
            <a:r>
              <a:rPr lang="en-US" sz="2800" dirty="0" smtClean="0"/>
              <a:t>The Atlantic Charter, August 14, 1941</a:t>
            </a:r>
            <a:endParaRPr lang="en-US" sz="2800" dirty="0"/>
          </a:p>
          <a:p>
            <a:endParaRPr lang="en-US" dirty="0" smtClean="0"/>
          </a:p>
          <a:p>
            <a:r>
              <a:rPr lang="en-US" dirty="0" smtClean="0"/>
              <a:t>First</a:t>
            </a:r>
            <a:r>
              <a:rPr lang="en-US" dirty="0"/>
              <a:t>, their countries seek </a:t>
            </a:r>
            <a:r>
              <a:rPr lang="en-US" dirty="0">
                <a:solidFill>
                  <a:srgbClr val="FF0000"/>
                </a:solidFill>
              </a:rPr>
              <a:t>no aggrandizement, territorial or other</a:t>
            </a:r>
            <a:r>
              <a:rPr lang="en-US" dirty="0"/>
              <a:t>; </a:t>
            </a:r>
          </a:p>
          <a:p>
            <a:r>
              <a:rPr lang="en-US" dirty="0"/>
              <a:t>Second, they desire to see </a:t>
            </a:r>
            <a:r>
              <a:rPr lang="en-US" dirty="0">
                <a:solidFill>
                  <a:srgbClr val="FF0000"/>
                </a:solidFill>
              </a:rPr>
              <a:t>no territorial changes that do not accord with the freely expressed wishes of the peoples concerned</a:t>
            </a:r>
            <a:r>
              <a:rPr lang="en-US" dirty="0"/>
              <a:t>; </a:t>
            </a:r>
          </a:p>
          <a:p>
            <a:r>
              <a:rPr lang="en-US" dirty="0"/>
              <a:t>Third, they </a:t>
            </a:r>
            <a:r>
              <a:rPr lang="en-US" dirty="0">
                <a:solidFill>
                  <a:srgbClr val="FF0000"/>
                </a:solidFill>
              </a:rPr>
              <a:t>respect the right of all peoples to choose the form of government under which they will live</a:t>
            </a:r>
            <a:r>
              <a:rPr lang="en-US" dirty="0"/>
              <a:t>; and they </a:t>
            </a:r>
            <a:r>
              <a:rPr lang="en-US" dirty="0">
                <a:solidFill>
                  <a:srgbClr val="FF0000"/>
                </a:solidFill>
              </a:rPr>
              <a:t>wish to see sovereign rights and self government restored to those who have been forcibly deprived of them</a:t>
            </a:r>
            <a:r>
              <a:rPr lang="en-US" dirty="0"/>
              <a:t>; </a:t>
            </a:r>
          </a:p>
          <a:p>
            <a:r>
              <a:rPr lang="en-US" dirty="0"/>
              <a:t>Fourth, they will endeavor, with due respect for their existing obligations, to further the enjoyment by all States, great or small, victor or vanquished, of access, on equal terms, to the trade and to the raw materials of the world which are needed for their economic prosperity; </a:t>
            </a:r>
          </a:p>
          <a:p>
            <a:r>
              <a:rPr lang="en-US" dirty="0"/>
              <a:t>Fifth, they desire to bring about the fullest collaboration between all nations in the economic field with the object of securing, for all, improved labor standards, economic advancement and social security; </a:t>
            </a:r>
          </a:p>
          <a:p>
            <a:r>
              <a:rPr lang="en-US" dirty="0"/>
              <a:t>Sixth, after the final destruction of the Nazi tyranny, they hope to see established a peace which will afford to all nations the means of dwelling in safety within their own boundaries, and which will afford assurance that all the men in all lands may live out their lives in freedom from fear and want; </a:t>
            </a:r>
          </a:p>
          <a:p>
            <a:r>
              <a:rPr lang="en-US" dirty="0"/>
              <a:t>Seventh, such a peace should enable all men to traverse the high seas and oceans without hindrance; </a:t>
            </a:r>
          </a:p>
          <a:p>
            <a:r>
              <a:rPr lang="en-US" dirty="0"/>
              <a:t>Eighth, they believe that all of the nations of the world, for realistic as well as spiritual reasons must come to the abandonment of the use of force. Since no future peace can be maintained if land, sea or air armaments continue to be employed by nations which threaten, or may threaten, aggression outside of their frontiers, they believe, pending the establishment of a wider and permanent system of general security, that the disarmament of such nations is essential. They will likewise aid and encourage all other practicable measure which will lighten for peace-loving peoples the crushing burden of armaments. </a:t>
            </a:r>
            <a:r>
              <a:rPr lang="en-US" sz="1200" dirty="0">
                <a:hlinkClick r:id="rId2"/>
              </a:rPr>
              <a:t>http://</a:t>
            </a:r>
            <a:r>
              <a:rPr lang="en-US" sz="1200" dirty="0" smtClean="0">
                <a:hlinkClick r:id="rId2"/>
              </a:rPr>
              <a:t>avalon.law.yale.edu/wwii/atlantic.asp</a:t>
            </a:r>
            <a:endParaRPr lang="en-US" sz="1200" dirty="0" smtClean="0"/>
          </a:p>
          <a:p>
            <a:endParaRPr lang="en-US" sz="1200" dirty="0"/>
          </a:p>
        </p:txBody>
      </p:sp>
    </p:spTree>
    <p:extLst>
      <p:ext uri="{BB962C8B-B14F-4D97-AF65-F5344CB8AC3E}">
        <p14:creationId xmlns:p14="http://schemas.microsoft.com/office/powerpoint/2010/main" val="243042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Britain’s postwar</a:t>
            </a:r>
            <a:br>
              <a:rPr lang="en-US" dirty="0" smtClean="0"/>
            </a:br>
            <a:r>
              <a:rPr lang="en-US" dirty="0" smtClean="0"/>
              <a:t>imperial problems</a:t>
            </a:r>
            <a:endParaRPr lang="en-US" dirty="0"/>
          </a:p>
        </p:txBody>
      </p:sp>
      <p:sp>
        <p:nvSpPr>
          <p:cNvPr id="5" name="Content Placeholder 4"/>
          <p:cNvSpPr>
            <a:spLocks noGrp="1"/>
          </p:cNvSpPr>
          <p:nvPr>
            <p:ph idx="1"/>
          </p:nvPr>
        </p:nvSpPr>
        <p:spPr/>
        <p:txBody>
          <a:bodyPr/>
          <a:lstStyle/>
          <a:p>
            <a:r>
              <a:rPr lang="en-US" dirty="0" smtClean="0"/>
              <a:t>India (Independent, 1947; partitioned between India and Pakistan with 14 million displaced and massive loss of life)</a:t>
            </a:r>
          </a:p>
          <a:p>
            <a:r>
              <a:rPr lang="en-US" dirty="0" smtClean="0"/>
              <a:t>South East Asia (Malaya; Singapore; Burma)</a:t>
            </a:r>
            <a:endParaRPr lang="en-US" dirty="0" smtClean="0"/>
          </a:p>
          <a:p>
            <a:r>
              <a:rPr lang="en-US" dirty="0" smtClean="0"/>
              <a:t>Middle </a:t>
            </a:r>
            <a:r>
              <a:rPr lang="en-US" dirty="0" smtClean="0"/>
              <a:t>East (Egypt; Palestine)</a:t>
            </a:r>
            <a:endParaRPr lang="en-US" dirty="0" smtClean="0"/>
          </a:p>
          <a:p>
            <a:r>
              <a:rPr lang="en-US" dirty="0" smtClean="0"/>
              <a:t>Sub-Saharan Africa</a:t>
            </a:r>
          </a:p>
          <a:p>
            <a:endParaRPr lang="en-US" dirty="0"/>
          </a:p>
          <a:p>
            <a:r>
              <a:rPr lang="en-US" dirty="0" smtClean="0">
                <a:solidFill>
                  <a:srgbClr val="FF0000"/>
                </a:solidFill>
              </a:rPr>
              <a:t>Fear of Soviet influence everywhere, esp. Middle East</a:t>
            </a:r>
            <a:endParaRPr lang="en-US" dirty="0">
              <a:solidFill>
                <a:srgbClr val="FF0000"/>
              </a:solidFill>
            </a:endParaRPr>
          </a:p>
        </p:txBody>
      </p:sp>
    </p:spTree>
    <p:extLst>
      <p:ext uri="{BB962C8B-B14F-4D97-AF65-F5344CB8AC3E}">
        <p14:creationId xmlns:p14="http://schemas.microsoft.com/office/powerpoint/2010/main" val="1062753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“Palestine Problem”</a:t>
            </a:r>
            <a:endParaRPr lang="en-US" dirty="0"/>
          </a:p>
        </p:txBody>
      </p:sp>
      <p:sp>
        <p:nvSpPr>
          <p:cNvPr id="5" name="Text Placeholder 4"/>
          <p:cNvSpPr>
            <a:spLocks noGrp="1"/>
          </p:cNvSpPr>
          <p:nvPr>
            <p:ph type="body" idx="1"/>
          </p:nvPr>
        </p:nvSpPr>
        <p:spPr/>
        <p:txBody>
          <a:bodyPr/>
          <a:lstStyle/>
          <a:p>
            <a:r>
              <a:rPr lang="en-US" dirty="0" smtClean="0"/>
              <a:t>A </a:t>
            </a:r>
            <a:r>
              <a:rPr lang="en-US" dirty="0" smtClean="0"/>
              <a:t>brief timeline</a:t>
            </a:r>
            <a:endParaRPr lang="en-US" dirty="0"/>
          </a:p>
        </p:txBody>
      </p:sp>
    </p:spTree>
    <p:extLst>
      <p:ext uri="{BB962C8B-B14F-4D97-AF65-F5344CB8AC3E}">
        <p14:creationId xmlns:p14="http://schemas.microsoft.com/office/powerpoint/2010/main" val="189319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World War I</a:t>
            </a:r>
            <a:endParaRPr lang="en-US" dirty="0"/>
          </a:p>
        </p:txBody>
      </p:sp>
      <p:pic>
        <p:nvPicPr>
          <p:cNvPr id="10242" name="Picture 2" descr="https://upload.wikimedia.org/wikipedia/commons/thumb/5/55/Ottoman_surrender_of_Jerusalem_restored.jpg/800px-Ottoman_surrender_of_Jerusalem_restored.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63764" y="278780"/>
            <a:ext cx="4364436" cy="569690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14175" y="5731056"/>
            <a:ext cx="3649589" cy="923330"/>
          </a:xfrm>
          <a:prstGeom prst="rect">
            <a:avLst/>
          </a:prstGeom>
        </p:spPr>
        <p:txBody>
          <a:bodyPr wrap="none">
            <a:spAutoFit/>
          </a:bodyPr>
          <a:lstStyle/>
          <a:p>
            <a:r>
              <a:rPr lang="en-US" dirty="0"/>
              <a:t>Ottoman surrender of </a:t>
            </a:r>
            <a:r>
              <a:rPr lang="en-US" dirty="0" smtClean="0"/>
              <a:t>Jerusalem,</a:t>
            </a:r>
          </a:p>
          <a:p>
            <a:r>
              <a:rPr lang="en-US" dirty="0" smtClean="0"/>
              <a:t>Dec. 9, 1917</a:t>
            </a:r>
          </a:p>
          <a:p>
            <a:r>
              <a:rPr lang="en-US" dirty="0" smtClean="0"/>
              <a:t>Library of Congress</a:t>
            </a:r>
            <a:endParaRPr lang="en-US" dirty="0"/>
          </a:p>
        </p:txBody>
      </p:sp>
      <p:pic>
        <p:nvPicPr>
          <p:cNvPr id="8" name="Picture 4" descr="https://upload.wikimedia.org/wikipedia/commons/9/9b/Allenby_headlin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25956" y="947052"/>
            <a:ext cx="3265683" cy="436035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9027145" y="5514020"/>
            <a:ext cx="2232471" cy="923330"/>
          </a:xfrm>
          <a:prstGeom prst="rect">
            <a:avLst/>
          </a:prstGeom>
        </p:spPr>
        <p:txBody>
          <a:bodyPr wrap="none">
            <a:spAutoFit/>
          </a:bodyPr>
          <a:lstStyle/>
          <a:p>
            <a:r>
              <a:rPr lang="en-US" i="1" dirty="0"/>
              <a:t>New York Herald</a:t>
            </a:r>
            <a:r>
              <a:rPr lang="en-US" dirty="0"/>
              <a:t> </a:t>
            </a:r>
            <a:endParaRPr lang="en-US" dirty="0" smtClean="0"/>
          </a:p>
          <a:p>
            <a:r>
              <a:rPr lang="en-US" dirty="0" smtClean="0"/>
              <a:t>front page </a:t>
            </a:r>
          </a:p>
          <a:p>
            <a:r>
              <a:rPr lang="en-US" dirty="0" smtClean="0"/>
              <a:t>December 11, </a:t>
            </a:r>
            <a:r>
              <a:rPr lang="en-US" dirty="0"/>
              <a:t>1917</a:t>
            </a:r>
          </a:p>
        </p:txBody>
      </p:sp>
    </p:spTree>
    <p:extLst>
      <p:ext uri="{BB962C8B-B14F-4D97-AF65-F5344CB8AC3E}">
        <p14:creationId xmlns:p14="http://schemas.microsoft.com/office/powerpoint/2010/main" val="1183055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Balfour</a:t>
            </a:r>
            <a:br>
              <a:rPr lang="en-US" dirty="0" smtClean="0"/>
            </a:br>
            <a:r>
              <a:rPr lang="en-US" dirty="0" smtClean="0"/>
              <a:t>Declaration</a:t>
            </a:r>
            <a:endParaRPr lang="en-US" dirty="0"/>
          </a:p>
        </p:txBody>
      </p:sp>
      <p:pic>
        <p:nvPicPr>
          <p:cNvPr id="1026" name="Picture 2" descr="alfour declaration unmarked.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44323" y="0"/>
            <a:ext cx="5143500" cy="67913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49044" y="6016304"/>
            <a:ext cx="6096000" cy="646331"/>
          </a:xfrm>
          <a:prstGeom prst="rect">
            <a:avLst/>
          </a:prstGeom>
        </p:spPr>
        <p:txBody>
          <a:bodyPr>
            <a:spAutoFit/>
          </a:bodyPr>
          <a:lstStyle/>
          <a:p>
            <a:r>
              <a:rPr lang="en-US" dirty="0"/>
              <a:t>United Kingdom Government signed by </a:t>
            </a:r>
            <a:r>
              <a:rPr lang="en-US" dirty="0" smtClean="0"/>
              <a:t>Arthur Balfour, </a:t>
            </a:r>
            <a:r>
              <a:rPr lang="en-US" dirty="0"/>
              <a:t>British Library. Originally published 9 November 1917</a:t>
            </a:r>
          </a:p>
        </p:txBody>
      </p:sp>
    </p:spTree>
    <p:extLst>
      <p:ext uri="{BB962C8B-B14F-4D97-AF65-F5344CB8AC3E}">
        <p14:creationId xmlns:p14="http://schemas.microsoft.com/office/powerpoint/2010/main" val="523946268"/>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Atlas</Template>
  <TotalTime>1617</TotalTime>
  <Words>1777</Words>
  <Application>Microsoft Macintosh PowerPoint</Application>
  <PresentationFormat>Widescreen</PresentationFormat>
  <Paragraphs>167</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Calibri Light</vt:lpstr>
      <vt:lpstr>Rockwell</vt:lpstr>
      <vt:lpstr>Wingdings</vt:lpstr>
      <vt:lpstr>Arial</vt:lpstr>
      <vt:lpstr>Atlas</vt:lpstr>
      <vt:lpstr>The end of the Palestine Mandate</vt:lpstr>
      <vt:lpstr>World War II and empire</vt:lpstr>
      <vt:lpstr>PowerPoint Presentation</vt:lpstr>
      <vt:lpstr>PowerPoint Presentation</vt:lpstr>
      <vt:lpstr>PowerPoint Presentation</vt:lpstr>
      <vt:lpstr>Britain’s postwar imperial problems</vt:lpstr>
      <vt:lpstr>The “Palestine Problem”</vt:lpstr>
      <vt:lpstr>World War I</vt:lpstr>
      <vt:lpstr>The Balfour Declaration</vt:lpstr>
      <vt:lpstr>The Mandate</vt:lpstr>
      <vt:lpstr>The Arab Revolt (1936-39)</vt:lpstr>
      <vt:lpstr>PowerPoint Presentation</vt:lpstr>
      <vt:lpstr>The Peel Commission (1936-37)</vt:lpstr>
      <vt:lpstr>The 1939 White Paper</vt:lpstr>
      <vt:lpstr>PowerPoint Presentation</vt:lpstr>
      <vt:lpstr>In what ways did World War II alter the situation in Palestine?</vt:lpstr>
      <vt:lpstr>The US role and interests in the Middle East</vt:lpstr>
      <vt:lpstr>PowerPoint Presentation</vt:lpstr>
      <vt:lpstr>Truman intervenes</vt:lpstr>
      <vt:lpstr>The DP “problem”</vt:lpstr>
      <vt:lpstr>The Anglo-American Committee of Enquiry  (1946)</vt:lpstr>
      <vt:lpstr>The Report</vt:lpstr>
      <vt:lpstr>PowerPoint Presentation</vt:lpstr>
      <vt:lpstr>What next?</vt:lpstr>
      <vt:lpstr>The UN Partition Plan (1947)</vt:lpstr>
      <vt:lpstr>The birth of Israel and war (1948)</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end of the Palestine Mandate</dc:title>
  <dc:creator>Susan Carruthers</dc:creator>
  <cp:lastModifiedBy>Susan Carruthers</cp:lastModifiedBy>
  <cp:revision>29</cp:revision>
  <dcterms:created xsi:type="dcterms:W3CDTF">2019-02-18T09:31:00Z</dcterms:created>
  <dcterms:modified xsi:type="dcterms:W3CDTF">2019-02-20T12:38:17Z</dcterms:modified>
</cp:coreProperties>
</file>