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2" r:id="rId3"/>
    <p:sldId id="257" r:id="rId4"/>
    <p:sldId id="258" r:id="rId5"/>
    <p:sldId id="260" r:id="rId6"/>
    <p:sldId id="264" r:id="rId7"/>
    <p:sldId id="280" r:id="rId8"/>
    <p:sldId id="267" r:id="rId9"/>
    <p:sldId id="271" r:id="rId10"/>
    <p:sldId id="270" r:id="rId11"/>
    <p:sldId id="274" r:id="rId12"/>
    <p:sldId id="268" r:id="rId13"/>
    <p:sldId id="276" r:id="rId14"/>
    <p:sldId id="277" r:id="rId15"/>
    <p:sldId id="278" r:id="rId16"/>
    <p:sldId id="273" r:id="rId17"/>
    <p:sldId id="275" r:id="rId18"/>
    <p:sldId id="281" r:id="rId19"/>
    <p:sldId id="272" r:id="rId20"/>
    <p:sldId id="269"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4"/>
    <p:restoredTop sz="94661"/>
  </p:normalViewPr>
  <p:slideViewPr>
    <p:cSldViewPr snapToGrid="0" snapToObjects="1">
      <p:cViewPr varScale="1">
        <p:scale>
          <a:sx n="114" d="100"/>
          <a:sy n="114" d="100"/>
        </p:scale>
        <p:origin x="240"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7DE6118-2437-4B30-8E3C-4D2BE6020583}" type="datetimeFigureOut">
              <a:rPr lang="en-US" dirty="0"/>
              <a:pPr/>
              <a:t>2/28/18</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9E57DC2-970A-4B3E-BB1C-7A09969E49DF}" type="slidenum">
              <a:rPr lang="en-US" dirty="0"/>
              <a:pPr/>
              <a:t>‹#›</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2/28/18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2/28/18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2/28/18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7DE6118-2437-4B30-8E3C-4D2BE6020583}" type="datetimeFigureOut">
              <a:rPr lang="en-US" dirty="0"/>
              <a:pPr/>
              <a:t>2/28/18</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dirty="0"/>
              <a:t>2/28/18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dirty="0"/>
              <a:t>2/28/18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7DE6118-2437-4B30-8E3C-4D2BE6020583}" type="datetimeFigureOut">
              <a:rPr lang="en-US" dirty="0"/>
              <a:t>2/28/18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6118-2437-4B30-8E3C-4D2BE6020583}" type="datetimeFigureOut">
              <a:rPr lang="en-US" dirty="0"/>
              <a:t>2/28/18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2/28/18</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2/28/18</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7DE6118-2437-4B30-8E3C-4D2BE6020583}" type="datetimeFigureOut">
              <a:rPr lang="en-US" dirty="0"/>
              <a:pPr/>
              <a:t>2/28/18</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9E57DC2-970A-4B3E-BB1C-7A09969E49DF}" type="slidenum">
              <a:rPr lang="en-US" dirty="0"/>
              <a:pPr/>
              <a:t>‹#›</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kilroywashere.org/003-Pages/Benedetto/Benedetto.html" TargetMode="External"/><Relationship Id="rId4" Type="http://schemas.openxmlformats.org/officeDocument/2006/relationships/image" Target="../media/image11.tiff"/><Relationship Id="rId1" Type="http://schemas.openxmlformats.org/officeDocument/2006/relationships/slideLayout" Target="../slideLayouts/slideLayout7.xml"/><Relationship Id="rId2" Type="http://schemas.openxmlformats.org/officeDocument/2006/relationships/image" Target="../media/image10.tif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tiff"/></Relationships>
</file>

<file path=ppt/slides/_rels/slide12.xml.rels><?xml version="1.0" encoding="UTF-8" standalone="yes"?>
<Relationships xmlns="http://schemas.openxmlformats.org/package/2006/relationships"><Relationship Id="rId3" Type="http://schemas.openxmlformats.org/officeDocument/2006/relationships/image" Target="../media/image14.tiff"/><Relationship Id="rId4" Type="http://schemas.openxmlformats.org/officeDocument/2006/relationships/image" Target="../media/image15.tiff"/><Relationship Id="rId1" Type="http://schemas.openxmlformats.org/officeDocument/2006/relationships/slideLayout" Target="../slideLayouts/slideLayout6.xml"/><Relationship Id="rId2" Type="http://schemas.openxmlformats.org/officeDocument/2006/relationships/image" Target="../media/image13.tiff"/></Relationships>
</file>

<file path=ppt/slides/_rels/slide13.xml.rels><?xml version="1.0" encoding="UTF-8" standalone="yes"?>
<Relationships xmlns="http://schemas.openxmlformats.org/package/2006/relationships"><Relationship Id="rId3" Type="http://schemas.openxmlformats.org/officeDocument/2006/relationships/hyperlink" Target="NULL" TargetMode="External"/><Relationship Id="rId4" Type="http://schemas.openxmlformats.org/officeDocument/2006/relationships/hyperlink" Target="NULL" TargetMode="External"/><Relationship Id="rId1" Type="http://schemas.openxmlformats.org/officeDocument/2006/relationships/slideLayout" Target="../slideLayouts/slideLayout7.xml"/><Relationship Id="rId2" Type="http://schemas.openxmlformats.org/officeDocument/2006/relationships/image" Target="../media/image16.tif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tiff"/><Relationship Id="rId3" Type="http://schemas.openxmlformats.org/officeDocument/2006/relationships/hyperlink" Target="http://www.icrosschina.com/2015/0723/17754.shtml"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tiff"/><Relationship Id="rId3" Type="http://schemas.openxmlformats.org/officeDocument/2006/relationships/hyperlink" Target="http://www.ourecho.com/story-8758-Seoul-Korea-s-quot-Honey-Wagons-quot-.shtml"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9.tiff"/><Relationship Id="rId3" Type="http://schemas.openxmlformats.org/officeDocument/2006/relationships/hyperlink" Target="https://en.wikipedia.org/wiki/Division_of_Korea#/media/File:Anti-Trusteeship_Campaign.jpg"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tiff"/><Relationship Id="rId3" Type="http://schemas.openxmlformats.org/officeDocument/2006/relationships/hyperlink" Target="https://www.wilsoncenter.org/blog-post/left-right-and-rhee"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1.tiff"/><Relationship Id="rId3" Type="http://schemas.openxmlformats.org/officeDocument/2006/relationships/image" Target="../media/image22.tif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3.tif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tiff"/><Relationship Id="rId3" Type="http://schemas.openxmlformats.org/officeDocument/2006/relationships/hyperlink" Target="http://online.wsj.com/ww1/ho-chi-minh"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hdl.loc.gov/loc.pnp/cph.3c19377" TargetMode="External"/><Relationship Id="rId4" Type="http://schemas.openxmlformats.org/officeDocument/2006/relationships/hyperlink" Target="https://www.britannica.com/place/Nebraska-state" TargetMode="External"/><Relationship Id="rId5" Type="http://schemas.openxmlformats.org/officeDocument/2006/relationships/hyperlink" Target="https://www.britannica.com/place/Beijing" TargetMode="External"/><Relationship Id="rId6" Type="http://schemas.openxmlformats.org/officeDocument/2006/relationships/hyperlink" Target="https://www.merriam-webster.com/dictionary/nascent" TargetMode="External"/><Relationship Id="rId7" Type="http://schemas.openxmlformats.org/officeDocument/2006/relationships/hyperlink" Target="https://www.britannica.com/place/Soviet-Union" TargetMode="External"/><Relationship Id="rId8" Type="http://schemas.openxmlformats.org/officeDocument/2006/relationships/hyperlink" Target="https://www.britannica.com/place/China" TargetMode="External"/><Relationship Id="rId9" Type="http://schemas.openxmlformats.org/officeDocument/2006/relationships/hyperlink" Target="https://www.britannica.com/biography/Anna-Louise-Strong" TargetMode="External"/><Relationship Id="rId1" Type="http://schemas.openxmlformats.org/officeDocument/2006/relationships/slideLayout" Target="../slideLayouts/slideLayout6.xml"/><Relationship Id="rId2" Type="http://schemas.openxmlformats.org/officeDocument/2006/relationships/image" Target="../media/image24.tif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tiff"/><Relationship Id="rId3" Type="http://schemas.openxmlformats.org/officeDocument/2006/relationships/hyperlink" Target="https://worldview.stratfor.com/article/japans-territorial-expansion-1931-1942"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tif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tif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tif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tiff"/><Relationship Id="rId3" Type="http://schemas.openxmlformats.org/officeDocument/2006/relationships/hyperlink" Target="https://blueprintforhistory.files.wordpress.com/2013/05/decolonization-in-asia.gif"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tiff"/><Relationship Id="rId3" Type="http://schemas.openxmlformats.org/officeDocument/2006/relationships/image" Target="../media/image8.tif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9.tiff"/><Relationship Id="rId3" Type="http://schemas.openxmlformats.org/officeDocument/2006/relationships/hyperlink" Target="https://apjjf.org/-Mark-Caprio/3221/article.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75373" y="1699244"/>
            <a:ext cx="9640737" cy="2098226"/>
          </a:xfrm>
        </p:spPr>
        <p:txBody>
          <a:bodyPr/>
          <a:lstStyle/>
          <a:p>
            <a:r>
              <a:rPr lang="en-US" sz="6000" dirty="0" smtClean="0"/>
              <a:t>Imperial deconstruction </a:t>
            </a:r>
            <a:r>
              <a:rPr lang="en-US" sz="6000" smtClean="0"/>
              <a:t>and reconstruction</a:t>
            </a:r>
            <a:endParaRPr lang="en-US" sz="6000"/>
          </a:p>
        </p:txBody>
      </p:sp>
      <p:sp>
        <p:nvSpPr>
          <p:cNvPr id="3" name="Subtitle 2"/>
          <p:cNvSpPr>
            <a:spLocks noGrp="1"/>
          </p:cNvSpPr>
          <p:nvPr>
            <p:ph type="subTitle" idx="1"/>
          </p:nvPr>
        </p:nvSpPr>
        <p:spPr/>
        <p:txBody>
          <a:bodyPr/>
          <a:lstStyle/>
          <a:p>
            <a:r>
              <a:rPr lang="en-US" dirty="0" smtClean="0"/>
              <a:t>The fate of postwar Asia</a:t>
            </a:r>
            <a:endParaRPr lang="en-US" dirty="0"/>
          </a:p>
        </p:txBody>
      </p:sp>
    </p:spTree>
    <p:extLst>
      <p:ext uri="{BB962C8B-B14F-4D97-AF65-F5344CB8AC3E}">
        <p14:creationId xmlns:p14="http://schemas.microsoft.com/office/powerpoint/2010/main" val="1093012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4027822" y="289932"/>
            <a:ext cx="5084956" cy="6356195"/>
          </a:xfrm>
          <a:prstGeom prst="rect">
            <a:avLst/>
          </a:prstGeom>
        </p:spPr>
      </p:pic>
      <p:sp>
        <p:nvSpPr>
          <p:cNvPr id="4" name="Rectangle 3"/>
          <p:cNvSpPr/>
          <p:nvPr/>
        </p:nvSpPr>
        <p:spPr>
          <a:xfrm>
            <a:off x="728547" y="3441680"/>
            <a:ext cx="3299275" cy="3416320"/>
          </a:xfrm>
          <a:prstGeom prst="rect">
            <a:avLst/>
          </a:prstGeom>
        </p:spPr>
        <p:txBody>
          <a:bodyPr wrap="square">
            <a:spAutoFit/>
          </a:bodyPr>
          <a:lstStyle/>
          <a:p>
            <a:r>
              <a:rPr lang="en-US" dirty="0" smtClean="0">
                <a:solidFill>
                  <a:srgbClr val="000000"/>
                </a:solidFill>
              </a:rPr>
              <a:t>“The </a:t>
            </a:r>
            <a:r>
              <a:rPr lang="en-US" dirty="0">
                <a:solidFill>
                  <a:srgbClr val="000000"/>
                </a:solidFill>
              </a:rPr>
              <a:t>first day a flier from some Korean organization was passed out to all of us asking us to kill and behead the Japs. The Koreans really hated them</a:t>
            </a:r>
            <a:r>
              <a:rPr lang="en-US" dirty="0" smtClean="0">
                <a:solidFill>
                  <a:srgbClr val="000000"/>
                </a:solidFill>
              </a:rPr>
              <a:t>.”</a:t>
            </a:r>
          </a:p>
          <a:p>
            <a:endParaRPr lang="en-US" dirty="0">
              <a:solidFill>
                <a:srgbClr val="000000"/>
              </a:solidFill>
            </a:endParaRPr>
          </a:p>
          <a:p>
            <a:r>
              <a:rPr lang="en-US" dirty="0" smtClean="0">
                <a:solidFill>
                  <a:srgbClr val="000000"/>
                </a:solidFill>
              </a:rPr>
              <a:t>From a US infantry veteran’s website</a:t>
            </a:r>
          </a:p>
          <a:p>
            <a:r>
              <a:rPr lang="en-US" dirty="0">
                <a:hlinkClick r:id="rId3"/>
              </a:rPr>
              <a:t>http://</a:t>
            </a:r>
            <a:r>
              <a:rPr lang="en-US" dirty="0" smtClean="0">
                <a:hlinkClick r:id="rId3"/>
              </a:rPr>
              <a:t>www.kilroywashere.org/003Pages/Benedetto/Benedetto.html</a:t>
            </a:r>
            <a:endParaRPr lang="en-US" dirty="0" smtClean="0"/>
          </a:p>
          <a:p>
            <a:endParaRPr lang="en-US" dirty="0"/>
          </a:p>
        </p:txBody>
      </p:sp>
      <p:pic>
        <p:nvPicPr>
          <p:cNvPr id="5" name="Picture 4"/>
          <p:cNvPicPr>
            <a:picLocks noChangeAspect="1"/>
          </p:cNvPicPr>
          <p:nvPr/>
        </p:nvPicPr>
        <p:blipFill>
          <a:blip r:embed="rId4"/>
          <a:stretch>
            <a:fillRect/>
          </a:stretch>
        </p:blipFill>
        <p:spPr>
          <a:xfrm>
            <a:off x="9194800" y="2273300"/>
            <a:ext cx="2997200" cy="4584700"/>
          </a:xfrm>
          <a:prstGeom prst="rect">
            <a:avLst/>
          </a:prstGeom>
        </p:spPr>
      </p:pic>
      <p:sp>
        <p:nvSpPr>
          <p:cNvPr id="6" name="TextBox 5"/>
          <p:cNvSpPr txBox="1"/>
          <p:nvPr/>
        </p:nvSpPr>
        <p:spPr>
          <a:xfrm>
            <a:off x="764975" y="468351"/>
            <a:ext cx="2837636" cy="1077218"/>
          </a:xfrm>
          <a:prstGeom prst="rect">
            <a:avLst/>
          </a:prstGeom>
          <a:noFill/>
        </p:spPr>
        <p:txBody>
          <a:bodyPr wrap="none" rtlCol="0">
            <a:spAutoFit/>
          </a:bodyPr>
          <a:lstStyle/>
          <a:p>
            <a:r>
              <a:rPr lang="en-US" sz="3200" dirty="0" smtClean="0"/>
              <a:t>Expectations of</a:t>
            </a:r>
          </a:p>
          <a:p>
            <a:r>
              <a:rPr lang="en-US" sz="3200" dirty="0" smtClean="0"/>
              <a:t>liberation</a:t>
            </a:r>
            <a:endParaRPr lang="en-US" sz="3200" dirty="0"/>
          </a:p>
        </p:txBody>
      </p:sp>
    </p:spTree>
    <p:extLst>
      <p:ext uri="{BB962C8B-B14F-4D97-AF65-F5344CB8AC3E}">
        <p14:creationId xmlns:p14="http://schemas.microsoft.com/office/powerpoint/2010/main" val="12376660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986776" y="139023"/>
            <a:ext cx="8584580" cy="6718977"/>
          </a:xfrm>
          <a:prstGeom prst="rect">
            <a:avLst/>
          </a:prstGeom>
        </p:spPr>
      </p:pic>
    </p:spTree>
    <p:extLst>
      <p:ext uri="{BB962C8B-B14F-4D97-AF65-F5344CB8AC3E}">
        <p14:creationId xmlns:p14="http://schemas.microsoft.com/office/powerpoint/2010/main" val="3278409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5913" y="367062"/>
            <a:ext cx="9601200" cy="1485900"/>
          </a:xfrm>
        </p:spPr>
        <p:txBody>
          <a:bodyPr/>
          <a:lstStyle/>
          <a:p>
            <a:r>
              <a:rPr lang="en-US" dirty="0" smtClean="0"/>
              <a:t>Korea: Sept. 1945</a:t>
            </a:r>
            <a:endParaRPr lang="en-US" dirty="0"/>
          </a:p>
        </p:txBody>
      </p:sp>
      <p:pic>
        <p:nvPicPr>
          <p:cNvPr id="3" name="Picture 2"/>
          <p:cNvPicPr>
            <a:picLocks noChangeAspect="1"/>
          </p:cNvPicPr>
          <p:nvPr/>
        </p:nvPicPr>
        <p:blipFill>
          <a:blip r:embed="rId2"/>
          <a:stretch>
            <a:fillRect/>
          </a:stretch>
        </p:blipFill>
        <p:spPr>
          <a:xfrm>
            <a:off x="1025913" y="1176067"/>
            <a:ext cx="5637880" cy="3954346"/>
          </a:xfrm>
          <a:prstGeom prst="rect">
            <a:avLst/>
          </a:prstGeom>
        </p:spPr>
      </p:pic>
      <p:pic>
        <p:nvPicPr>
          <p:cNvPr id="4" name="Picture 3"/>
          <p:cNvPicPr>
            <a:picLocks noChangeAspect="1"/>
          </p:cNvPicPr>
          <p:nvPr/>
        </p:nvPicPr>
        <p:blipFill>
          <a:blip r:embed="rId3"/>
          <a:stretch>
            <a:fillRect/>
          </a:stretch>
        </p:blipFill>
        <p:spPr>
          <a:xfrm>
            <a:off x="6663793" y="3309224"/>
            <a:ext cx="5123046" cy="3548776"/>
          </a:xfrm>
          <a:prstGeom prst="rect">
            <a:avLst/>
          </a:prstGeom>
        </p:spPr>
      </p:pic>
      <p:pic>
        <p:nvPicPr>
          <p:cNvPr id="5" name="Picture 4"/>
          <p:cNvPicPr>
            <a:picLocks noChangeAspect="1"/>
          </p:cNvPicPr>
          <p:nvPr/>
        </p:nvPicPr>
        <p:blipFill>
          <a:blip r:embed="rId4"/>
          <a:stretch>
            <a:fillRect/>
          </a:stretch>
        </p:blipFill>
        <p:spPr>
          <a:xfrm>
            <a:off x="6613033" y="0"/>
            <a:ext cx="5536800" cy="3402825"/>
          </a:xfrm>
          <a:prstGeom prst="rect">
            <a:avLst/>
          </a:prstGeom>
        </p:spPr>
      </p:pic>
      <p:sp>
        <p:nvSpPr>
          <p:cNvPr id="6" name="TextBox 5"/>
          <p:cNvSpPr txBox="1"/>
          <p:nvPr/>
        </p:nvSpPr>
        <p:spPr>
          <a:xfrm>
            <a:off x="1126273" y="5196468"/>
            <a:ext cx="4795800" cy="1200329"/>
          </a:xfrm>
          <a:prstGeom prst="rect">
            <a:avLst/>
          </a:prstGeom>
          <a:noFill/>
        </p:spPr>
        <p:txBody>
          <a:bodyPr wrap="none" rtlCol="0">
            <a:spAutoFit/>
          </a:bodyPr>
          <a:lstStyle/>
          <a:p>
            <a:r>
              <a:rPr lang="en-US" dirty="0" smtClean="0"/>
              <a:t>US troops arrive in Korea in Sept. 1945 and</a:t>
            </a:r>
          </a:p>
          <a:p>
            <a:r>
              <a:rPr lang="en-US" dirty="0"/>
              <a:t>b</a:t>
            </a:r>
            <a:r>
              <a:rPr lang="en-US" dirty="0" smtClean="0"/>
              <a:t>egin disarming Japanese soldiers prior to their</a:t>
            </a:r>
          </a:p>
          <a:p>
            <a:r>
              <a:rPr lang="en-US" dirty="0"/>
              <a:t>r</a:t>
            </a:r>
            <a:r>
              <a:rPr lang="en-US" dirty="0" smtClean="0"/>
              <a:t>epatriation to Japan</a:t>
            </a:r>
          </a:p>
          <a:p>
            <a:endParaRPr lang="en-US" dirty="0"/>
          </a:p>
        </p:txBody>
      </p:sp>
    </p:spTree>
    <p:extLst>
      <p:ext uri="{BB962C8B-B14F-4D97-AF65-F5344CB8AC3E}">
        <p14:creationId xmlns:p14="http://schemas.microsoft.com/office/powerpoint/2010/main" val="2277977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976529" y="0"/>
            <a:ext cx="4900152" cy="6858000"/>
          </a:xfrm>
          <a:prstGeom prst="rect">
            <a:avLst/>
          </a:prstGeom>
        </p:spPr>
      </p:pic>
      <p:sp>
        <p:nvSpPr>
          <p:cNvPr id="3" name="Rectangle 2"/>
          <p:cNvSpPr/>
          <p:nvPr/>
        </p:nvSpPr>
        <p:spPr>
          <a:xfrm>
            <a:off x="6105013" y="168544"/>
            <a:ext cx="3935821" cy="369332"/>
          </a:xfrm>
          <a:prstGeom prst="rect">
            <a:avLst/>
          </a:prstGeom>
        </p:spPr>
        <p:txBody>
          <a:bodyPr wrap="none">
            <a:spAutoFit/>
          </a:bodyPr>
          <a:lstStyle/>
          <a:p>
            <a:r>
              <a:rPr lang="en-US">
                <a:solidFill>
                  <a:srgbClr val="000000"/>
                </a:solidFill>
                <a:latin typeface="-webkit-standard" charset="0"/>
              </a:rPr>
              <a:t>Japanese to be Repatriated: August 1945</a:t>
            </a:r>
            <a:endParaRPr lang="en-US"/>
          </a:p>
        </p:txBody>
      </p:sp>
      <p:sp>
        <p:nvSpPr>
          <p:cNvPr id="4" name="Rectangle 3"/>
          <p:cNvSpPr/>
          <p:nvPr/>
        </p:nvSpPr>
        <p:spPr>
          <a:xfrm>
            <a:off x="919695" y="120402"/>
            <a:ext cx="4467922" cy="6832640"/>
          </a:xfrm>
          <a:prstGeom prst="rect">
            <a:avLst/>
          </a:prstGeom>
        </p:spPr>
        <p:txBody>
          <a:bodyPr wrap="square">
            <a:spAutoFit/>
          </a:bodyPr>
          <a:lstStyle/>
          <a:p>
            <a:pPr algn="just"/>
            <a:r>
              <a:rPr lang="en-US" dirty="0" smtClean="0">
                <a:solidFill>
                  <a:srgbClr val="000000"/>
                </a:solidFill>
              </a:rPr>
              <a:t>“At </a:t>
            </a:r>
            <a:r>
              <a:rPr lang="en-US" dirty="0">
                <a:solidFill>
                  <a:srgbClr val="000000"/>
                </a:solidFill>
              </a:rPr>
              <a:t>the end of the war over six million Japanese were scattered throughout the islands in the Western Pacific and on the Asiatic mainland. Their repatriation became one of the major problems confronting General MacArthur. Their early return to Japan was desirable for purely humanitarian reasons as well as for the purpose of easing the economic burden of the liberated countries. (Plate No. 48) </a:t>
            </a:r>
            <a:r>
              <a:rPr lang="en-US" dirty="0" smtClean="0">
                <a:solidFill>
                  <a:srgbClr val="000000"/>
                </a:solidFill>
              </a:rPr>
              <a:t>.</a:t>
            </a:r>
          </a:p>
          <a:p>
            <a:pPr algn="just"/>
            <a:endParaRPr lang="en-US" dirty="0">
              <a:solidFill>
                <a:srgbClr val="000000"/>
              </a:solidFill>
            </a:endParaRPr>
          </a:p>
          <a:p>
            <a:pPr algn="just"/>
            <a:r>
              <a:rPr lang="en-US" dirty="0">
                <a:solidFill>
                  <a:srgbClr val="000000"/>
                </a:solidFill>
              </a:rPr>
              <a:t>In addition, there were approximately 1,170,000 aliens in Japan, many of whom had been forcibly removed from their homelands. Early in September 1945 a large number of these displaced persons flocked to ports in southern Honshu and Kyushu, hoping thereby to obtain preferential treatment for their repatriation. This influx resulted in congestion and created health and sanitation problems which threatened public welfare in Japan</a:t>
            </a:r>
            <a:r>
              <a:rPr lang="en-US" dirty="0" smtClean="0">
                <a:solidFill>
                  <a:srgbClr val="000000"/>
                </a:solidFill>
              </a:rPr>
              <a:t>.”</a:t>
            </a:r>
          </a:p>
          <a:p>
            <a:pPr algn="just"/>
            <a:r>
              <a:rPr lang="en-US" sz="1400" dirty="0">
                <a:solidFill>
                  <a:srgbClr val="000000"/>
                </a:solidFill>
                <a:hlinkClick r:id="rId3" invalidUrl="https://history.army.mil/books/wwii/MacArthur Reports/MacArthur V1 Sup/ch6.htm"/>
              </a:rPr>
              <a:t>https://</a:t>
            </a:r>
            <a:r>
              <a:rPr lang="en-US" sz="1400" dirty="0" smtClean="0">
                <a:solidFill>
                  <a:srgbClr val="000000"/>
                </a:solidFill>
                <a:hlinkClick r:id="rId4" invalidUrl="https://history.army.mil/books/wwii/MacArthur Reports/MacArthur V1 Sup/ch6.htm"/>
              </a:rPr>
              <a:t>history.army.mil/books/wwii/MacArthur%20Reports/MacArthur%20V1%20Sup/ch6.htm</a:t>
            </a:r>
            <a:endParaRPr lang="en-US" sz="1400" dirty="0" smtClean="0">
              <a:solidFill>
                <a:srgbClr val="000000"/>
              </a:solidFill>
            </a:endParaRPr>
          </a:p>
          <a:p>
            <a:pPr algn="just"/>
            <a:endParaRPr lang="en-US" sz="1400" b="0" dirty="0">
              <a:solidFill>
                <a:srgbClr val="000000"/>
              </a:solidFill>
              <a:effectLst/>
            </a:endParaRPr>
          </a:p>
        </p:txBody>
      </p:sp>
    </p:spTree>
    <p:extLst>
      <p:ext uri="{BB962C8B-B14F-4D97-AF65-F5344CB8AC3E}">
        <p14:creationId xmlns:p14="http://schemas.microsoft.com/office/powerpoint/2010/main" val="16073633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884557" y="334537"/>
            <a:ext cx="8620046" cy="5545563"/>
          </a:xfrm>
          <a:prstGeom prst="rect">
            <a:avLst/>
          </a:prstGeom>
        </p:spPr>
      </p:pic>
      <p:sp>
        <p:nvSpPr>
          <p:cNvPr id="3" name="Rectangle 2"/>
          <p:cNvSpPr/>
          <p:nvPr/>
        </p:nvSpPr>
        <p:spPr>
          <a:xfrm>
            <a:off x="1884557" y="5987534"/>
            <a:ext cx="7904728" cy="923330"/>
          </a:xfrm>
          <a:prstGeom prst="rect">
            <a:avLst/>
          </a:prstGeom>
        </p:spPr>
        <p:txBody>
          <a:bodyPr wrap="none">
            <a:spAutoFit/>
          </a:bodyPr>
          <a:lstStyle/>
          <a:p>
            <a:r>
              <a:rPr lang="en-US" dirty="0">
                <a:solidFill>
                  <a:srgbClr val="888888"/>
                </a:solidFill>
                <a:latin typeface="Arial" charset="0"/>
              </a:rPr>
              <a:t>Japanese migrants waiting to be repatriated in </a:t>
            </a:r>
            <a:r>
              <a:rPr lang="en-US" dirty="0" smtClean="0">
                <a:solidFill>
                  <a:srgbClr val="888888"/>
                </a:solidFill>
                <a:latin typeface="Arial" charset="0"/>
              </a:rPr>
              <a:t>1946: “extruded” populations</a:t>
            </a:r>
          </a:p>
          <a:p>
            <a:r>
              <a:rPr lang="en-US" dirty="0">
                <a:hlinkClick r:id="rId3"/>
              </a:rPr>
              <a:t>http://</a:t>
            </a:r>
            <a:r>
              <a:rPr lang="en-US" dirty="0" smtClean="0">
                <a:hlinkClick r:id="rId3"/>
              </a:rPr>
              <a:t>www.icrosschina.com/2015/0723/17754.shtml</a:t>
            </a:r>
            <a:endParaRPr lang="en-US" dirty="0" smtClean="0"/>
          </a:p>
          <a:p>
            <a:endParaRPr lang="en-US" dirty="0"/>
          </a:p>
        </p:txBody>
      </p:sp>
    </p:spTree>
    <p:extLst>
      <p:ext uri="{BB962C8B-B14F-4D97-AF65-F5344CB8AC3E}">
        <p14:creationId xmlns:p14="http://schemas.microsoft.com/office/powerpoint/2010/main" val="6990712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8576" y="245327"/>
            <a:ext cx="3632726" cy="523220"/>
          </a:xfrm>
          <a:prstGeom prst="rect">
            <a:avLst/>
          </a:prstGeom>
          <a:noFill/>
        </p:spPr>
        <p:txBody>
          <a:bodyPr wrap="none" rtlCol="0">
            <a:spAutoFit/>
          </a:bodyPr>
          <a:lstStyle/>
          <a:p>
            <a:r>
              <a:rPr lang="en-US" sz="2800" dirty="0" smtClean="0"/>
              <a:t>Mutual disillusionment</a:t>
            </a:r>
            <a:endParaRPr lang="en-US" sz="2800" dirty="0"/>
          </a:p>
        </p:txBody>
      </p:sp>
      <p:sp>
        <p:nvSpPr>
          <p:cNvPr id="6" name="TextBox 5"/>
          <p:cNvSpPr txBox="1"/>
          <p:nvPr/>
        </p:nvSpPr>
        <p:spPr>
          <a:xfrm>
            <a:off x="1148576" y="832379"/>
            <a:ext cx="3136821" cy="369332"/>
          </a:xfrm>
          <a:prstGeom prst="rect">
            <a:avLst/>
          </a:prstGeom>
          <a:noFill/>
        </p:spPr>
        <p:txBody>
          <a:bodyPr wrap="none" rtlCol="0">
            <a:spAutoFit/>
          </a:bodyPr>
          <a:lstStyle/>
          <a:p>
            <a:r>
              <a:rPr lang="en-US" dirty="0" smtClean="0"/>
              <a:t>The ubiquitous “honey wagon”</a:t>
            </a:r>
            <a:endParaRPr lang="en-US" dirty="0"/>
          </a:p>
        </p:txBody>
      </p:sp>
      <p:pic>
        <p:nvPicPr>
          <p:cNvPr id="7" name="Picture 6"/>
          <p:cNvPicPr>
            <a:picLocks noChangeAspect="1"/>
          </p:cNvPicPr>
          <p:nvPr/>
        </p:nvPicPr>
        <p:blipFill>
          <a:blip r:embed="rId2"/>
          <a:stretch>
            <a:fillRect/>
          </a:stretch>
        </p:blipFill>
        <p:spPr>
          <a:xfrm>
            <a:off x="1152291" y="1265543"/>
            <a:ext cx="5486400" cy="3771900"/>
          </a:xfrm>
          <a:prstGeom prst="rect">
            <a:avLst/>
          </a:prstGeom>
        </p:spPr>
      </p:pic>
      <p:sp>
        <p:nvSpPr>
          <p:cNvPr id="8" name="Rectangle 7"/>
          <p:cNvSpPr/>
          <p:nvPr/>
        </p:nvSpPr>
        <p:spPr>
          <a:xfrm>
            <a:off x="6900745" y="117693"/>
            <a:ext cx="6096000" cy="6740307"/>
          </a:xfrm>
          <a:prstGeom prst="rect">
            <a:avLst/>
          </a:prstGeom>
        </p:spPr>
        <p:txBody>
          <a:bodyPr>
            <a:spAutoFit/>
          </a:bodyPr>
          <a:lstStyle/>
          <a:p>
            <a:r>
              <a:rPr lang="en-US" dirty="0" smtClean="0">
                <a:solidFill>
                  <a:srgbClr val="000000"/>
                </a:solidFill>
                <a:latin typeface="Arial" charset="0"/>
              </a:rPr>
              <a:t>“30 </a:t>
            </a:r>
            <a:r>
              <a:rPr lang="en-US" dirty="0">
                <a:solidFill>
                  <a:srgbClr val="000000"/>
                </a:solidFill>
                <a:latin typeface="Arial" charset="0"/>
              </a:rPr>
              <a:t>years of occupation</a:t>
            </a:r>
            <a:r>
              <a:rPr lang="en-US" dirty="0"/>
              <a:t/>
            </a:r>
            <a:br>
              <a:rPr lang="en-US" dirty="0"/>
            </a:br>
            <a:r>
              <a:rPr lang="en-US" dirty="0">
                <a:solidFill>
                  <a:srgbClr val="000000"/>
                </a:solidFill>
                <a:latin typeface="Arial" charset="0"/>
              </a:rPr>
              <a:t>By the Japanese</a:t>
            </a:r>
            <a:r>
              <a:rPr lang="en-US" dirty="0"/>
              <a:t/>
            </a:r>
            <a:br>
              <a:rPr lang="en-US" dirty="0"/>
            </a:br>
            <a:r>
              <a:rPr lang="en-US" dirty="0">
                <a:solidFill>
                  <a:srgbClr val="000000"/>
                </a:solidFill>
                <a:latin typeface="Arial" charset="0"/>
              </a:rPr>
              <a:t>Left Korea in terrible condition</a:t>
            </a:r>
            <a:r>
              <a:rPr lang="en-US" dirty="0"/>
              <a:t/>
            </a:r>
            <a:br>
              <a:rPr lang="en-US" dirty="0"/>
            </a:br>
            <a:r>
              <a:rPr lang="en-US" dirty="0">
                <a:solidFill>
                  <a:srgbClr val="000000"/>
                </a:solidFill>
                <a:latin typeface="Arial" charset="0"/>
              </a:rPr>
              <a:t>Korea was on its knees.</a:t>
            </a:r>
            <a:r>
              <a:rPr lang="en-US" dirty="0"/>
              <a:t/>
            </a:r>
            <a:br>
              <a:rPr lang="en-US" dirty="0"/>
            </a:br>
            <a:r>
              <a:rPr lang="en-US" dirty="0"/>
              <a:t/>
            </a:r>
            <a:br>
              <a:rPr lang="en-US" dirty="0"/>
            </a:br>
            <a:r>
              <a:rPr lang="en-US" dirty="0">
                <a:solidFill>
                  <a:srgbClr val="000000"/>
                </a:solidFill>
                <a:latin typeface="Arial" charset="0"/>
              </a:rPr>
              <a:t>The streets were full of holes</a:t>
            </a:r>
            <a:r>
              <a:rPr lang="en-US" dirty="0"/>
              <a:t/>
            </a:r>
            <a:br>
              <a:rPr lang="en-US" dirty="0"/>
            </a:br>
            <a:r>
              <a:rPr lang="en-US" dirty="0">
                <a:solidFill>
                  <a:srgbClr val="000000"/>
                </a:solidFill>
                <a:latin typeface="Arial" charset="0"/>
              </a:rPr>
              <a:t>The trolleys windowless and slow</a:t>
            </a:r>
            <a:r>
              <a:rPr lang="en-US" dirty="0"/>
              <a:t/>
            </a:r>
            <a:br>
              <a:rPr lang="en-US" dirty="0"/>
            </a:br>
            <a:r>
              <a:rPr lang="en-US" dirty="0">
                <a:solidFill>
                  <a:srgbClr val="000000"/>
                </a:solidFill>
                <a:latin typeface="Arial" charset="0"/>
              </a:rPr>
              <a:t>O K in the summertime</a:t>
            </a:r>
            <a:r>
              <a:rPr lang="en-US" dirty="0"/>
              <a:t/>
            </a:r>
            <a:br>
              <a:rPr lang="en-US" dirty="0"/>
            </a:br>
            <a:r>
              <a:rPr lang="en-US" dirty="0">
                <a:solidFill>
                  <a:srgbClr val="000000"/>
                </a:solidFill>
                <a:latin typeface="Arial" charset="0"/>
              </a:rPr>
              <a:t>But not in the snow</a:t>
            </a:r>
            <a:r>
              <a:rPr lang="en-US" dirty="0"/>
              <a:t/>
            </a:r>
            <a:br>
              <a:rPr lang="en-US" dirty="0"/>
            </a:br>
            <a:r>
              <a:rPr lang="en-US" dirty="0"/>
              <a:t/>
            </a:r>
            <a:br>
              <a:rPr lang="en-US" dirty="0"/>
            </a:br>
            <a:r>
              <a:rPr lang="en-US" dirty="0">
                <a:solidFill>
                  <a:srgbClr val="000000"/>
                </a:solidFill>
                <a:latin typeface="Arial" charset="0"/>
              </a:rPr>
              <a:t>The sewer system</a:t>
            </a:r>
            <a:r>
              <a:rPr lang="en-US" dirty="0"/>
              <a:t/>
            </a:r>
            <a:br>
              <a:rPr lang="en-US" dirty="0"/>
            </a:br>
            <a:r>
              <a:rPr lang="en-US" dirty="0">
                <a:solidFill>
                  <a:srgbClr val="000000"/>
                </a:solidFill>
                <a:latin typeface="Arial" charset="0"/>
              </a:rPr>
              <a:t>Was almost beyond repair</a:t>
            </a:r>
            <a:r>
              <a:rPr lang="en-US" dirty="0"/>
              <a:t/>
            </a:r>
            <a:br>
              <a:rPr lang="en-US" dirty="0"/>
            </a:br>
            <a:r>
              <a:rPr lang="en-US" dirty="0">
                <a:solidFill>
                  <a:srgbClr val="000000"/>
                </a:solidFill>
                <a:latin typeface="Arial" charset="0"/>
              </a:rPr>
              <a:t>In the capital city of Korea</a:t>
            </a:r>
            <a:r>
              <a:rPr lang="en-US" dirty="0"/>
              <a:t/>
            </a:r>
            <a:br>
              <a:rPr lang="en-US" dirty="0"/>
            </a:br>
            <a:r>
              <a:rPr lang="en-US" dirty="0">
                <a:solidFill>
                  <a:srgbClr val="000000"/>
                </a:solidFill>
                <a:latin typeface="Arial" charset="0"/>
              </a:rPr>
              <a:t>Few flushing </a:t>
            </a:r>
            <a:r>
              <a:rPr lang="en-US" dirty="0" err="1">
                <a:solidFill>
                  <a:srgbClr val="000000"/>
                </a:solidFill>
                <a:latin typeface="Arial" charset="0"/>
              </a:rPr>
              <a:t>potty’s</a:t>
            </a:r>
            <a:r>
              <a:rPr lang="en-US" dirty="0">
                <a:solidFill>
                  <a:srgbClr val="000000"/>
                </a:solidFill>
                <a:latin typeface="Arial" charset="0"/>
              </a:rPr>
              <a:t> </a:t>
            </a:r>
            <a:r>
              <a:rPr lang="en-US" dirty="0" smtClean="0">
                <a:solidFill>
                  <a:srgbClr val="000000"/>
                </a:solidFill>
                <a:latin typeface="Arial" charset="0"/>
              </a:rPr>
              <a:t>anywhere</a:t>
            </a:r>
            <a:r>
              <a:rPr lang="is-IS" dirty="0" smtClean="0">
                <a:solidFill>
                  <a:srgbClr val="000000"/>
                </a:solidFill>
                <a:latin typeface="Arial" charset="0"/>
              </a:rPr>
              <a:t>…</a:t>
            </a:r>
          </a:p>
          <a:p>
            <a:endParaRPr lang="is-IS" dirty="0">
              <a:solidFill>
                <a:srgbClr val="000000"/>
              </a:solidFill>
              <a:latin typeface="Arial" charset="0"/>
            </a:endParaRPr>
          </a:p>
          <a:p>
            <a:r>
              <a:rPr lang="en-US" dirty="0"/>
              <a:t>Human waste was poured </a:t>
            </a:r>
            <a:r>
              <a:rPr lang="en-US" dirty="0"/>
              <a:t/>
            </a:r>
            <a:br>
              <a:rPr lang="en-US" dirty="0"/>
            </a:br>
            <a:r>
              <a:rPr lang="en-US" dirty="0"/>
              <a:t>Into a “Honey Wagon”</a:t>
            </a:r>
            <a:r>
              <a:rPr lang="en-US" dirty="0"/>
              <a:t/>
            </a:r>
            <a:br>
              <a:rPr lang="en-US" dirty="0"/>
            </a:br>
            <a:r>
              <a:rPr lang="en-US" dirty="0"/>
              <a:t>From five gallon cans</a:t>
            </a:r>
            <a:r>
              <a:rPr lang="en-US" dirty="0"/>
              <a:t/>
            </a:r>
            <a:br>
              <a:rPr lang="en-US" dirty="0"/>
            </a:br>
            <a:r>
              <a:rPr lang="en-US" dirty="0"/>
              <a:t>The odor left you </a:t>
            </a:r>
            <a:r>
              <a:rPr lang="en-US" dirty="0" err="1"/>
              <a:t>gaggin</a:t>
            </a:r>
            <a:r>
              <a:rPr lang="en-US" dirty="0"/>
              <a:t/>
            </a:r>
            <a:br>
              <a:rPr lang="en-US" dirty="0"/>
            </a:br>
            <a:r>
              <a:rPr lang="en-US" dirty="0"/>
              <a:t/>
            </a:r>
            <a:br>
              <a:rPr lang="en-US" dirty="0"/>
            </a:br>
            <a:r>
              <a:rPr lang="en-US" dirty="0"/>
              <a:t>Fine homes in Seoul</a:t>
            </a:r>
            <a:r>
              <a:rPr lang="en-US" dirty="0"/>
              <a:t/>
            </a:r>
            <a:br>
              <a:rPr lang="en-US" dirty="0"/>
            </a:br>
            <a:r>
              <a:rPr lang="en-US" dirty="0"/>
              <a:t>On the front stoop were full cans</a:t>
            </a:r>
            <a:r>
              <a:rPr lang="en-US" dirty="0"/>
              <a:t/>
            </a:r>
            <a:br>
              <a:rPr lang="en-US" dirty="0"/>
            </a:br>
            <a:r>
              <a:rPr lang="en-US" dirty="0"/>
              <a:t>To be transferred to the “Honey Wagon”</a:t>
            </a:r>
            <a:r>
              <a:rPr lang="en-US" dirty="0"/>
              <a:t/>
            </a:r>
            <a:br>
              <a:rPr lang="en-US" dirty="0"/>
            </a:br>
            <a:r>
              <a:rPr lang="en-US" dirty="0"/>
              <a:t>In the early a. m</a:t>
            </a:r>
            <a:r>
              <a:rPr lang="en-US" dirty="0" smtClean="0"/>
              <a:t>.”</a:t>
            </a:r>
            <a:endParaRPr lang="en-US" dirty="0"/>
          </a:p>
        </p:txBody>
      </p:sp>
      <p:sp>
        <p:nvSpPr>
          <p:cNvPr id="9" name="Rectangle 8"/>
          <p:cNvSpPr/>
          <p:nvPr/>
        </p:nvSpPr>
        <p:spPr>
          <a:xfrm>
            <a:off x="1063083" y="5402987"/>
            <a:ext cx="6096000" cy="923330"/>
          </a:xfrm>
          <a:prstGeom prst="rect">
            <a:avLst/>
          </a:prstGeom>
        </p:spPr>
        <p:txBody>
          <a:bodyPr>
            <a:spAutoFit/>
          </a:bodyPr>
          <a:lstStyle/>
          <a:p>
            <a:r>
              <a:rPr lang="en-US" dirty="0">
                <a:hlinkClick r:id="rId3"/>
              </a:rPr>
              <a:t>http://www.ourecho.com/story-8758-Seoul-Korea-s-quot-Honey-Wagons-quot-.</a:t>
            </a:r>
            <a:r>
              <a:rPr lang="en-US" dirty="0" smtClean="0">
                <a:hlinkClick r:id="rId3"/>
              </a:rPr>
              <a:t>shtml</a:t>
            </a:r>
            <a:endParaRPr lang="en-US" dirty="0" smtClean="0"/>
          </a:p>
          <a:p>
            <a:endParaRPr lang="en-US" dirty="0"/>
          </a:p>
        </p:txBody>
      </p:sp>
    </p:spTree>
    <p:extLst>
      <p:ext uri="{BB962C8B-B14F-4D97-AF65-F5344CB8AC3E}">
        <p14:creationId xmlns:p14="http://schemas.microsoft.com/office/powerpoint/2010/main" val="14493241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346247" y="0"/>
            <a:ext cx="5373555" cy="6858000"/>
          </a:xfrm>
          <a:prstGeom prst="rect">
            <a:avLst/>
          </a:prstGeom>
        </p:spPr>
      </p:pic>
      <p:sp>
        <p:nvSpPr>
          <p:cNvPr id="3" name="Rectangle 2"/>
          <p:cNvSpPr/>
          <p:nvPr/>
        </p:nvSpPr>
        <p:spPr>
          <a:xfrm>
            <a:off x="6917473" y="4120596"/>
            <a:ext cx="6096000" cy="1908215"/>
          </a:xfrm>
          <a:prstGeom prst="rect">
            <a:avLst/>
          </a:prstGeom>
        </p:spPr>
        <p:txBody>
          <a:bodyPr>
            <a:spAutoFit/>
          </a:bodyPr>
          <a:lstStyle/>
          <a:p>
            <a:r>
              <a:rPr lang="en-US" dirty="0">
                <a:solidFill>
                  <a:srgbClr val="222222"/>
                </a:solidFill>
                <a:latin typeface="Arial" charset="0"/>
              </a:rPr>
              <a:t>South Korean citizens protest </a:t>
            </a:r>
            <a:endParaRPr lang="en-US" dirty="0" smtClean="0">
              <a:solidFill>
                <a:srgbClr val="222222"/>
              </a:solidFill>
              <a:latin typeface="Arial" charset="0"/>
            </a:endParaRPr>
          </a:p>
          <a:p>
            <a:r>
              <a:rPr lang="en-US" dirty="0" smtClean="0">
                <a:solidFill>
                  <a:srgbClr val="222222"/>
                </a:solidFill>
                <a:latin typeface="Arial" charset="0"/>
              </a:rPr>
              <a:t>Allied </a:t>
            </a:r>
            <a:r>
              <a:rPr lang="en-US" dirty="0">
                <a:solidFill>
                  <a:srgbClr val="222222"/>
                </a:solidFill>
                <a:latin typeface="Arial" charset="0"/>
              </a:rPr>
              <a:t>trusteeship in December </a:t>
            </a:r>
            <a:r>
              <a:rPr lang="en-US" dirty="0" smtClean="0">
                <a:solidFill>
                  <a:srgbClr val="222222"/>
                </a:solidFill>
                <a:latin typeface="Arial" charset="0"/>
              </a:rPr>
              <a:t>1945</a:t>
            </a:r>
          </a:p>
          <a:p>
            <a:endParaRPr lang="en-US" dirty="0">
              <a:solidFill>
                <a:srgbClr val="222222"/>
              </a:solidFill>
              <a:latin typeface="Arial" charset="0"/>
            </a:endParaRPr>
          </a:p>
          <a:p>
            <a:endParaRPr lang="en-US" dirty="0" smtClean="0">
              <a:solidFill>
                <a:srgbClr val="222222"/>
              </a:solidFill>
              <a:latin typeface="Arial" charset="0"/>
            </a:endParaRPr>
          </a:p>
          <a:p>
            <a:r>
              <a:rPr lang="en-US" sz="1400" dirty="0">
                <a:hlinkClick r:id="rId3"/>
              </a:rPr>
              <a:t>https://en.wikipedia.org/wiki/Division_of_Korea#/</a:t>
            </a:r>
            <a:r>
              <a:rPr lang="en-US" sz="1400" dirty="0" smtClean="0">
                <a:hlinkClick r:id="rId3"/>
              </a:rPr>
              <a:t>media/File:Anti-Trusteeship_Campaign.jpg</a:t>
            </a:r>
            <a:endParaRPr lang="en-US" sz="1400" dirty="0" smtClean="0"/>
          </a:p>
          <a:p>
            <a:endParaRPr lang="en-US" dirty="0"/>
          </a:p>
        </p:txBody>
      </p:sp>
    </p:spTree>
    <p:extLst>
      <p:ext uri="{BB962C8B-B14F-4D97-AF65-F5344CB8AC3E}">
        <p14:creationId xmlns:p14="http://schemas.microsoft.com/office/powerpoint/2010/main" val="5794336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242896" y="646771"/>
            <a:ext cx="7516368" cy="6110868"/>
          </a:xfrm>
          <a:prstGeom prst="rect">
            <a:avLst/>
          </a:prstGeom>
        </p:spPr>
      </p:pic>
      <p:sp>
        <p:nvSpPr>
          <p:cNvPr id="3" name="Rectangle 2"/>
          <p:cNvSpPr/>
          <p:nvPr/>
        </p:nvSpPr>
        <p:spPr>
          <a:xfrm>
            <a:off x="9025053" y="508000"/>
            <a:ext cx="2616819" cy="6740307"/>
          </a:xfrm>
          <a:prstGeom prst="rect">
            <a:avLst/>
          </a:prstGeom>
        </p:spPr>
        <p:txBody>
          <a:bodyPr wrap="square">
            <a:spAutoFit/>
          </a:bodyPr>
          <a:lstStyle/>
          <a:p>
            <a:r>
              <a:rPr lang="en-US" dirty="0" smtClean="0">
                <a:solidFill>
                  <a:srgbClr val="212323"/>
                </a:solidFill>
              </a:rPr>
              <a:t>“Prior </a:t>
            </a:r>
            <a:r>
              <a:rPr lang="en-US" dirty="0">
                <a:solidFill>
                  <a:srgbClr val="212323"/>
                </a:solidFill>
              </a:rPr>
              <a:t>to his return to Korea in 1945—courtesy of a War Department transport plane—Rhee spent nearly forty years in the United States. He earned degrees from Harvard and Princeton, spoke English fluently, and was a dedicated Christian to boot. He seemed tailor-made for the task of “righting” a newly liberated Korea that was lurching to the left</a:t>
            </a:r>
            <a:r>
              <a:rPr lang="en-US" dirty="0" smtClean="0">
                <a:solidFill>
                  <a:srgbClr val="212323"/>
                </a:solidFill>
              </a:rPr>
              <a:t>.”</a:t>
            </a:r>
          </a:p>
          <a:p>
            <a:endParaRPr lang="en-US" dirty="0" smtClean="0">
              <a:solidFill>
                <a:srgbClr val="212323"/>
              </a:solidFill>
            </a:endParaRPr>
          </a:p>
          <a:p>
            <a:endParaRPr lang="en-US" dirty="0">
              <a:solidFill>
                <a:srgbClr val="212323"/>
              </a:solidFill>
            </a:endParaRPr>
          </a:p>
          <a:p>
            <a:r>
              <a:rPr lang="en-US" dirty="0" smtClean="0">
                <a:solidFill>
                  <a:srgbClr val="212323"/>
                </a:solidFill>
              </a:rPr>
              <a:t>David Fields</a:t>
            </a:r>
          </a:p>
          <a:p>
            <a:r>
              <a:rPr lang="en-US" dirty="0">
                <a:solidFill>
                  <a:srgbClr val="212323"/>
                </a:solidFill>
                <a:hlinkClick r:id="rId3"/>
              </a:rPr>
              <a:t>https://</a:t>
            </a:r>
            <a:r>
              <a:rPr lang="en-US" dirty="0" smtClean="0">
                <a:solidFill>
                  <a:srgbClr val="212323"/>
                </a:solidFill>
                <a:hlinkClick r:id="rId3"/>
              </a:rPr>
              <a:t>www.wilsoncenter.org/blog-post/left-right-and-rhee</a:t>
            </a:r>
            <a:endParaRPr lang="en-US" dirty="0" smtClean="0">
              <a:solidFill>
                <a:srgbClr val="212323"/>
              </a:solidFill>
            </a:endParaRPr>
          </a:p>
          <a:p>
            <a:endParaRPr lang="en-US" dirty="0" smtClean="0">
              <a:solidFill>
                <a:srgbClr val="212323"/>
              </a:solidFill>
            </a:endParaRPr>
          </a:p>
          <a:p>
            <a:endParaRPr lang="en-US" dirty="0"/>
          </a:p>
        </p:txBody>
      </p:sp>
      <p:sp>
        <p:nvSpPr>
          <p:cNvPr id="4" name="TextBox 3"/>
          <p:cNvSpPr txBox="1"/>
          <p:nvPr/>
        </p:nvSpPr>
        <p:spPr>
          <a:xfrm>
            <a:off x="1159726" y="138668"/>
            <a:ext cx="6119047" cy="369332"/>
          </a:xfrm>
          <a:prstGeom prst="rect">
            <a:avLst/>
          </a:prstGeom>
          <a:noFill/>
        </p:spPr>
        <p:txBody>
          <a:bodyPr wrap="none" rtlCol="0">
            <a:spAutoFit/>
          </a:bodyPr>
          <a:lstStyle/>
          <a:p>
            <a:r>
              <a:rPr lang="en-US" dirty="0" smtClean="0"/>
              <a:t>In search of a pliable client: MacArthur greets </a:t>
            </a:r>
            <a:r>
              <a:rPr lang="en-US" dirty="0" err="1" smtClean="0"/>
              <a:t>Syngman</a:t>
            </a:r>
            <a:r>
              <a:rPr lang="en-US" dirty="0" smtClean="0"/>
              <a:t> Rhee</a:t>
            </a:r>
            <a:endParaRPr lang="en-US" dirty="0"/>
          </a:p>
        </p:txBody>
      </p:sp>
    </p:spTree>
    <p:extLst>
      <p:ext uri="{BB962C8B-B14F-4D97-AF65-F5344CB8AC3E}">
        <p14:creationId xmlns:p14="http://schemas.microsoft.com/office/powerpoint/2010/main" val="17275946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884198" y="1863493"/>
            <a:ext cx="6743700" cy="4826000"/>
          </a:xfrm>
          <a:prstGeom prst="rect">
            <a:avLst/>
          </a:prstGeom>
        </p:spPr>
      </p:pic>
      <p:pic>
        <p:nvPicPr>
          <p:cNvPr id="3" name="Picture 2"/>
          <p:cNvPicPr>
            <a:picLocks noChangeAspect="1"/>
          </p:cNvPicPr>
          <p:nvPr/>
        </p:nvPicPr>
        <p:blipFill>
          <a:blip r:embed="rId3"/>
          <a:stretch>
            <a:fillRect/>
          </a:stretch>
        </p:blipFill>
        <p:spPr>
          <a:xfrm>
            <a:off x="6768790" y="256476"/>
            <a:ext cx="5253909" cy="3580929"/>
          </a:xfrm>
          <a:prstGeom prst="rect">
            <a:avLst/>
          </a:prstGeom>
        </p:spPr>
      </p:pic>
      <p:sp>
        <p:nvSpPr>
          <p:cNvPr id="4" name="TextBox 3"/>
          <p:cNvSpPr txBox="1"/>
          <p:nvPr/>
        </p:nvSpPr>
        <p:spPr>
          <a:xfrm>
            <a:off x="1103971" y="413653"/>
            <a:ext cx="4607800" cy="646331"/>
          </a:xfrm>
          <a:prstGeom prst="rect">
            <a:avLst/>
          </a:prstGeom>
          <a:noFill/>
        </p:spPr>
        <p:txBody>
          <a:bodyPr wrap="none" rtlCol="0">
            <a:spAutoFit/>
          </a:bodyPr>
          <a:lstStyle/>
          <a:p>
            <a:r>
              <a:rPr lang="en-US" dirty="0" smtClean="0"/>
              <a:t>The man and the myth: creating the legend of</a:t>
            </a:r>
          </a:p>
          <a:p>
            <a:r>
              <a:rPr lang="en-US" dirty="0" smtClean="0"/>
              <a:t>Kim Il Sung</a:t>
            </a:r>
            <a:endParaRPr lang="en-US" dirty="0"/>
          </a:p>
        </p:txBody>
      </p:sp>
    </p:spTree>
    <p:extLst>
      <p:ext uri="{BB962C8B-B14F-4D97-AF65-F5344CB8AC3E}">
        <p14:creationId xmlns:p14="http://schemas.microsoft.com/office/powerpoint/2010/main" val="13320649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8215" y="217449"/>
            <a:ext cx="9601200" cy="1485900"/>
          </a:xfrm>
        </p:spPr>
        <p:txBody>
          <a:bodyPr/>
          <a:lstStyle/>
          <a:p>
            <a:r>
              <a:rPr lang="en-US" dirty="0" smtClean="0"/>
              <a:t>The Soviets in northern Korea</a:t>
            </a:r>
            <a:endParaRPr lang="en-US" dirty="0"/>
          </a:p>
        </p:txBody>
      </p:sp>
      <p:pic>
        <p:nvPicPr>
          <p:cNvPr id="3" name="Picture 2"/>
          <p:cNvPicPr>
            <a:picLocks noChangeAspect="1"/>
          </p:cNvPicPr>
          <p:nvPr/>
        </p:nvPicPr>
        <p:blipFill>
          <a:blip r:embed="rId2"/>
          <a:stretch>
            <a:fillRect/>
          </a:stretch>
        </p:blipFill>
        <p:spPr>
          <a:xfrm>
            <a:off x="1048215" y="960399"/>
            <a:ext cx="8311411" cy="5080999"/>
          </a:xfrm>
          <a:prstGeom prst="rect">
            <a:avLst/>
          </a:prstGeom>
        </p:spPr>
      </p:pic>
      <p:sp>
        <p:nvSpPr>
          <p:cNvPr id="4" name="Rectangle 3"/>
          <p:cNvSpPr/>
          <p:nvPr/>
        </p:nvSpPr>
        <p:spPr>
          <a:xfrm>
            <a:off x="9359626" y="2219093"/>
            <a:ext cx="2914185" cy="2585323"/>
          </a:xfrm>
          <a:prstGeom prst="rect">
            <a:avLst/>
          </a:prstGeom>
        </p:spPr>
        <p:txBody>
          <a:bodyPr wrap="square">
            <a:spAutoFit/>
          </a:bodyPr>
          <a:lstStyle/>
          <a:p>
            <a:r>
              <a:rPr lang="en-US" dirty="0"/>
              <a:t>Locals of liberated villages welcome Soviet soldiers during the Manchurian Strategic Offensive Operation in the 1945 Soviet-Japanese War. </a:t>
            </a:r>
            <a:endParaRPr lang="en-US" dirty="0" smtClean="0"/>
          </a:p>
          <a:p>
            <a:endParaRPr lang="en-US" dirty="0"/>
          </a:p>
          <a:p>
            <a:r>
              <a:rPr lang="en-US" dirty="0" smtClean="0"/>
              <a:t>TASS </a:t>
            </a:r>
            <a:r>
              <a:rPr lang="en-US" dirty="0"/>
              <a:t>(Photo by TASS via Getty Images)</a:t>
            </a:r>
          </a:p>
        </p:txBody>
      </p:sp>
    </p:spTree>
    <p:extLst>
      <p:ext uri="{BB962C8B-B14F-4D97-AF65-F5344CB8AC3E}">
        <p14:creationId xmlns:p14="http://schemas.microsoft.com/office/powerpoint/2010/main" val="11071942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1962" y="183995"/>
            <a:ext cx="9601200" cy="1485900"/>
          </a:xfrm>
        </p:spPr>
        <p:txBody>
          <a:bodyPr/>
          <a:lstStyle/>
          <a:p>
            <a:r>
              <a:rPr lang="en-US" dirty="0" smtClean="0"/>
              <a:t>Independence struggles: the long </a:t>
            </a:r>
            <a:r>
              <a:rPr lang="en-US" dirty="0" err="1" smtClean="0"/>
              <a:t>duree</a:t>
            </a:r>
            <a:endParaRPr lang="en-US" dirty="0"/>
          </a:p>
        </p:txBody>
      </p:sp>
      <p:sp>
        <p:nvSpPr>
          <p:cNvPr id="3" name="Content Placeholder 2"/>
          <p:cNvSpPr>
            <a:spLocks noGrp="1"/>
          </p:cNvSpPr>
          <p:nvPr>
            <p:ph idx="1"/>
          </p:nvPr>
        </p:nvSpPr>
        <p:spPr>
          <a:xfrm>
            <a:off x="1471962" y="492047"/>
            <a:ext cx="9601200" cy="3581400"/>
          </a:xfrm>
        </p:spPr>
        <p:txBody>
          <a:bodyPr/>
          <a:lstStyle/>
          <a:p>
            <a:endParaRPr lang="en-US" dirty="0" smtClean="0"/>
          </a:p>
          <a:p>
            <a:r>
              <a:rPr lang="en-US" dirty="0" err="1" smtClean="0"/>
              <a:t>Decolonisation</a:t>
            </a:r>
            <a:r>
              <a:rPr lang="en-US" dirty="0" smtClean="0"/>
              <a:t> as a fitful, non-linear process; not an event, and hence not confined to a neatly </a:t>
            </a:r>
            <a:r>
              <a:rPr lang="en-US" dirty="0" err="1" smtClean="0"/>
              <a:t>compartmentalised</a:t>
            </a:r>
            <a:r>
              <a:rPr lang="en-US" dirty="0" smtClean="0"/>
              <a:t> “age of </a:t>
            </a:r>
            <a:r>
              <a:rPr lang="en-US" dirty="0" err="1" smtClean="0"/>
              <a:t>decolonisation</a:t>
            </a:r>
            <a:r>
              <a:rPr lang="en-US" dirty="0" smtClean="0"/>
              <a:t>”</a:t>
            </a:r>
          </a:p>
          <a:p>
            <a:r>
              <a:rPr lang="en-US" dirty="0" smtClean="0"/>
              <a:t>Struggles for self-determination in Asia date back several decades– punctuated by two world wars and continuing in their aftermath, challenging Eurocentric ideas of WWII as a discrete, stand-alone chapter in </a:t>
            </a:r>
            <a:r>
              <a:rPr lang="en-US" dirty="0" err="1" smtClean="0"/>
              <a:t>twentienth</a:t>
            </a:r>
            <a:r>
              <a:rPr lang="en-US" dirty="0" smtClean="0"/>
              <a:t> century history</a:t>
            </a:r>
          </a:p>
          <a:p>
            <a:r>
              <a:rPr lang="en-US" dirty="0"/>
              <a:t>p</a:t>
            </a:r>
            <a:r>
              <a:rPr lang="en-US" dirty="0" smtClean="0"/>
              <a:t>eace-making at Versailles after WWI saw leaders of Asian independence movements attempt to press their case– in the face of western hostility/indifference</a:t>
            </a:r>
          </a:p>
          <a:p>
            <a:endParaRPr lang="en-US" dirty="0"/>
          </a:p>
        </p:txBody>
      </p:sp>
      <p:pic>
        <p:nvPicPr>
          <p:cNvPr id="4" name="Picture 3"/>
          <p:cNvPicPr>
            <a:picLocks noChangeAspect="1"/>
          </p:cNvPicPr>
          <p:nvPr/>
        </p:nvPicPr>
        <p:blipFill>
          <a:blip r:embed="rId2"/>
          <a:stretch>
            <a:fillRect/>
          </a:stretch>
        </p:blipFill>
        <p:spPr>
          <a:xfrm>
            <a:off x="1803865" y="3516430"/>
            <a:ext cx="4663842" cy="3112039"/>
          </a:xfrm>
          <a:prstGeom prst="rect">
            <a:avLst/>
          </a:prstGeom>
        </p:spPr>
      </p:pic>
      <p:sp>
        <p:nvSpPr>
          <p:cNvPr id="5" name="Rectangle 4"/>
          <p:cNvSpPr/>
          <p:nvPr/>
        </p:nvSpPr>
        <p:spPr>
          <a:xfrm>
            <a:off x="6561719" y="3553136"/>
            <a:ext cx="4843346" cy="3416320"/>
          </a:xfrm>
          <a:prstGeom prst="rect">
            <a:avLst/>
          </a:prstGeom>
        </p:spPr>
        <p:txBody>
          <a:bodyPr wrap="square">
            <a:spAutoFit/>
          </a:bodyPr>
          <a:lstStyle/>
          <a:p>
            <a:r>
              <a:rPr lang="en-US" dirty="0">
                <a:latin typeface="Arial" charset="0"/>
              </a:rPr>
              <a:t>Ho Chi Minh, seen here in 1945, went to Versailles at the end of World War I and tried to petition the U.S. delegation to push for greater rights for the residents of Indochina</a:t>
            </a:r>
            <a:r>
              <a:rPr lang="en-US" dirty="0" smtClean="0">
                <a:latin typeface="Arial" charset="0"/>
              </a:rPr>
              <a:t>. </a:t>
            </a:r>
          </a:p>
          <a:p>
            <a:endParaRPr lang="en-US" dirty="0" smtClean="0">
              <a:latin typeface="Arial" charset="0"/>
            </a:endParaRPr>
          </a:p>
          <a:p>
            <a:r>
              <a:rPr lang="en-US" dirty="0" smtClean="0">
                <a:latin typeface="Arial" charset="0"/>
              </a:rPr>
              <a:t>President Woodrow Wilson and the US delegates refused to meet him.</a:t>
            </a:r>
            <a:r>
              <a:rPr lang="en-US" dirty="0">
                <a:latin typeface="Arial" charset="0"/>
              </a:rPr>
              <a:t> </a:t>
            </a:r>
            <a:endParaRPr lang="en-US" dirty="0" smtClean="0">
              <a:latin typeface="Arial" charset="0"/>
            </a:endParaRPr>
          </a:p>
          <a:p>
            <a:endParaRPr lang="en-US" i="1" dirty="0">
              <a:latin typeface="Arial" charset="0"/>
            </a:endParaRPr>
          </a:p>
          <a:p>
            <a:endParaRPr lang="en-US" i="1" dirty="0" smtClean="0">
              <a:latin typeface="Arial" charset="0"/>
            </a:endParaRPr>
          </a:p>
          <a:p>
            <a:r>
              <a:rPr lang="en-US" i="1" dirty="0" err="1" smtClean="0">
                <a:latin typeface="Arial" charset="0"/>
              </a:rPr>
              <a:t>Agence</a:t>
            </a:r>
            <a:r>
              <a:rPr lang="en-US" i="1" dirty="0" smtClean="0">
                <a:latin typeface="Arial" charset="0"/>
              </a:rPr>
              <a:t> </a:t>
            </a:r>
            <a:r>
              <a:rPr lang="en-US" i="1" dirty="0">
                <a:latin typeface="Arial" charset="0"/>
              </a:rPr>
              <a:t>France-</a:t>
            </a:r>
            <a:r>
              <a:rPr lang="en-US" i="1" dirty="0" err="1">
                <a:latin typeface="Arial" charset="0"/>
              </a:rPr>
              <a:t>Presse</a:t>
            </a:r>
            <a:r>
              <a:rPr lang="en-US" i="1" dirty="0">
                <a:latin typeface="Arial" charset="0"/>
              </a:rPr>
              <a:t>/Getty </a:t>
            </a:r>
            <a:r>
              <a:rPr lang="en-US" i="1" dirty="0" smtClean="0">
                <a:latin typeface="Arial" charset="0"/>
              </a:rPr>
              <a:t>Images</a:t>
            </a:r>
          </a:p>
          <a:p>
            <a:r>
              <a:rPr lang="en-US" dirty="0">
                <a:hlinkClick r:id="rId3"/>
              </a:rPr>
              <a:t>http://</a:t>
            </a:r>
            <a:r>
              <a:rPr lang="en-US" dirty="0" smtClean="0">
                <a:hlinkClick r:id="rId3"/>
              </a:rPr>
              <a:t>online.wsj.com/ww1/ho-chi-minh</a:t>
            </a:r>
            <a:endParaRPr lang="en-US" dirty="0" smtClean="0"/>
          </a:p>
          <a:p>
            <a:endParaRPr lang="en-US" dirty="0"/>
          </a:p>
        </p:txBody>
      </p:sp>
    </p:spTree>
    <p:extLst>
      <p:ext uri="{BB962C8B-B14F-4D97-AF65-F5344CB8AC3E}">
        <p14:creationId xmlns:p14="http://schemas.microsoft.com/office/powerpoint/2010/main" val="3519639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03971" y="384717"/>
            <a:ext cx="9601200" cy="1485900"/>
          </a:xfrm>
        </p:spPr>
        <p:txBody>
          <a:bodyPr/>
          <a:lstStyle/>
          <a:p>
            <a:r>
              <a:rPr lang="en-US" dirty="0" smtClean="0"/>
              <a:t>Anna Louise Strong</a:t>
            </a:r>
            <a:endParaRPr lang="en-US" dirty="0"/>
          </a:p>
        </p:txBody>
      </p:sp>
      <p:pic>
        <p:nvPicPr>
          <p:cNvPr id="3" name="Picture 2"/>
          <p:cNvPicPr>
            <a:picLocks noChangeAspect="1"/>
          </p:cNvPicPr>
          <p:nvPr/>
        </p:nvPicPr>
        <p:blipFill>
          <a:blip r:embed="rId2"/>
          <a:stretch>
            <a:fillRect/>
          </a:stretch>
        </p:blipFill>
        <p:spPr>
          <a:xfrm>
            <a:off x="6791093" y="0"/>
            <a:ext cx="4932106" cy="6269940"/>
          </a:xfrm>
          <a:prstGeom prst="rect">
            <a:avLst/>
          </a:prstGeom>
        </p:spPr>
      </p:pic>
      <p:sp>
        <p:nvSpPr>
          <p:cNvPr id="4" name="Rectangle 3"/>
          <p:cNvSpPr/>
          <p:nvPr/>
        </p:nvSpPr>
        <p:spPr>
          <a:xfrm>
            <a:off x="784303" y="6061855"/>
            <a:ext cx="6096000" cy="646331"/>
          </a:xfrm>
          <a:prstGeom prst="rect">
            <a:avLst/>
          </a:prstGeom>
        </p:spPr>
        <p:txBody>
          <a:bodyPr>
            <a:spAutoFit/>
          </a:bodyPr>
          <a:lstStyle/>
          <a:p>
            <a:r>
              <a:rPr lang="en-US" sz="1200" dirty="0">
                <a:solidFill>
                  <a:srgbClr val="54595D"/>
                </a:solidFill>
                <a:latin typeface="Arial" charset="0"/>
              </a:rPr>
              <a:t>New York World-Telegram and the Sun staff photographer - Library of Congress Prints and Photographs Division. New York World-Telegram and the Sun Newspaper Photograph Collection. </a:t>
            </a:r>
            <a:r>
              <a:rPr lang="en-US" sz="1200" dirty="0">
                <a:solidFill>
                  <a:srgbClr val="0B0080"/>
                </a:solidFill>
                <a:latin typeface="Arial" charset="0"/>
                <a:hlinkClick r:id="rId3"/>
              </a:rPr>
              <a:t>http://hdl.loc.gov/loc.pnp/cph.3c19377</a:t>
            </a:r>
            <a:endParaRPr lang="en-US" sz="1200" dirty="0"/>
          </a:p>
        </p:txBody>
      </p:sp>
      <p:sp>
        <p:nvSpPr>
          <p:cNvPr id="5" name="TextBox 4"/>
          <p:cNvSpPr txBox="1"/>
          <p:nvPr/>
        </p:nvSpPr>
        <p:spPr>
          <a:xfrm>
            <a:off x="6791093" y="6338854"/>
            <a:ext cx="2535309" cy="369332"/>
          </a:xfrm>
          <a:prstGeom prst="rect">
            <a:avLst/>
          </a:prstGeom>
          <a:noFill/>
        </p:spPr>
        <p:txBody>
          <a:bodyPr wrap="none" rtlCol="0">
            <a:spAutoFit/>
          </a:bodyPr>
          <a:lstStyle/>
          <a:p>
            <a:r>
              <a:rPr lang="en-US" dirty="0" smtClean="0"/>
              <a:t>Strong </a:t>
            </a:r>
            <a:r>
              <a:rPr lang="en-US" smtClean="0"/>
              <a:t>in Moscow, 1937</a:t>
            </a:r>
            <a:endParaRPr lang="en-US"/>
          </a:p>
        </p:txBody>
      </p:sp>
      <p:sp>
        <p:nvSpPr>
          <p:cNvPr id="7" name="TextBox 6"/>
          <p:cNvSpPr txBox="1"/>
          <p:nvPr/>
        </p:nvSpPr>
        <p:spPr>
          <a:xfrm>
            <a:off x="1103971" y="970156"/>
            <a:ext cx="4326673" cy="5078313"/>
          </a:xfrm>
          <a:prstGeom prst="rect">
            <a:avLst/>
          </a:prstGeom>
          <a:noFill/>
        </p:spPr>
        <p:txBody>
          <a:bodyPr wrap="square" rtlCol="0">
            <a:spAutoFit/>
          </a:bodyPr>
          <a:lstStyle/>
          <a:p>
            <a:r>
              <a:rPr lang="en-US" dirty="0" smtClean="0"/>
              <a:t>born </a:t>
            </a:r>
            <a:r>
              <a:rPr lang="en-US" dirty="0"/>
              <a:t>November 24, 1885, Friend, </a:t>
            </a:r>
            <a:r>
              <a:rPr lang="en-US" u="sng" dirty="0">
                <a:hlinkClick r:id="rId4"/>
              </a:rPr>
              <a:t>Nebraska</a:t>
            </a:r>
            <a:r>
              <a:rPr lang="en-US" dirty="0"/>
              <a:t>, U.S.—died March 29, 1970, </a:t>
            </a:r>
            <a:r>
              <a:rPr lang="en-US" u="sng" dirty="0">
                <a:hlinkClick r:id="rId5"/>
              </a:rPr>
              <a:t>Beijing</a:t>
            </a:r>
            <a:r>
              <a:rPr lang="en-US" dirty="0"/>
              <a:t>, </a:t>
            </a:r>
            <a:r>
              <a:rPr lang="en-US" dirty="0" smtClean="0"/>
              <a:t>China</a:t>
            </a:r>
            <a:endParaRPr lang="en-US" dirty="0"/>
          </a:p>
          <a:p>
            <a:endParaRPr lang="en-US" dirty="0" smtClean="0"/>
          </a:p>
          <a:p>
            <a:r>
              <a:rPr lang="en-US" dirty="0" smtClean="0"/>
              <a:t>American </a:t>
            </a:r>
            <a:r>
              <a:rPr lang="en-US" dirty="0"/>
              <a:t>journalist and author who published numerous articles and books about developments in the </a:t>
            </a:r>
            <a:r>
              <a:rPr lang="en-US" dirty="0">
                <a:hlinkClick r:id="rId6"/>
              </a:rPr>
              <a:t>nascent</a:t>
            </a:r>
            <a:r>
              <a:rPr lang="en-US" dirty="0"/>
              <a:t> </a:t>
            </a:r>
            <a:r>
              <a:rPr lang="en-US" u="sng" dirty="0">
                <a:hlinkClick r:id="rId7"/>
              </a:rPr>
              <a:t>Soviet Union</a:t>
            </a:r>
            <a:r>
              <a:rPr lang="en-US" dirty="0"/>
              <a:t> and then in communist </a:t>
            </a:r>
            <a:r>
              <a:rPr lang="en-US" u="sng" dirty="0">
                <a:hlinkClick r:id="rId8"/>
              </a:rPr>
              <a:t>China</a:t>
            </a:r>
            <a:r>
              <a:rPr lang="en-US" dirty="0"/>
              <a:t>, based on her extensive travel in and firsthand knowledge of those countries</a:t>
            </a:r>
            <a:r>
              <a:rPr lang="en-US" dirty="0" smtClean="0"/>
              <a:t>.</a:t>
            </a:r>
          </a:p>
          <a:p>
            <a:endParaRPr lang="en-US" dirty="0"/>
          </a:p>
          <a:p>
            <a:r>
              <a:rPr lang="en-US" dirty="0">
                <a:hlinkClick r:id="rId9"/>
              </a:rPr>
              <a:t>https://</a:t>
            </a:r>
            <a:r>
              <a:rPr lang="en-US" dirty="0" smtClean="0">
                <a:hlinkClick r:id="rId9"/>
              </a:rPr>
              <a:t>www.britannica.com/biography/Anna-Louise-Strong</a:t>
            </a:r>
            <a:endParaRPr lang="en-US" dirty="0" smtClean="0"/>
          </a:p>
          <a:p>
            <a:endParaRPr lang="en-US" dirty="0"/>
          </a:p>
          <a:p>
            <a:r>
              <a:rPr lang="en-US" b="1" i="1" dirty="0"/>
              <a:t>Soviet Russia Today</a:t>
            </a:r>
            <a:r>
              <a:rPr lang="en-US" dirty="0"/>
              <a:t> was a monthly magazine published from 1932 to 1951 by the Friends of the Soviet </a:t>
            </a:r>
            <a:r>
              <a:rPr lang="en-US" dirty="0" smtClean="0"/>
              <a:t>Union.</a:t>
            </a:r>
          </a:p>
          <a:p>
            <a:endParaRPr lang="en-US" dirty="0"/>
          </a:p>
        </p:txBody>
      </p:sp>
    </p:spTree>
    <p:extLst>
      <p:ext uri="{BB962C8B-B14F-4D97-AF65-F5344CB8AC3E}">
        <p14:creationId xmlns:p14="http://schemas.microsoft.com/office/powerpoint/2010/main" val="258838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353361" y="0"/>
            <a:ext cx="6303250" cy="6858000"/>
          </a:xfrm>
          <a:prstGeom prst="rect">
            <a:avLst/>
          </a:prstGeom>
        </p:spPr>
      </p:pic>
      <p:sp>
        <p:nvSpPr>
          <p:cNvPr id="5" name="Rectangle 4"/>
          <p:cNvSpPr/>
          <p:nvPr/>
        </p:nvSpPr>
        <p:spPr>
          <a:xfrm>
            <a:off x="840059" y="6484655"/>
            <a:ext cx="6096000" cy="461665"/>
          </a:xfrm>
          <a:prstGeom prst="rect">
            <a:avLst/>
          </a:prstGeom>
        </p:spPr>
        <p:txBody>
          <a:bodyPr>
            <a:spAutoFit/>
          </a:bodyPr>
          <a:lstStyle/>
          <a:p>
            <a:r>
              <a:rPr lang="en-US" sz="1200" dirty="0">
                <a:hlinkClick r:id="rId3"/>
              </a:rPr>
              <a:t>https://</a:t>
            </a:r>
            <a:r>
              <a:rPr lang="en-US" sz="1200" dirty="0" smtClean="0">
                <a:hlinkClick r:id="rId3"/>
              </a:rPr>
              <a:t>worldview.stratfor.com/article/japans-territorial-expansion-1931-1942</a:t>
            </a:r>
            <a:endParaRPr lang="en-US" sz="1200" dirty="0" smtClean="0"/>
          </a:p>
          <a:p>
            <a:endParaRPr lang="en-US" sz="1200" dirty="0"/>
          </a:p>
        </p:txBody>
      </p:sp>
      <p:sp>
        <p:nvSpPr>
          <p:cNvPr id="6" name="TextBox 5"/>
          <p:cNvSpPr txBox="1"/>
          <p:nvPr/>
        </p:nvSpPr>
        <p:spPr>
          <a:xfrm>
            <a:off x="9065942" y="1397675"/>
            <a:ext cx="2566023" cy="4154984"/>
          </a:xfrm>
          <a:prstGeom prst="rect">
            <a:avLst/>
          </a:prstGeom>
          <a:noFill/>
        </p:spPr>
        <p:txBody>
          <a:bodyPr wrap="none" rtlCol="0">
            <a:spAutoFit/>
          </a:bodyPr>
          <a:lstStyle/>
          <a:p>
            <a:r>
              <a:rPr lang="en-US" sz="2400" b="1" dirty="0" smtClean="0"/>
              <a:t>Empire-building</a:t>
            </a:r>
          </a:p>
          <a:p>
            <a:r>
              <a:rPr lang="en-US" sz="2400" b="1" dirty="0"/>
              <a:t>i</a:t>
            </a:r>
            <a:r>
              <a:rPr lang="en-US" sz="2400" b="1" dirty="0" smtClean="0"/>
              <a:t>n East Asia</a:t>
            </a:r>
          </a:p>
          <a:p>
            <a:endParaRPr lang="en-US" dirty="0"/>
          </a:p>
          <a:p>
            <a:endParaRPr lang="en-US" dirty="0"/>
          </a:p>
          <a:p>
            <a:endParaRPr lang="en-US" dirty="0" smtClean="0"/>
          </a:p>
          <a:p>
            <a:r>
              <a:rPr lang="en-US" dirty="0" smtClean="0"/>
              <a:t>Korea (1910)</a:t>
            </a:r>
          </a:p>
          <a:p>
            <a:endParaRPr lang="en-US" dirty="0"/>
          </a:p>
          <a:p>
            <a:r>
              <a:rPr lang="en-US" dirty="0"/>
              <a:t>Manchuria (</a:t>
            </a:r>
            <a:r>
              <a:rPr lang="en-US" dirty="0" smtClean="0"/>
              <a:t>Manchukuo</a:t>
            </a:r>
            <a:r>
              <a:rPr lang="en-US" dirty="0"/>
              <a:t>)</a:t>
            </a:r>
          </a:p>
          <a:p>
            <a:r>
              <a:rPr lang="en-US" dirty="0"/>
              <a:t>1931</a:t>
            </a:r>
          </a:p>
          <a:p>
            <a:endParaRPr lang="en-US" dirty="0" smtClean="0"/>
          </a:p>
          <a:p>
            <a:r>
              <a:rPr lang="en-US" dirty="0" smtClean="0"/>
              <a:t>China (1937)</a:t>
            </a:r>
          </a:p>
          <a:p>
            <a:endParaRPr lang="en-US" dirty="0"/>
          </a:p>
          <a:p>
            <a:endParaRPr lang="en-US" dirty="0" smtClean="0"/>
          </a:p>
          <a:p>
            <a:endParaRPr lang="en-US" dirty="0"/>
          </a:p>
        </p:txBody>
      </p:sp>
    </p:spTree>
    <p:extLst>
      <p:ext uri="{BB962C8B-B14F-4D97-AF65-F5344CB8AC3E}">
        <p14:creationId xmlns:p14="http://schemas.microsoft.com/office/powerpoint/2010/main" val="9275233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263186" y="0"/>
            <a:ext cx="9152053" cy="6493011"/>
          </a:xfrm>
          <a:prstGeom prst="rect">
            <a:avLst/>
          </a:prstGeom>
        </p:spPr>
      </p:pic>
      <p:sp>
        <p:nvSpPr>
          <p:cNvPr id="3" name="Rectangle 2"/>
          <p:cNvSpPr/>
          <p:nvPr/>
        </p:nvSpPr>
        <p:spPr>
          <a:xfrm>
            <a:off x="1173975" y="6488668"/>
            <a:ext cx="9809975" cy="369332"/>
          </a:xfrm>
          <a:prstGeom prst="rect">
            <a:avLst/>
          </a:prstGeom>
        </p:spPr>
        <p:txBody>
          <a:bodyPr wrap="square">
            <a:spAutoFit/>
          </a:bodyPr>
          <a:lstStyle/>
          <a:p>
            <a:r>
              <a:rPr lang="en-US">
                <a:solidFill>
                  <a:srgbClr val="333333"/>
                </a:solidFill>
                <a:latin typeface="Georgia" charset="0"/>
              </a:rPr>
              <a:t>Map of the "Great East Asian Co-Prosperity Sphere" in a Japanese propaganda booklet (1943)</a:t>
            </a:r>
            <a:endParaRPr lang="en-US"/>
          </a:p>
        </p:txBody>
      </p:sp>
    </p:spTree>
    <p:extLst>
      <p:ext uri="{BB962C8B-B14F-4D97-AF65-F5344CB8AC3E}">
        <p14:creationId xmlns:p14="http://schemas.microsoft.com/office/powerpoint/2010/main" val="9001059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09963" y="176290"/>
            <a:ext cx="9314985" cy="6213358"/>
          </a:xfrm>
          <a:prstGeom prst="rect">
            <a:avLst/>
          </a:prstGeom>
        </p:spPr>
      </p:pic>
      <p:sp>
        <p:nvSpPr>
          <p:cNvPr id="3" name="Rectangle 2"/>
          <p:cNvSpPr/>
          <p:nvPr/>
        </p:nvSpPr>
        <p:spPr>
          <a:xfrm>
            <a:off x="10024949" y="2453268"/>
            <a:ext cx="2167052" cy="3970318"/>
          </a:xfrm>
          <a:prstGeom prst="rect">
            <a:avLst/>
          </a:prstGeom>
        </p:spPr>
        <p:txBody>
          <a:bodyPr wrap="square">
            <a:spAutoFit/>
          </a:bodyPr>
          <a:lstStyle/>
          <a:p>
            <a:r>
              <a:rPr lang="en-US" dirty="0">
                <a:solidFill>
                  <a:srgbClr val="000000"/>
                </a:solidFill>
                <a:latin typeface="Dinamit" charset="0"/>
              </a:rPr>
              <a:t>The government promoted an appearance of cross-cultural unity that stood at odds with the true social landscape. An illustration shows a laborer pushing happy children in Western and Chinese gear as they wave Japanese and </a:t>
            </a:r>
            <a:r>
              <a:rPr lang="en-US" dirty="0" err="1">
                <a:solidFill>
                  <a:srgbClr val="000000"/>
                </a:solidFill>
                <a:latin typeface="Dinamit" charset="0"/>
              </a:rPr>
              <a:t>Manchukuan</a:t>
            </a:r>
            <a:r>
              <a:rPr lang="en-US" dirty="0">
                <a:solidFill>
                  <a:srgbClr val="000000"/>
                </a:solidFill>
                <a:latin typeface="Dinamit" charset="0"/>
              </a:rPr>
              <a:t> flags.</a:t>
            </a:r>
            <a:endParaRPr lang="en-US" dirty="0"/>
          </a:p>
        </p:txBody>
      </p:sp>
      <p:sp>
        <p:nvSpPr>
          <p:cNvPr id="4" name="TextBox 3"/>
          <p:cNvSpPr txBox="1"/>
          <p:nvPr/>
        </p:nvSpPr>
        <p:spPr>
          <a:xfrm>
            <a:off x="10136459" y="546410"/>
            <a:ext cx="1372492" cy="923330"/>
          </a:xfrm>
          <a:prstGeom prst="rect">
            <a:avLst/>
          </a:prstGeom>
          <a:noFill/>
        </p:spPr>
        <p:txBody>
          <a:bodyPr wrap="none" rtlCol="0">
            <a:spAutoFit/>
          </a:bodyPr>
          <a:lstStyle/>
          <a:p>
            <a:r>
              <a:rPr lang="en-US" dirty="0" smtClean="0"/>
              <a:t>Manchukuo</a:t>
            </a:r>
          </a:p>
          <a:p>
            <a:r>
              <a:rPr lang="en-US" dirty="0"/>
              <a:t>a</a:t>
            </a:r>
            <a:r>
              <a:rPr lang="en-US" dirty="0" smtClean="0"/>
              <a:t>s imagined</a:t>
            </a:r>
          </a:p>
          <a:p>
            <a:r>
              <a:rPr lang="en-US" dirty="0"/>
              <a:t>m</a:t>
            </a:r>
            <a:r>
              <a:rPr lang="en-US" dirty="0" smtClean="0"/>
              <a:t>elting pot</a:t>
            </a:r>
            <a:endParaRPr lang="en-US" dirty="0"/>
          </a:p>
        </p:txBody>
      </p:sp>
    </p:spTree>
    <p:extLst>
      <p:ext uri="{BB962C8B-B14F-4D97-AF65-F5344CB8AC3E}">
        <p14:creationId xmlns:p14="http://schemas.microsoft.com/office/powerpoint/2010/main" val="10702490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0946" y="117089"/>
            <a:ext cx="10482148" cy="1176452"/>
          </a:xfrm>
        </p:spPr>
        <p:txBody>
          <a:bodyPr>
            <a:normAutofit fontScale="90000"/>
          </a:bodyPr>
          <a:lstStyle/>
          <a:p>
            <a:r>
              <a:rPr lang="en-US" sz="3600" dirty="0" smtClean="0"/>
              <a:t>What was the Allied wartime position on empire?</a:t>
            </a:r>
            <a:br>
              <a:rPr lang="en-US" sz="3600" dirty="0" smtClean="0"/>
            </a:br>
            <a:r>
              <a:rPr lang="en-US" sz="3200" dirty="0" smtClean="0"/>
              <a:t/>
            </a:r>
            <a:br>
              <a:rPr lang="en-US" sz="3200" dirty="0" smtClean="0"/>
            </a:br>
            <a:r>
              <a:rPr lang="en-US" sz="3200" b="1" i="1" dirty="0" smtClean="0"/>
              <a:t>The Atlantic Charter</a:t>
            </a:r>
            <a:r>
              <a:rPr lang="en-US" dirty="0"/>
              <a:t/>
            </a:r>
            <a:br>
              <a:rPr lang="en-US" dirty="0"/>
            </a:br>
            <a:r>
              <a:rPr lang="en-US" sz="2200" dirty="0"/>
              <a:t/>
            </a:r>
            <a:br>
              <a:rPr lang="en-US" sz="2200" dirty="0"/>
            </a:br>
            <a:r>
              <a:rPr lang="en-US" sz="2200" dirty="0" smtClean="0"/>
              <a:t>“</a:t>
            </a:r>
            <a:r>
              <a:rPr lang="en-US" sz="2000" dirty="0" smtClean="0"/>
              <a:t>First</a:t>
            </a:r>
            <a:r>
              <a:rPr lang="en-US" sz="2000" dirty="0"/>
              <a:t>, their countries seek no </a:t>
            </a:r>
            <a:r>
              <a:rPr lang="en-US" sz="2000" dirty="0" smtClean="0"/>
              <a:t>aggrandizement</a:t>
            </a:r>
            <a:r>
              <a:rPr lang="en-US" sz="2000" dirty="0"/>
              <a:t>, territorial or other; </a:t>
            </a:r>
            <a:r>
              <a:rPr lang="en-US" sz="2000" dirty="0" smtClean="0"/>
              <a:t/>
            </a:r>
            <a:br>
              <a:rPr lang="en-US" sz="2000" dirty="0" smtClean="0"/>
            </a:br>
            <a:r>
              <a:rPr lang="en-US" sz="2000" dirty="0"/>
              <a:t/>
            </a:r>
            <a:br>
              <a:rPr lang="en-US" sz="2000" dirty="0"/>
            </a:br>
            <a:r>
              <a:rPr lang="en-US" sz="2000" dirty="0"/>
              <a:t>Second, they desire to see no territorial changes that do not accord with the freely </a:t>
            </a:r>
            <a:r>
              <a:rPr lang="en-US" sz="2000" dirty="0" smtClean="0"/>
              <a:t>expressed </a:t>
            </a:r>
            <a:r>
              <a:rPr lang="en-US" sz="2000" dirty="0"/>
              <a:t>wishes of the peoples concerned; </a:t>
            </a:r>
            <a:r>
              <a:rPr lang="en-US" sz="2000" dirty="0" smtClean="0"/>
              <a:t/>
            </a:r>
            <a:br>
              <a:rPr lang="en-US" sz="2000" dirty="0" smtClean="0"/>
            </a:br>
            <a:r>
              <a:rPr lang="en-US" sz="2000" dirty="0"/>
              <a:t/>
            </a:r>
            <a:br>
              <a:rPr lang="en-US" sz="2000" dirty="0"/>
            </a:br>
            <a:r>
              <a:rPr lang="en-US" sz="2000" dirty="0"/>
              <a:t>Third, they respect the right of all peoples to choose the form of government under which they will live; and they wish to see sovereign rights and self-government restored to those who have been forcibly deprived of them</a:t>
            </a:r>
            <a:r>
              <a:rPr lang="en-US" sz="2000" dirty="0" smtClean="0"/>
              <a:t>;”</a:t>
            </a:r>
            <a:br>
              <a:rPr lang="en-US" sz="2000" dirty="0" smtClean="0"/>
            </a:br>
            <a:r>
              <a:rPr lang="en-US" sz="2000" dirty="0"/>
              <a:t/>
            </a:r>
            <a:br>
              <a:rPr lang="en-US" sz="2000" dirty="0"/>
            </a:br>
            <a:r>
              <a:rPr lang="en-US" sz="2000" dirty="0" smtClean="0"/>
              <a:t>According to the UN:</a:t>
            </a:r>
            <a:br>
              <a:rPr lang="en-US" sz="2000" dirty="0" smtClean="0"/>
            </a:br>
            <a:r>
              <a:rPr lang="en-US" sz="1800" i="1" dirty="0"/>
              <a:t>This document was not a treaty between the two powers. </a:t>
            </a:r>
            <a:r>
              <a:rPr lang="en-US" sz="1800" i="1" dirty="0" smtClean="0"/>
              <a:t/>
            </a:r>
            <a:br>
              <a:rPr lang="en-US" sz="1800" i="1" dirty="0" smtClean="0"/>
            </a:br>
            <a:r>
              <a:rPr lang="en-US" sz="1800" i="1" dirty="0" smtClean="0"/>
              <a:t>Nor </a:t>
            </a:r>
            <a:r>
              <a:rPr lang="en-US" sz="1800" i="1" dirty="0"/>
              <a:t>was it a final and formal expression of peace aims. </a:t>
            </a:r>
            <a:r>
              <a:rPr lang="en-US" sz="1800" i="1" dirty="0" smtClean="0"/>
              <a:t/>
            </a:r>
            <a:br>
              <a:rPr lang="en-US" sz="1800" i="1" dirty="0" smtClean="0"/>
            </a:br>
            <a:r>
              <a:rPr lang="en-US" sz="1800" i="1" dirty="0" smtClean="0"/>
              <a:t>It </a:t>
            </a:r>
            <a:r>
              <a:rPr lang="en-US" sz="1800" i="1" dirty="0"/>
              <a:t>was only an affirmation, as the document declared, </a:t>
            </a:r>
            <a:r>
              <a:rPr lang="en-US" sz="1800" i="1" dirty="0" smtClean="0"/>
              <a:t/>
            </a:r>
            <a:br>
              <a:rPr lang="en-US" sz="1800" i="1" dirty="0" smtClean="0"/>
            </a:br>
            <a:r>
              <a:rPr lang="en-US" sz="1800" i="1" dirty="0" smtClean="0"/>
              <a:t>“</a:t>
            </a:r>
            <a:r>
              <a:rPr lang="en-US" sz="1800" i="1" dirty="0"/>
              <a:t>of certain common principles in the national policies of </a:t>
            </a:r>
            <a:r>
              <a:rPr lang="en-US" sz="1800" i="1" dirty="0" smtClean="0"/>
              <a:t/>
            </a:r>
            <a:br>
              <a:rPr lang="en-US" sz="1800" i="1" dirty="0" smtClean="0"/>
            </a:br>
            <a:r>
              <a:rPr lang="en-US" sz="1800" i="1" dirty="0" smtClean="0"/>
              <a:t>their </a:t>
            </a:r>
            <a:r>
              <a:rPr lang="en-US" sz="1800" i="1" dirty="0"/>
              <a:t>respective countries on which they based their </a:t>
            </a:r>
            <a:r>
              <a:rPr lang="en-US" sz="1800" i="1" dirty="0" smtClean="0"/>
              <a:t>hopes</a:t>
            </a:r>
            <a:br>
              <a:rPr lang="en-US" sz="1800" i="1" dirty="0" smtClean="0"/>
            </a:br>
            <a:r>
              <a:rPr lang="en-US" sz="1800" i="1" dirty="0" smtClean="0"/>
              <a:t>for </a:t>
            </a:r>
            <a:r>
              <a:rPr lang="en-US" sz="1800" i="1" dirty="0"/>
              <a:t>a better future for the world</a:t>
            </a:r>
            <a:r>
              <a:rPr lang="en-US" sz="1800" i="1" dirty="0" smtClean="0"/>
              <a:t>.”</a:t>
            </a:r>
            <a:br>
              <a:rPr lang="en-US" sz="1800" i="1" dirty="0" smtClean="0"/>
            </a:br>
            <a:r>
              <a:rPr lang="en-US" sz="1800" i="1" dirty="0"/>
              <a:t/>
            </a:r>
            <a:br>
              <a:rPr lang="en-US" sz="1800" i="1" dirty="0"/>
            </a:br>
            <a:r>
              <a:rPr lang="en-US" sz="1800" i="1" dirty="0"/>
              <a:t>http://</a:t>
            </a:r>
            <a:r>
              <a:rPr lang="en-US" sz="1800" i="1" dirty="0" err="1" smtClean="0"/>
              <a:t>www.un.org</a:t>
            </a:r>
            <a:r>
              <a:rPr lang="en-US" sz="1800" i="1" dirty="0" smtClean="0"/>
              <a:t>/</a:t>
            </a:r>
            <a:r>
              <a:rPr lang="en-US" sz="1800" i="1" dirty="0" err="1" smtClean="0"/>
              <a:t>en</a:t>
            </a:r>
            <a:r>
              <a:rPr lang="en-US" sz="1800" i="1" dirty="0" smtClean="0"/>
              <a:t>/sections/history-united-nations-charter/</a:t>
            </a:r>
            <a:br>
              <a:rPr lang="en-US" sz="1800" i="1" dirty="0" smtClean="0"/>
            </a:br>
            <a:r>
              <a:rPr lang="en-US" sz="1800" i="1" dirty="0" smtClean="0"/>
              <a:t>1941-atlantic-charter/</a:t>
            </a:r>
            <a:r>
              <a:rPr lang="en-US" sz="1800" i="1" dirty="0" err="1" smtClean="0"/>
              <a:t>index.html</a:t>
            </a:r>
            <a:r>
              <a:rPr lang="en-US" sz="1800" i="1" dirty="0" smtClean="0"/>
              <a:t/>
            </a:r>
            <a:br>
              <a:rPr lang="en-US" sz="1800" i="1" dirty="0" smtClean="0"/>
            </a:br>
            <a:r>
              <a:rPr lang="en-US" sz="1800" i="1" dirty="0" smtClean="0"/>
              <a:t/>
            </a:r>
            <a:br>
              <a:rPr lang="en-US" sz="1800" i="1" dirty="0" smtClean="0"/>
            </a:br>
            <a:r>
              <a:rPr lang="en-US" sz="1800" i="1" dirty="0" smtClean="0"/>
              <a:t/>
            </a:r>
            <a:br>
              <a:rPr lang="en-US" sz="1800" i="1" dirty="0" smtClean="0"/>
            </a:br>
            <a:r>
              <a:rPr lang="en-US" sz="1800" i="1" dirty="0" smtClean="0"/>
              <a:t/>
            </a:r>
            <a:br>
              <a:rPr lang="en-US" sz="1800" i="1" dirty="0" smtClean="0"/>
            </a:br>
            <a:r>
              <a:rPr lang="en-US" sz="2000" i="1" dirty="0" smtClean="0"/>
              <a:t/>
            </a:r>
            <a:br>
              <a:rPr lang="en-US" sz="2000" i="1" dirty="0" smtClean="0"/>
            </a:br>
            <a:r>
              <a:rPr lang="en-US" sz="2000" i="1" dirty="0"/>
              <a:t/>
            </a:r>
            <a:br>
              <a:rPr lang="en-US" sz="2000" i="1" dirty="0"/>
            </a:br>
            <a:r>
              <a:rPr lang="en-US" sz="2000" dirty="0"/>
              <a:t/>
            </a:r>
            <a:br>
              <a:rPr lang="en-US" sz="2000" dirty="0"/>
            </a:br>
            <a:r>
              <a:rPr lang="en-US" sz="2200" dirty="0" smtClean="0"/>
              <a:t/>
            </a:r>
            <a:br>
              <a:rPr lang="en-US" sz="2200" dirty="0" smtClean="0"/>
            </a:br>
            <a:r>
              <a:rPr lang="en-US" dirty="0"/>
              <a:t/>
            </a:r>
            <a:br>
              <a:rPr lang="en-US" dirty="0"/>
            </a:br>
            <a:r>
              <a:rPr lang="en-US" dirty="0" smtClean="0"/>
              <a:t/>
            </a:r>
            <a:br>
              <a:rPr lang="en-US" dirty="0" smtClean="0"/>
            </a:br>
            <a:endParaRPr lang="en-US" sz="2700" dirty="0"/>
          </a:p>
        </p:txBody>
      </p:sp>
      <p:sp>
        <p:nvSpPr>
          <p:cNvPr id="3" name="Rectangle 2"/>
          <p:cNvSpPr/>
          <p:nvPr/>
        </p:nvSpPr>
        <p:spPr>
          <a:xfrm>
            <a:off x="4293218" y="1004049"/>
            <a:ext cx="8151543" cy="369332"/>
          </a:xfrm>
          <a:prstGeom prst="rect">
            <a:avLst/>
          </a:prstGeom>
        </p:spPr>
        <p:txBody>
          <a:bodyPr wrap="square">
            <a:spAutoFit/>
          </a:bodyPr>
          <a:lstStyle/>
          <a:p>
            <a:r>
              <a:rPr lang="en-US" dirty="0"/>
              <a:t>http://</a:t>
            </a:r>
            <a:r>
              <a:rPr lang="en-US" dirty="0" err="1"/>
              <a:t>cdn.un.org</a:t>
            </a:r>
            <a:r>
              <a:rPr lang="en-US" dirty="0"/>
              <a:t>/</a:t>
            </a:r>
            <a:r>
              <a:rPr lang="en-US" dirty="0" err="1"/>
              <a:t>unyearbook</a:t>
            </a:r>
            <a:r>
              <a:rPr lang="en-US" dirty="0"/>
              <a:t>/</a:t>
            </a:r>
            <a:r>
              <a:rPr lang="en-US" dirty="0" err="1"/>
              <a:t>yun</a:t>
            </a:r>
            <a:r>
              <a:rPr lang="en-US" dirty="0"/>
              <a:t>/pdf/1946-47/1946-47_37.pdf</a:t>
            </a:r>
          </a:p>
        </p:txBody>
      </p:sp>
      <p:pic>
        <p:nvPicPr>
          <p:cNvPr id="4" name="Picture 3"/>
          <p:cNvPicPr>
            <a:picLocks noChangeAspect="1"/>
          </p:cNvPicPr>
          <p:nvPr/>
        </p:nvPicPr>
        <p:blipFill>
          <a:blip r:embed="rId2"/>
          <a:stretch>
            <a:fillRect/>
          </a:stretch>
        </p:blipFill>
        <p:spPr>
          <a:xfrm>
            <a:off x="6612674" y="3445727"/>
            <a:ext cx="5249650" cy="3412273"/>
          </a:xfrm>
          <a:prstGeom prst="rect">
            <a:avLst/>
          </a:prstGeom>
        </p:spPr>
      </p:pic>
      <p:sp>
        <p:nvSpPr>
          <p:cNvPr id="5" name="Rectangle 4"/>
          <p:cNvSpPr/>
          <p:nvPr/>
        </p:nvSpPr>
        <p:spPr>
          <a:xfrm>
            <a:off x="880946" y="6334780"/>
            <a:ext cx="6096000" cy="523220"/>
          </a:xfrm>
          <a:prstGeom prst="rect">
            <a:avLst/>
          </a:prstGeom>
        </p:spPr>
        <p:txBody>
          <a:bodyPr>
            <a:spAutoFit/>
          </a:bodyPr>
          <a:lstStyle/>
          <a:p>
            <a:r>
              <a:rPr lang="en-US" sz="1400" dirty="0">
                <a:solidFill>
                  <a:srgbClr val="666666"/>
                </a:solidFill>
                <a:latin typeface="Droid Sans" charset="0"/>
              </a:rPr>
              <a:t>President Roosevelt and Prime Minister Churchill on the U.S.S. Augusta in a formal evening gathering, 14 August 1941.</a:t>
            </a:r>
            <a:endParaRPr lang="en-US" sz="1400" dirty="0"/>
          </a:p>
        </p:txBody>
      </p:sp>
    </p:spTree>
    <p:extLst>
      <p:ext uri="{BB962C8B-B14F-4D97-AF65-F5344CB8AC3E}">
        <p14:creationId xmlns:p14="http://schemas.microsoft.com/office/powerpoint/2010/main" val="8633723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065936" y="89210"/>
            <a:ext cx="10528479" cy="6858000"/>
          </a:xfrm>
          <a:prstGeom prst="rect">
            <a:avLst/>
          </a:prstGeom>
        </p:spPr>
      </p:pic>
      <p:sp>
        <p:nvSpPr>
          <p:cNvPr id="4" name="Rectangle 3"/>
          <p:cNvSpPr/>
          <p:nvPr/>
        </p:nvSpPr>
        <p:spPr>
          <a:xfrm>
            <a:off x="3357381" y="6211669"/>
            <a:ext cx="8237034" cy="461665"/>
          </a:xfrm>
          <a:prstGeom prst="rect">
            <a:avLst/>
          </a:prstGeom>
        </p:spPr>
        <p:txBody>
          <a:bodyPr wrap="square">
            <a:spAutoFit/>
          </a:bodyPr>
          <a:lstStyle/>
          <a:p>
            <a:r>
              <a:rPr lang="en-US" sz="1200" dirty="0">
                <a:hlinkClick r:id="rId3"/>
              </a:rPr>
              <a:t>https://</a:t>
            </a:r>
            <a:r>
              <a:rPr lang="en-US" sz="1200" dirty="0" smtClean="0">
                <a:hlinkClick r:id="rId3"/>
              </a:rPr>
              <a:t>blueprintforhistory.files.wordpress.com/2013/05/decolonization-in-asia.gif</a:t>
            </a:r>
            <a:endParaRPr lang="en-US" sz="1200" dirty="0" smtClean="0"/>
          </a:p>
          <a:p>
            <a:endParaRPr lang="en-US" sz="1200" dirty="0"/>
          </a:p>
        </p:txBody>
      </p:sp>
    </p:spTree>
    <p:extLst>
      <p:ext uri="{BB962C8B-B14F-4D97-AF65-F5344CB8AC3E}">
        <p14:creationId xmlns:p14="http://schemas.microsoft.com/office/powerpoint/2010/main" val="11249995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1238" y="227570"/>
            <a:ext cx="9601200" cy="1485900"/>
          </a:xfrm>
        </p:spPr>
        <p:txBody>
          <a:bodyPr/>
          <a:lstStyle/>
          <a:p>
            <a:r>
              <a:rPr lang="en-US" dirty="0" smtClean="0"/>
              <a:t>The postwar fate of Korea</a:t>
            </a:r>
            <a:endParaRPr lang="en-US" dirty="0"/>
          </a:p>
        </p:txBody>
      </p:sp>
      <p:pic>
        <p:nvPicPr>
          <p:cNvPr id="3" name="Picture 2"/>
          <p:cNvPicPr>
            <a:picLocks noChangeAspect="1"/>
          </p:cNvPicPr>
          <p:nvPr/>
        </p:nvPicPr>
        <p:blipFill>
          <a:blip r:embed="rId2"/>
          <a:stretch>
            <a:fillRect/>
          </a:stretch>
        </p:blipFill>
        <p:spPr>
          <a:xfrm>
            <a:off x="1440210" y="1149970"/>
            <a:ext cx="3111500" cy="4584700"/>
          </a:xfrm>
          <a:prstGeom prst="rect">
            <a:avLst/>
          </a:prstGeom>
        </p:spPr>
      </p:pic>
      <p:sp>
        <p:nvSpPr>
          <p:cNvPr id="4" name="TextBox 3"/>
          <p:cNvSpPr txBox="1"/>
          <p:nvPr/>
        </p:nvSpPr>
        <p:spPr>
          <a:xfrm>
            <a:off x="5346372" y="970520"/>
            <a:ext cx="5360020" cy="646331"/>
          </a:xfrm>
          <a:prstGeom prst="rect">
            <a:avLst/>
          </a:prstGeom>
          <a:noFill/>
        </p:spPr>
        <p:txBody>
          <a:bodyPr wrap="square" rtlCol="0">
            <a:spAutoFit/>
          </a:bodyPr>
          <a:lstStyle/>
          <a:p>
            <a:r>
              <a:rPr lang="en-US" dirty="0" smtClean="0"/>
              <a:t>What makes Korea a particularly</a:t>
            </a:r>
          </a:p>
          <a:p>
            <a:r>
              <a:rPr lang="en-US" dirty="0"/>
              <a:t>i</a:t>
            </a:r>
            <a:r>
              <a:rPr lang="en-US" dirty="0" smtClean="0"/>
              <a:t>nteresting case study in postwar Asian history?</a:t>
            </a:r>
            <a:endParaRPr lang="en-US" dirty="0"/>
          </a:p>
        </p:txBody>
      </p:sp>
      <p:sp>
        <p:nvSpPr>
          <p:cNvPr id="5" name="Rectangle 4"/>
          <p:cNvSpPr/>
          <p:nvPr/>
        </p:nvSpPr>
        <p:spPr>
          <a:xfrm>
            <a:off x="1440210" y="5734670"/>
            <a:ext cx="6096000" cy="923330"/>
          </a:xfrm>
          <a:prstGeom prst="rect">
            <a:avLst/>
          </a:prstGeom>
        </p:spPr>
        <p:txBody>
          <a:bodyPr>
            <a:spAutoFit/>
          </a:bodyPr>
          <a:lstStyle/>
          <a:p>
            <a:r>
              <a:rPr lang="en-US" dirty="0" smtClean="0"/>
              <a:t>The </a:t>
            </a:r>
            <a:r>
              <a:rPr lang="en-US" dirty="0"/>
              <a:t>Cairo Declaration (Nov. 1943</a:t>
            </a:r>
            <a:r>
              <a:rPr lang="en-US" dirty="0" smtClean="0"/>
              <a:t>) </a:t>
            </a:r>
          </a:p>
          <a:p>
            <a:r>
              <a:rPr lang="en-US" dirty="0" smtClean="0"/>
              <a:t>“</a:t>
            </a:r>
            <a:r>
              <a:rPr lang="en-US" dirty="0"/>
              <a:t>in due course, Korea shall </a:t>
            </a:r>
            <a:endParaRPr lang="en-US" dirty="0" smtClean="0"/>
          </a:p>
          <a:p>
            <a:r>
              <a:rPr lang="en-US" dirty="0" smtClean="0"/>
              <a:t>become </a:t>
            </a:r>
            <a:r>
              <a:rPr lang="en-US" dirty="0"/>
              <a:t>independent.”</a:t>
            </a:r>
          </a:p>
        </p:txBody>
      </p:sp>
      <p:pic>
        <p:nvPicPr>
          <p:cNvPr id="6" name="Picture 5"/>
          <p:cNvPicPr>
            <a:picLocks noChangeAspect="1"/>
          </p:cNvPicPr>
          <p:nvPr/>
        </p:nvPicPr>
        <p:blipFill>
          <a:blip r:embed="rId3"/>
          <a:stretch>
            <a:fillRect/>
          </a:stretch>
        </p:blipFill>
        <p:spPr>
          <a:xfrm>
            <a:off x="5449970" y="1713470"/>
            <a:ext cx="3602375" cy="4728117"/>
          </a:xfrm>
          <a:prstGeom prst="rect">
            <a:avLst/>
          </a:prstGeom>
        </p:spPr>
      </p:pic>
      <p:sp>
        <p:nvSpPr>
          <p:cNvPr id="7" name="Rectangle 6"/>
          <p:cNvSpPr/>
          <p:nvPr/>
        </p:nvSpPr>
        <p:spPr>
          <a:xfrm>
            <a:off x="9236927" y="4427035"/>
            <a:ext cx="2806390" cy="1569660"/>
          </a:xfrm>
          <a:prstGeom prst="rect">
            <a:avLst/>
          </a:prstGeom>
        </p:spPr>
        <p:txBody>
          <a:bodyPr wrap="square">
            <a:spAutoFit/>
          </a:bodyPr>
          <a:lstStyle/>
          <a:p>
            <a:r>
              <a:rPr lang="en-US" sz="1200" dirty="0">
                <a:solidFill>
                  <a:srgbClr val="222222"/>
                </a:solidFill>
                <a:latin typeface="Arial" charset="0"/>
              </a:rPr>
              <a:t>Surrender of Japanese Forces in southern Korea, September 1945. Lowering the Japanese flag, during surrender ceremonies at </a:t>
            </a:r>
            <a:r>
              <a:rPr lang="en-US" sz="1200" dirty="0" err="1">
                <a:solidFill>
                  <a:srgbClr val="222222"/>
                </a:solidFill>
                <a:latin typeface="Arial" charset="0"/>
              </a:rPr>
              <a:t>Keijo</a:t>
            </a:r>
            <a:r>
              <a:rPr lang="en-US" sz="1200" dirty="0">
                <a:solidFill>
                  <a:srgbClr val="222222"/>
                </a:solidFill>
                <a:latin typeface="Arial" charset="0"/>
              </a:rPr>
              <a:t> (now Seoul), Chosen (now Korea), 9 September 1945</a:t>
            </a:r>
            <a:r>
              <a:rPr lang="en-US" sz="1200" dirty="0" smtClean="0">
                <a:solidFill>
                  <a:srgbClr val="222222"/>
                </a:solidFill>
                <a:latin typeface="Arial" charset="0"/>
              </a:rPr>
              <a:t>.</a:t>
            </a:r>
          </a:p>
          <a:p>
            <a:endParaRPr lang="en-US" sz="1200" dirty="0">
              <a:solidFill>
                <a:srgbClr val="222222"/>
              </a:solidFill>
              <a:latin typeface="Arial" charset="0"/>
            </a:endParaRPr>
          </a:p>
          <a:p>
            <a:r>
              <a:rPr lang="en-US" sz="1200" dirty="0" smtClean="0">
                <a:solidFill>
                  <a:srgbClr val="222222"/>
                </a:solidFill>
                <a:latin typeface="Arial" charset="0"/>
              </a:rPr>
              <a:t>US National Archives</a:t>
            </a:r>
            <a:endParaRPr lang="en-US" sz="1200" dirty="0"/>
          </a:p>
        </p:txBody>
      </p:sp>
    </p:spTree>
    <p:extLst>
      <p:ext uri="{BB962C8B-B14F-4D97-AF65-F5344CB8AC3E}">
        <p14:creationId xmlns:p14="http://schemas.microsoft.com/office/powerpoint/2010/main" val="13418191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2915" y="384717"/>
            <a:ext cx="9601200" cy="1485900"/>
          </a:xfrm>
        </p:spPr>
        <p:txBody>
          <a:bodyPr/>
          <a:lstStyle/>
          <a:p>
            <a:r>
              <a:rPr lang="en-US" dirty="0" smtClean="0"/>
              <a:t>Korea: August 1945</a:t>
            </a:r>
            <a:endParaRPr lang="en-US" dirty="0"/>
          </a:p>
        </p:txBody>
      </p:sp>
      <p:pic>
        <p:nvPicPr>
          <p:cNvPr id="3" name="Picture 2"/>
          <p:cNvPicPr>
            <a:picLocks noChangeAspect="1"/>
          </p:cNvPicPr>
          <p:nvPr/>
        </p:nvPicPr>
        <p:blipFill>
          <a:blip r:embed="rId2"/>
          <a:stretch>
            <a:fillRect/>
          </a:stretch>
        </p:blipFill>
        <p:spPr>
          <a:xfrm>
            <a:off x="1002915" y="1517960"/>
            <a:ext cx="6984844" cy="4656563"/>
          </a:xfrm>
          <a:prstGeom prst="rect">
            <a:avLst/>
          </a:prstGeom>
        </p:spPr>
      </p:pic>
      <p:sp>
        <p:nvSpPr>
          <p:cNvPr id="4" name="Rectangle 3"/>
          <p:cNvSpPr/>
          <p:nvPr/>
        </p:nvSpPr>
        <p:spPr>
          <a:xfrm>
            <a:off x="8144108" y="1621913"/>
            <a:ext cx="3888059" cy="4801314"/>
          </a:xfrm>
          <a:prstGeom prst="rect">
            <a:avLst/>
          </a:prstGeom>
        </p:spPr>
        <p:txBody>
          <a:bodyPr wrap="square">
            <a:spAutoFit/>
          </a:bodyPr>
          <a:lstStyle/>
          <a:p>
            <a:r>
              <a:rPr lang="en-US" dirty="0" smtClean="0">
                <a:solidFill>
                  <a:srgbClr val="000000"/>
                </a:solidFill>
                <a:latin typeface="Palatino" charset="0"/>
              </a:rPr>
              <a:t>“The </a:t>
            </a:r>
            <a:r>
              <a:rPr lang="en-US" dirty="0">
                <a:solidFill>
                  <a:srgbClr val="000000"/>
                </a:solidFill>
                <a:latin typeface="Palatino" charset="0"/>
              </a:rPr>
              <a:t>August 15, 1945 announcement by the Japanese Emperor declaring Japan’s intention to accept the Allied forces’ terms of unconditional surrender sent Koreans throughout the empire into the streets in celebration. For the first time in decades they could freely associate with their fellow countrymen, communicate in their native language, and wave their national flag (</a:t>
            </a:r>
            <a:r>
              <a:rPr lang="en-US" i="1" dirty="0" err="1">
                <a:solidFill>
                  <a:srgbClr val="000000"/>
                </a:solidFill>
                <a:latin typeface="Palatino" charset="0"/>
              </a:rPr>
              <a:t>taegeukgi</a:t>
            </a:r>
            <a:r>
              <a:rPr lang="en-US" dirty="0">
                <a:solidFill>
                  <a:srgbClr val="000000"/>
                </a:solidFill>
                <a:latin typeface="Palatino" charset="0"/>
              </a:rPr>
              <a:t>) as Koreans without fear of punishment</a:t>
            </a:r>
            <a:r>
              <a:rPr lang="en-US" dirty="0" smtClean="0">
                <a:solidFill>
                  <a:srgbClr val="000000"/>
                </a:solidFill>
                <a:latin typeface="Palatino" charset="0"/>
              </a:rPr>
              <a:t>.”</a:t>
            </a:r>
          </a:p>
          <a:p>
            <a:endParaRPr lang="en-US" dirty="0">
              <a:solidFill>
                <a:srgbClr val="000000"/>
              </a:solidFill>
              <a:latin typeface="Palatino" charset="0"/>
            </a:endParaRPr>
          </a:p>
          <a:p>
            <a:r>
              <a:rPr lang="en-US" dirty="0">
                <a:hlinkClick r:id="rId3"/>
              </a:rPr>
              <a:t>https://apjjf.org/-</a:t>
            </a:r>
            <a:r>
              <a:rPr lang="en-US" dirty="0" smtClean="0">
                <a:hlinkClick r:id="rId3"/>
              </a:rPr>
              <a:t>Mark-Caprio/3221/article.html</a:t>
            </a:r>
            <a:endParaRPr lang="en-US" dirty="0" smtClean="0"/>
          </a:p>
          <a:p>
            <a:endParaRPr lang="en-US" dirty="0"/>
          </a:p>
        </p:txBody>
      </p:sp>
    </p:spTree>
    <p:extLst>
      <p:ext uri="{BB962C8B-B14F-4D97-AF65-F5344CB8AC3E}">
        <p14:creationId xmlns:p14="http://schemas.microsoft.com/office/powerpoint/2010/main" val="1779562798"/>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Crop</Template>
  <TotalTime>301</TotalTime>
  <Words>766</Words>
  <Application>Microsoft Macintosh PowerPoint</Application>
  <PresentationFormat>Widescreen</PresentationFormat>
  <Paragraphs>99</Paragraphs>
  <Slides>20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20</vt:i4>
      </vt:variant>
    </vt:vector>
  </HeadingPairs>
  <TitlesOfParts>
    <vt:vector size="28" baseType="lpstr">
      <vt:lpstr>-webkit-standard</vt:lpstr>
      <vt:lpstr>Dinamit</vt:lpstr>
      <vt:lpstr>Droid Sans</vt:lpstr>
      <vt:lpstr>Franklin Gothic Book</vt:lpstr>
      <vt:lpstr>Georgia</vt:lpstr>
      <vt:lpstr>Palatino</vt:lpstr>
      <vt:lpstr>Arial</vt:lpstr>
      <vt:lpstr>Crop</vt:lpstr>
      <vt:lpstr>Imperial deconstruction and reconstruction</vt:lpstr>
      <vt:lpstr>Independence struggles: the long duree</vt:lpstr>
      <vt:lpstr>PowerPoint Presentation</vt:lpstr>
      <vt:lpstr>PowerPoint Presentation</vt:lpstr>
      <vt:lpstr>PowerPoint Presentation</vt:lpstr>
      <vt:lpstr>What was the Allied wartime position on empire?  The Atlantic Charter  “First, their countries seek no aggrandizement, territorial or other;   Second, they desire to see no territorial changes that do not accord with the freely expressed wishes of the peoples concerned;   Third, they respect the right of all peoples to choose the form of government under which they will live; and they wish to see sovereign rights and self-government restored to those who have been forcibly deprived of them;”  According to the UN: This document was not a treaty between the two powers.  Nor was it a final and formal expression of peace aims.  It was only an affirmation, as the document declared,  “of certain common principles in the national policies of  their respective countries on which they based their hopes for a better future for the world.”  http://www.un.org/en/sections/history-united-nations-charter/ 1941-atlantic-charter/index.html          </vt:lpstr>
      <vt:lpstr>PowerPoint Presentation</vt:lpstr>
      <vt:lpstr>The postwar fate of Korea</vt:lpstr>
      <vt:lpstr>Korea: August 1945</vt:lpstr>
      <vt:lpstr>PowerPoint Presentation</vt:lpstr>
      <vt:lpstr>PowerPoint Presentation</vt:lpstr>
      <vt:lpstr>Korea: Sept. 1945</vt:lpstr>
      <vt:lpstr>PowerPoint Presentation</vt:lpstr>
      <vt:lpstr>PowerPoint Presentation</vt:lpstr>
      <vt:lpstr>PowerPoint Presentation</vt:lpstr>
      <vt:lpstr>PowerPoint Presentation</vt:lpstr>
      <vt:lpstr>PowerPoint Presentation</vt:lpstr>
      <vt:lpstr>PowerPoint Presentation</vt:lpstr>
      <vt:lpstr>The Soviets in northern Korea</vt:lpstr>
      <vt:lpstr>Anna Louise Strong</vt:lpstr>
    </vt:vector>
  </TitlesOfParts>
  <Company/>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Imperial deconstruction and reconstruction</dc:title>
  <dc:creator>Susan Carruthers</dc:creator>
  <cp:lastModifiedBy>Susan Carruthers</cp:lastModifiedBy>
  <cp:revision>22</cp:revision>
  <dcterms:created xsi:type="dcterms:W3CDTF">2018-02-28T07:33:38Z</dcterms:created>
  <dcterms:modified xsi:type="dcterms:W3CDTF">2018-02-28T12:34:41Z</dcterms:modified>
</cp:coreProperties>
</file>