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7" r:id="rId4"/>
    <p:sldId id="288" r:id="rId5"/>
    <p:sldId id="287" r:id="rId6"/>
    <p:sldId id="267" r:id="rId7"/>
    <p:sldId id="280" r:id="rId8"/>
    <p:sldId id="271" r:id="rId9"/>
    <p:sldId id="270" r:id="rId10"/>
    <p:sldId id="289" r:id="rId11"/>
    <p:sldId id="268" r:id="rId12"/>
    <p:sldId id="276" r:id="rId13"/>
    <p:sldId id="283" r:id="rId14"/>
    <p:sldId id="282" r:id="rId15"/>
    <p:sldId id="275" r:id="rId16"/>
    <p:sldId id="273" r:id="rId17"/>
    <p:sldId id="272" r:id="rId18"/>
    <p:sldId id="281" r:id="rId19"/>
    <p:sldId id="285" r:id="rId20"/>
    <p:sldId id="269" r:id="rId21"/>
    <p:sldId id="284" r:id="rId22"/>
    <p:sldId id="290" r:id="rId23"/>
    <p:sldId id="28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1"/>
  </p:normalViewPr>
  <p:slideViewPr>
    <p:cSldViewPr snapToGrid="0" snapToObjects="1">
      <p:cViewPr varScale="1">
        <p:scale>
          <a:sx n="116" d="100"/>
          <a:sy n="116" d="100"/>
        </p:scale>
        <p:origin x="41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2/23/25</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2/23/25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2/23/25</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2/23/25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2/23/25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2/23/25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2/23/25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2/23/25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2/23/25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2/23/25</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koreatimes.co.kr/www/opinion/2025/02/715_246799.html" TargetMode="Externa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6.xml"/><Relationship Id="rId4" Type="http://schemas.openxmlformats.org/officeDocument/2006/relationships/image" Target="../media/image16.tiff"/></Relationships>
</file>

<file path=ppt/slides/_rels/slide12.xml.rels><?xml version="1.0" encoding="UTF-8" standalone="yes"?>
<Relationships xmlns="http://schemas.openxmlformats.org/package/2006/relationships"><Relationship Id="rId3" Type="http://schemas.openxmlformats.org/officeDocument/2006/relationships/hyperlink" Target="https://history.army.mil/books/wwii/MacArthur%20Reports/MacArthur%20V1%20Sup/ch6.htm" TargetMode="External"/><Relationship Id="rId2" Type="http://schemas.openxmlformats.org/officeDocument/2006/relationships/image" Target="../media/image17.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av.lib.umd.edu/media_objects/r207tq18s" TargetMode="External"/><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www.wilsoncenter.org/blog-post/left-right-and-rhee" TargetMode="External"/><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Division_of_Korea#/media/File:Anti-Trusteeship_Campaign.jpg"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hyperlink" Target="http://online.wsj.com/ww1/ho-chi-minh" TargetMode="External"/><Relationship Id="rId1" Type="http://schemas.openxmlformats.org/officeDocument/2006/relationships/slideLayout" Target="../slideLayouts/slideLayout2.xml"/><Relationship Id="rId5" Type="http://schemas.openxmlformats.org/officeDocument/2006/relationships/hyperlink" Target="https://apjjf.org/2021/21/baik" TargetMode="Externa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openxmlformats.org/officeDocument/2006/relationships/hyperlink" Target="https://www.britannica.com/place/China" TargetMode="External"/><Relationship Id="rId3" Type="http://schemas.openxmlformats.org/officeDocument/2006/relationships/hyperlink" Target="http://hdl.loc.gov/loc.pnp/cph.3c19377" TargetMode="External"/><Relationship Id="rId7" Type="http://schemas.openxmlformats.org/officeDocument/2006/relationships/hyperlink" Target="https://www.britannica.com/place/Soviet-Union" TargetMode="External"/><Relationship Id="rId2" Type="http://schemas.openxmlformats.org/officeDocument/2006/relationships/image" Target="../media/image25.tiff"/><Relationship Id="rId1" Type="http://schemas.openxmlformats.org/officeDocument/2006/relationships/slideLayout" Target="../slideLayouts/slideLayout6.xml"/><Relationship Id="rId6" Type="http://schemas.openxmlformats.org/officeDocument/2006/relationships/hyperlink" Target="https://www.merriam-webster.com/dictionary/nascent" TargetMode="External"/><Relationship Id="rId5" Type="http://schemas.openxmlformats.org/officeDocument/2006/relationships/hyperlink" Target="https://www.britannica.com/place/Beijing" TargetMode="External"/><Relationship Id="rId4" Type="http://schemas.openxmlformats.org/officeDocument/2006/relationships/hyperlink" Target="https://www.britannica.com/place/Nebraska-state" TargetMode="External"/><Relationship Id="rId9" Type="http://schemas.openxmlformats.org/officeDocument/2006/relationships/hyperlink" Target="https://www.britannica.com/biography/Anna-Louise-Strong"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s://digitalarchive.wilsoncenter.org/document/104024/download"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media.un.org/photo/en/asset/oun7/oun7667695" TargetMode="External"/><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cdn.britannica.com/99/72799-050-C69F5F60/Table-battle-casualties-Korean-War-Death-toll.jpg" TargetMode="External"/><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hyperlink" Target="https://www.iwm.org.uk/history/25-photographs-of-the-korean-war"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orldview.stratfor.com/article/japans-territorial-expansion-1931-1942" TargetMode="External"/><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blueprintforhistory.files.wordpress.com/2013/05/decolonization-in-asia.gif"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apjjf.org/-Mark-Caprio/3221/article.html" TargetMode="External"/><Relationship Id="rId2" Type="http://schemas.openxmlformats.org/officeDocument/2006/relationships/image" Target="../media/image10.tif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kilroywashere.org/003-Pages/Benedetto/Benedetto.html" TargetMode="External"/><Relationship Id="rId2" Type="http://schemas.openxmlformats.org/officeDocument/2006/relationships/image" Target="../media/image11.tiff"/><Relationship Id="rId1" Type="http://schemas.openxmlformats.org/officeDocument/2006/relationships/slideLayout" Target="../slideLayouts/slideLayout7.xml"/><Relationship Id="rId4"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5373" y="1699244"/>
            <a:ext cx="9640737" cy="2098226"/>
          </a:xfrm>
        </p:spPr>
        <p:txBody>
          <a:bodyPr/>
          <a:lstStyle/>
          <a:p>
            <a:r>
              <a:rPr lang="en-US" sz="6000" dirty="0"/>
              <a:t>Postwar Asia &amp; the partition of </a:t>
            </a:r>
            <a:r>
              <a:rPr lang="en-US" sz="6000" dirty="0" err="1"/>
              <a:t>korea</a:t>
            </a:r>
            <a:endParaRPr lang="en-US" sz="6000" dirty="0"/>
          </a:p>
        </p:txBody>
      </p:sp>
      <p:sp>
        <p:nvSpPr>
          <p:cNvPr id="3" name="Subtitle 2"/>
          <p:cNvSpPr>
            <a:spLocks noGrp="1"/>
          </p:cNvSpPr>
          <p:nvPr>
            <p:ph type="subTitle" idx="1"/>
          </p:nvPr>
        </p:nvSpPr>
        <p:spPr/>
        <p:txBody>
          <a:bodyPr/>
          <a:lstStyle/>
          <a:p>
            <a:r>
              <a:rPr lang="en-US" dirty="0"/>
              <a:t>Postwar: Term 2, week 8</a:t>
            </a:r>
          </a:p>
        </p:txBody>
      </p:sp>
    </p:spTree>
    <p:extLst>
      <p:ext uri="{BB962C8B-B14F-4D97-AF65-F5344CB8AC3E}">
        <p14:creationId xmlns:p14="http://schemas.microsoft.com/office/powerpoint/2010/main" val="109301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he unidentified soldier wrote on the back of the picture: 'People save the stuff from the soil cans (toilets) and spread it on the cabbage for fertilizer. This is called 'Honey' ― it is carried in 'Honey buckets' or 'Honey wagons' and is absolutely the worst smelling stuff in the world.' Circa July 1952. ">
            <a:extLst>
              <a:ext uri="{FF2B5EF4-FFF2-40B4-BE49-F238E27FC236}">
                <a16:creationId xmlns:a16="http://schemas.microsoft.com/office/drawing/2014/main" id="{240610F3-2144-F5ED-5395-0A1473CA7A5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2638" y="718740"/>
            <a:ext cx="9104312" cy="61392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40BC103-CE6A-AC1F-B5C0-691F603BF2F6}"/>
              </a:ext>
            </a:extLst>
          </p:cNvPr>
          <p:cNvSpPr txBox="1"/>
          <p:nvPr/>
        </p:nvSpPr>
        <p:spPr>
          <a:xfrm>
            <a:off x="782638" y="157163"/>
            <a:ext cx="7601198" cy="523220"/>
          </a:xfrm>
          <a:prstGeom prst="rect">
            <a:avLst/>
          </a:prstGeom>
          <a:noFill/>
        </p:spPr>
        <p:txBody>
          <a:bodyPr wrap="square" rtlCol="0">
            <a:spAutoFit/>
          </a:bodyPr>
          <a:lstStyle/>
          <a:p>
            <a:r>
              <a:rPr lang="en-US" sz="2800" dirty="0"/>
              <a:t>American ‘Orientalism’: the politics of disgust</a:t>
            </a:r>
          </a:p>
        </p:txBody>
      </p:sp>
      <p:sp>
        <p:nvSpPr>
          <p:cNvPr id="5" name="TextBox 4">
            <a:extLst>
              <a:ext uri="{FF2B5EF4-FFF2-40B4-BE49-F238E27FC236}">
                <a16:creationId xmlns:a16="http://schemas.microsoft.com/office/drawing/2014/main" id="{31842263-05B2-3969-4D07-7C6E729ADF6C}"/>
              </a:ext>
            </a:extLst>
          </p:cNvPr>
          <p:cNvSpPr txBox="1"/>
          <p:nvPr/>
        </p:nvSpPr>
        <p:spPr>
          <a:xfrm>
            <a:off x="10058402" y="718740"/>
            <a:ext cx="1528762" cy="5078313"/>
          </a:xfrm>
          <a:prstGeom prst="rect">
            <a:avLst/>
          </a:prstGeom>
          <a:noFill/>
        </p:spPr>
        <p:txBody>
          <a:bodyPr wrap="square" rtlCol="0">
            <a:spAutoFit/>
          </a:bodyPr>
          <a:lstStyle/>
          <a:p>
            <a:r>
              <a:rPr lang="en-US" dirty="0"/>
              <a:t>Many American</a:t>
            </a:r>
          </a:p>
          <a:p>
            <a:r>
              <a:rPr lang="en-US" dirty="0"/>
              <a:t>soldiers, serving</a:t>
            </a:r>
          </a:p>
          <a:p>
            <a:r>
              <a:rPr lang="en-US" dirty="0"/>
              <a:t>during the </a:t>
            </a:r>
          </a:p>
          <a:p>
            <a:r>
              <a:rPr lang="en-US" dirty="0" err="1"/>
              <a:t>cccupation</a:t>
            </a:r>
            <a:r>
              <a:rPr lang="en-US" dirty="0"/>
              <a:t> (and later</a:t>
            </a:r>
          </a:p>
          <a:p>
            <a:r>
              <a:rPr lang="en-US" dirty="0"/>
              <a:t>During the Korean War)</a:t>
            </a:r>
          </a:p>
          <a:p>
            <a:r>
              <a:rPr lang="en-US" dirty="0"/>
              <a:t>passed disgusted comment on the ‘honey-wagons’ that collected human ‘night-soil’ for use as fertilizer</a:t>
            </a:r>
          </a:p>
        </p:txBody>
      </p:sp>
      <p:sp>
        <p:nvSpPr>
          <p:cNvPr id="7" name="TextBox 6">
            <a:extLst>
              <a:ext uri="{FF2B5EF4-FFF2-40B4-BE49-F238E27FC236}">
                <a16:creationId xmlns:a16="http://schemas.microsoft.com/office/drawing/2014/main" id="{B2274B82-C755-05F3-2A52-4BD1F8C6EC9F}"/>
              </a:ext>
            </a:extLst>
          </p:cNvPr>
          <p:cNvSpPr txBox="1"/>
          <p:nvPr/>
        </p:nvSpPr>
        <p:spPr>
          <a:xfrm>
            <a:off x="4483865" y="5881658"/>
            <a:ext cx="8695062" cy="646331"/>
          </a:xfrm>
          <a:prstGeom prst="rect">
            <a:avLst/>
          </a:prstGeom>
          <a:noFill/>
        </p:spPr>
        <p:txBody>
          <a:bodyPr wrap="square">
            <a:spAutoFit/>
          </a:bodyPr>
          <a:lstStyle/>
          <a:p>
            <a:r>
              <a:rPr lang="en-US" dirty="0">
                <a:hlinkClick r:id="rId3"/>
              </a:rPr>
              <a:t>https://www.koreatimes.co.kr/www/opinion/2025/02/715_246799.html</a:t>
            </a:r>
            <a:endParaRPr lang="en-US" dirty="0"/>
          </a:p>
          <a:p>
            <a:endParaRPr lang="en-US" dirty="0"/>
          </a:p>
        </p:txBody>
      </p:sp>
    </p:spTree>
    <p:extLst>
      <p:ext uri="{BB962C8B-B14F-4D97-AF65-F5344CB8AC3E}">
        <p14:creationId xmlns:p14="http://schemas.microsoft.com/office/powerpoint/2010/main" val="94429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5913" y="367062"/>
            <a:ext cx="9601200" cy="1485900"/>
          </a:xfrm>
        </p:spPr>
        <p:txBody>
          <a:bodyPr/>
          <a:lstStyle/>
          <a:p>
            <a:r>
              <a:rPr lang="en-US" dirty="0"/>
              <a:t>Korea: Sept. 1945</a:t>
            </a:r>
          </a:p>
        </p:txBody>
      </p:sp>
      <p:pic>
        <p:nvPicPr>
          <p:cNvPr id="3" name="Picture 2"/>
          <p:cNvPicPr>
            <a:picLocks noChangeAspect="1"/>
          </p:cNvPicPr>
          <p:nvPr/>
        </p:nvPicPr>
        <p:blipFill>
          <a:blip r:embed="rId2"/>
          <a:stretch>
            <a:fillRect/>
          </a:stretch>
        </p:blipFill>
        <p:spPr>
          <a:xfrm>
            <a:off x="1025913" y="1176067"/>
            <a:ext cx="5637880" cy="3954346"/>
          </a:xfrm>
          <a:prstGeom prst="rect">
            <a:avLst/>
          </a:prstGeom>
        </p:spPr>
      </p:pic>
      <p:pic>
        <p:nvPicPr>
          <p:cNvPr id="4" name="Picture 3"/>
          <p:cNvPicPr>
            <a:picLocks noChangeAspect="1"/>
          </p:cNvPicPr>
          <p:nvPr/>
        </p:nvPicPr>
        <p:blipFill>
          <a:blip r:embed="rId3"/>
          <a:stretch>
            <a:fillRect/>
          </a:stretch>
        </p:blipFill>
        <p:spPr>
          <a:xfrm>
            <a:off x="6663793" y="3309224"/>
            <a:ext cx="5123046" cy="3548776"/>
          </a:xfrm>
          <a:prstGeom prst="rect">
            <a:avLst/>
          </a:prstGeom>
        </p:spPr>
      </p:pic>
      <p:pic>
        <p:nvPicPr>
          <p:cNvPr id="5" name="Picture 4"/>
          <p:cNvPicPr>
            <a:picLocks noChangeAspect="1"/>
          </p:cNvPicPr>
          <p:nvPr/>
        </p:nvPicPr>
        <p:blipFill>
          <a:blip r:embed="rId4"/>
          <a:stretch>
            <a:fillRect/>
          </a:stretch>
        </p:blipFill>
        <p:spPr>
          <a:xfrm>
            <a:off x="6613033" y="0"/>
            <a:ext cx="5536800" cy="3402825"/>
          </a:xfrm>
          <a:prstGeom prst="rect">
            <a:avLst/>
          </a:prstGeom>
        </p:spPr>
      </p:pic>
      <p:sp>
        <p:nvSpPr>
          <p:cNvPr id="6" name="TextBox 5"/>
          <p:cNvSpPr txBox="1"/>
          <p:nvPr/>
        </p:nvSpPr>
        <p:spPr>
          <a:xfrm>
            <a:off x="1126273" y="5196468"/>
            <a:ext cx="4795800" cy="1200329"/>
          </a:xfrm>
          <a:prstGeom prst="rect">
            <a:avLst/>
          </a:prstGeom>
          <a:noFill/>
        </p:spPr>
        <p:txBody>
          <a:bodyPr wrap="none" rtlCol="0">
            <a:spAutoFit/>
          </a:bodyPr>
          <a:lstStyle/>
          <a:p>
            <a:r>
              <a:rPr lang="en-US" dirty="0"/>
              <a:t>US troops arrive in Korea in Sept. 1945 and</a:t>
            </a:r>
          </a:p>
          <a:p>
            <a:r>
              <a:rPr lang="en-US" dirty="0"/>
              <a:t>begin disarming Japanese soldiers prior to their</a:t>
            </a:r>
          </a:p>
          <a:p>
            <a:r>
              <a:rPr lang="en-US" dirty="0"/>
              <a:t>repatriation to Japan</a:t>
            </a:r>
          </a:p>
          <a:p>
            <a:endParaRPr lang="en-US" dirty="0"/>
          </a:p>
        </p:txBody>
      </p:sp>
    </p:spTree>
    <p:extLst>
      <p:ext uri="{BB962C8B-B14F-4D97-AF65-F5344CB8AC3E}">
        <p14:creationId xmlns:p14="http://schemas.microsoft.com/office/powerpoint/2010/main" val="227797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76529" y="0"/>
            <a:ext cx="4900152" cy="6858000"/>
          </a:xfrm>
          <a:prstGeom prst="rect">
            <a:avLst/>
          </a:prstGeom>
        </p:spPr>
      </p:pic>
      <p:sp>
        <p:nvSpPr>
          <p:cNvPr id="3" name="Rectangle 2"/>
          <p:cNvSpPr/>
          <p:nvPr/>
        </p:nvSpPr>
        <p:spPr>
          <a:xfrm>
            <a:off x="6105013" y="168544"/>
            <a:ext cx="3935821" cy="369332"/>
          </a:xfrm>
          <a:prstGeom prst="rect">
            <a:avLst/>
          </a:prstGeom>
        </p:spPr>
        <p:txBody>
          <a:bodyPr wrap="none">
            <a:spAutoFit/>
          </a:bodyPr>
          <a:lstStyle/>
          <a:p>
            <a:r>
              <a:rPr lang="en-US">
                <a:solidFill>
                  <a:srgbClr val="000000"/>
                </a:solidFill>
                <a:latin typeface="-webkit-standard" charset="0"/>
              </a:rPr>
              <a:t>Japanese to be Repatriated: August 1945</a:t>
            </a:r>
            <a:endParaRPr lang="en-US"/>
          </a:p>
        </p:txBody>
      </p:sp>
      <p:sp>
        <p:nvSpPr>
          <p:cNvPr id="4" name="Rectangle 3"/>
          <p:cNvSpPr/>
          <p:nvPr/>
        </p:nvSpPr>
        <p:spPr>
          <a:xfrm>
            <a:off x="919695" y="120402"/>
            <a:ext cx="4467922" cy="6832640"/>
          </a:xfrm>
          <a:prstGeom prst="rect">
            <a:avLst/>
          </a:prstGeom>
        </p:spPr>
        <p:txBody>
          <a:bodyPr wrap="square">
            <a:spAutoFit/>
          </a:bodyPr>
          <a:lstStyle/>
          <a:p>
            <a:pPr algn="just"/>
            <a:r>
              <a:rPr lang="en-US" dirty="0">
                <a:solidFill>
                  <a:srgbClr val="000000"/>
                </a:solidFill>
              </a:rPr>
              <a:t>“At the end of the war over six million Japanese were scattered throughout the islands in the Western Pacific and on the Asiatic mainland. Their repatriation became one of the major problems confronting General MacArthur. Their early return to Japan was desirable for purely humanitarian reasons as well as for the purpose of easing the economic burden of the liberated countries. (Plate No. 48) .</a:t>
            </a:r>
          </a:p>
          <a:p>
            <a:pPr algn="just"/>
            <a:endParaRPr lang="en-US" dirty="0">
              <a:solidFill>
                <a:srgbClr val="000000"/>
              </a:solidFill>
            </a:endParaRPr>
          </a:p>
          <a:p>
            <a:pPr algn="just"/>
            <a:r>
              <a:rPr lang="en-US" dirty="0">
                <a:solidFill>
                  <a:srgbClr val="000000"/>
                </a:solidFill>
              </a:rPr>
              <a:t>In addition, there were approximately 1,170,000 aliens in Japan, many of whom had been forcibly removed from their homelands. Early in September 1945 a large number of these displaced persons flocked to ports in southern Honshu and Kyushu, hoping thereby to obtain preferential treatment for their repatriation. This influx resulted in congestion and created health and sanitation problems which threatened public welfare in Japan.”</a:t>
            </a:r>
          </a:p>
          <a:p>
            <a:pPr algn="just"/>
            <a:r>
              <a:rPr lang="en-US" sz="1400" dirty="0">
                <a:solidFill>
                  <a:srgbClr val="000000"/>
                </a:solidFill>
                <a:hlinkClick r:id="rId3" invalidUrl="https://history.army.mil/books/wwii/MacArthur Reports/MacArthur V1 Sup/ch6.htm"/>
              </a:rPr>
              <a:t>https://</a:t>
            </a:r>
            <a:r>
              <a:rPr lang="en-US" sz="1400" dirty="0">
                <a:solidFill>
                  <a:srgbClr val="000000"/>
                </a:solidFill>
                <a:hlinkClick r:id="rId3" invalidUrl="https://history.army.mil/books/wwii/MacArthur Reports/MacArthur V1 Sup/ch6.htm"/>
              </a:rPr>
              <a:t>history.army.mil/books/wwii/MacArthur%20Reports/MacArthur%20V1%20Sup/ch6.htm</a:t>
            </a:r>
            <a:endParaRPr lang="en-US" sz="1400" dirty="0">
              <a:solidFill>
                <a:srgbClr val="000000"/>
              </a:solidFill>
            </a:endParaRPr>
          </a:p>
          <a:p>
            <a:pPr algn="just"/>
            <a:endParaRPr lang="en-US" sz="1400" b="0" dirty="0">
              <a:solidFill>
                <a:srgbClr val="000000"/>
              </a:solidFill>
              <a:effectLst/>
            </a:endParaRPr>
          </a:p>
        </p:txBody>
      </p:sp>
    </p:spTree>
    <p:extLst>
      <p:ext uri="{BB962C8B-B14F-4D97-AF65-F5344CB8AC3E}">
        <p14:creationId xmlns:p14="http://schemas.microsoft.com/office/powerpoint/2010/main" val="1607363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patriated">
            <a:extLst>
              <a:ext uri="{FF2B5EF4-FFF2-40B4-BE49-F238E27FC236}">
                <a16:creationId xmlns:a16="http://schemas.microsoft.com/office/drawing/2014/main" id="{B8FDF186-6BAA-A0C4-6BCD-3F85A304A8E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14450" y="0"/>
            <a:ext cx="52768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6D5BE9-3ECB-9A5A-A482-469F42A36BCE}"/>
              </a:ext>
            </a:extLst>
          </p:cNvPr>
          <p:cNvSpPr txBox="1"/>
          <p:nvPr/>
        </p:nvSpPr>
        <p:spPr>
          <a:xfrm>
            <a:off x="6882043" y="641388"/>
            <a:ext cx="3995507" cy="5170646"/>
          </a:xfrm>
          <a:prstGeom prst="rect">
            <a:avLst/>
          </a:prstGeom>
          <a:noFill/>
        </p:spPr>
        <p:txBody>
          <a:bodyPr wrap="square" rtlCol="0">
            <a:spAutoFit/>
          </a:bodyPr>
          <a:lstStyle/>
          <a:p>
            <a:endParaRPr lang="en-US" dirty="0"/>
          </a:p>
          <a:p>
            <a:r>
              <a:rPr lang="en-US" sz="2400" b="1" dirty="0"/>
              <a:t>Repatriation:</a:t>
            </a:r>
          </a:p>
          <a:p>
            <a:endParaRPr lang="en-US" b="1" dirty="0"/>
          </a:p>
          <a:p>
            <a:r>
              <a:rPr lang="en-GB" b="1" i="0" u="none" strike="noStrike" dirty="0">
                <a:solidFill>
                  <a:srgbClr val="080808"/>
                </a:solidFill>
                <a:effectLst/>
                <a:latin typeface="Lato" panose="020F0502020204030203" pitchFamily="34" charset="0"/>
              </a:rPr>
              <a:t>This Japanese baby is one of over 4 million Japanese repatriated from far eastern ports by the Americans.’</a:t>
            </a:r>
          </a:p>
          <a:p>
            <a:endParaRPr lang="en-GB" b="1" dirty="0">
              <a:solidFill>
                <a:srgbClr val="080808"/>
              </a:solidFill>
              <a:latin typeface="Lato" panose="020F0502020204030203" pitchFamily="34" charset="0"/>
            </a:endParaRPr>
          </a:p>
          <a:p>
            <a:r>
              <a:rPr lang="en-GB" b="1" i="0" u="none" strike="noStrike" dirty="0">
                <a:solidFill>
                  <a:srgbClr val="080808"/>
                </a:solidFill>
                <a:effectLst/>
                <a:latin typeface="Lato" panose="020F0502020204030203" pitchFamily="34" charset="0"/>
              </a:rPr>
              <a:t>1 August 1946</a:t>
            </a:r>
          </a:p>
          <a:p>
            <a:endParaRPr lang="en-GB" b="1" dirty="0">
              <a:solidFill>
                <a:srgbClr val="080808"/>
              </a:solidFill>
              <a:latin typeface="Lato" panose="020F0502020204030203" pitchFamily="34" charset="0"/>
            </a:endParaRPr>
          </a:p>
          <a:p>
            <a:r>
              <a:rPr lang="en-GB" b="0" i="0" u="none" strike="noStrike" dirty="0">
                <a:solidFill>
                  <a:srgbClr val="080808"/>
                </a:solidFill>
                <a:effectLst/>
                <a:latin typeface="Lato" panose="020F0502020204030203" pitchFamily="34" charset="0"/>
              </a:rPr>
              <a:t> (Photo by Keystone/Getty Images)</a:t>
            </a:r>
          </a:p>
          <a:p>
            <a:endParaRPr lang="en-GB" dirty="0">
              <a:solidFill>
                <a:srgbClr val="080808"/>
              </a:solidFill>
              <a:latin typeface="Lato" panose="020F0502020204030203" pitchFamily="34" charset="0"/>
            </a:endParaRPr>
          </a:p>
          <a:p>
            <a:r>
              <a:rPr lang="en-GB" dirty="0">
                <a:solidFill>
                  <a:srgbClr val="080808"/>
                </a:solidFill>
                <a:latin typeface="Lato" panose="020F0502020204030203" pitchFamily="34" charset="0"/>
              </a:rPr>
              <a:t>Watch an American serviceman’s footage of Japanese repatriation from Korea, 1946:</a:t>
            </a:r>
          </a:p>
          <a:p>
            <a:endParaRPr lang="en-GB" dirty="0">
              <a:solidFill>
                <a:srgbClr val="080808"/>
              </a:solidFill>
              <a:latin typeface="Lato" panose="020F0502020204030203" pitchFamily="34" charset="0"/>
            </a:endParaRPr>
          </a:p>
          <a:p>
            <a:r>
              <a:rPr lang="en-US" dirty="0">
                <a:hlinkClick r:id="rId3"/>
              </a:rPr>
              <a:t>https://av.lib.umd.edu/media_objects/r207tq18s</a:t>
            </a:r>
            <a:endParaRPr lang="en-GB" dirty="0">
              <a:solidFill>
                <a:srgbClr val="080808"/>
              </a:solidFill>
              <a:latin typeface="Lato" panose="020F0502020204030203" pitchFamily="34" charset="0"/>
            </a:endParaRPr>
          </a:p>
          <a:p>
            <a:endParaRPr lang="en-US" dirty="0"/>
          </a:p>
        </p:txBody>
      </p:sp>
    </p:spTree>
    <p:extLst>
      <p:ext uri="{BB962C8B-B14F-4D97-AF65-F5344CB8AC3E}">
        <p14:creationId xmlns:p14="http://schemas.microsoft.com/office/powerpoint/2010/main" val="1777123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oreans displaced during World War II return home">
            <a:extLst>
              <a:ext uri="{FF2B5EF4-FFF2-40B4-BE49-F238E27FC236}">
                <a16:creationId xmlns:a16="http://schemas.microsoft.com/office/drawing/2014/main" id="{E86B43BB-16E0-AECA-55A7-6E28DEB2967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2939" y="160965"/>
            <a:ext cx="8716064" cy="58223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E940663-8339-4CBD-CFA2-DEF5A551FFF9}"/>
              </a:ext>
            </a:extLst>
          </p:cNvPr>
          <p:cNvSpPr txBox="1"/>
          <p:nvPr/>
        </p:nvSpPr>
        <p:spPr>
          <a:xfrm>
            <a:off x="891074" y="6071429"/>
            <a:ext cx="10674685" cy="874598"/>
          </a:xfrm>
          <a:prstGeom prst="rect">
            <a:avLst/>
          </a:prstGeom>
          <a:noFill/>
        </p:spPr>
        <p:txBody>
          <a:bodyPr wrap="square">
            <a:spAutoFit/>
          </a:bodyPr>
          <a:lstStyle/>
          <a:p>
            <a:pPr algn="l">
              <a:lnSpc>
                <a:spcPts val="1500"/>
              </a:lnSpc>
            </a:pPr>
            <a:r>
              <a:rPr lang="en-GB" b="0" i="1" u="none" strike="noStrike" dirty="0">
                <a:effectLst/>
                <a:latin typeface="acumin-pro"/>
              </a:rPr>
              <a:t>Koreans displaced during World War II return to Busan, Korea, from Japan, October 12, 1945.</a:t>
            </a:r>
            <a:br>
              <a:rPr lang="en-GB" b="0" i="1" u="none" strike="noStrike" dirty="0">
                <a:effectLst/>
                <a:latin typeface="acumin-pro"/>
              </a:rPr>
            </a:br>
            <a:endParaRPr lang="en-GB" b="0" i="1" u="none" strike="noStrike" dirty="0">
              <a:effectLst/>
              <a:latin typeface="acumin-pro"/>
            </a:endParaRPr>
          </a:p>
          <a:p>
            <a:pPr algn="l">
              <a:lnSpc>
                <a:spcPts val="1500"/>
              </a:lnSpc>
            </a:pPr>
            <a:r>
              <a:rPr lang="en-GB" b="0" i="1" u="none" strike="noStrike" dirty="0">
                <a:effectLst/>
                <a:latin typeface="acumin-pro"/>
              </a:rPr>
              <a:t>Record Group 111, National Archives and Records Administration, via The Archives of Korean History #IM000011279, http://</a:t>
            </a:r>
            <a:r>
              <a:rPr lang="en-GB" b="0" i="1" u="none" strike="noStrike" dirty="0" err="1">
                <a:effectLst/>
                <a:latin typeface="acumin-pro"/>
              </a:rPr>
              <a:t>archive.history.go.kr</a:t>
            </a:r>
            <a:r>
              <a:rPr lang="en-GB" b="0" i="1" u="none" strike="noStrike" dirty="0">
                <a:effectLst/>
                <a:latin typeface="acumin-pro"/>
              </a:rPr>
              <a:t>/id/AUS005_06_03V0000_736</a:t>
            </a:r>
          </a:p>
        </p:txBody>
      </p:sp>
    </p:spTree>
    <p:extLst>
      <p:ext uri="{BB962C8B-B14F-4D97-AF65-F5344CB8AC3E}">
        <p14:creationId xmlns:p14="http://schemas.microsoft.com/office/powerpoint/2010/main" val="1689393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42896" y="646771"/>
            <a:ext cx="7516368" cy="6110868"/>
          </a:xfrm>
          <a:prstGeom prst="rect">
            <a:avLst/>
          </a:prstGeom>
        </p:spPr>
      </p:pic>
      <p:sp>
        <p:nvSpPr>
          <p:cNvPr id="3" name="Rectangle 2"/>
          <p:cNvSpPr/>
          <p:nvPr/>
        </p:nvSpPr>
        <p:spPr>
          <a:xfrm>
            <a:off x="9025053" y="508000"/>
            <a:ext cx="2616819" cy="6740307"/>
          </a:xfrm>
          <a:prstGeom prst="rect">
            <a:avLst/>
          </a:prstGeom>
        </p:spPr>
        <p:txBody>
          <a:bodyPr wrap="square">
            <a:spAutoFit/>
          </a:bodyPr>
          <a:lstStyle/>
          <a:p>
            <a:r>
              <a:rPr lang="en-US" dirty="0">
                <a:solidFill>
                  <a:srgbClr val="212323"/>
                </a:solidFill>
              </a:rPr>
              <a:t>“Prior to his return to Korea in 1945—courtesy of a War Department transport plane—Rhee spent nearly forty years in the United States. He earned degrees from Harvard and Princeton, spoke English fluently, and was a dedicated Christian to boot. He seemed tailor-made for the task of “righting” a newly liberated Korea that was lurching to the left.”</a:t>
            </a:r>
          </a:p>
          <a:p>
            <a:endParaRPr lang="en-US" dirty="0">
              <a:solidFill>
                <a:srgbClr val="212323"/>
              </a:solidFill>
            </a:endParaRPr>
          </a:p>
          <a:p>
            <a:endParaRPr lang="en-US" dirty="0">
              <a:solidFill>
                <a:srgbClr val="212323"/>
              </a:solidFill>
            </a:endParaRPr>
          </a:p>
          <a:p>
            <a:r>
              <a:rPr lang="en-US" dirty="0">
                <a:solidFill>
                  <a:srgbClr val="212323"/>
                </a:solidFill>
              </a:rPr>
              <a:t>David Fields</a:t>
            </a:r>
          </a:p>
          <a:p>
            <a:r>
              <a:rPr lang="en-US" dirty="0">
                <a:solidFill>
                  <a:srgbClr val="212323"/>
                </a:solidFill>
                <a:hlinkClick r:id="rId3"/>
              </a:rPr>
              <a:t>https://www.wilsoncenter.org/blog-post/left-right-and-rhee</a:t>
            </a:r>
            <a:endParaRPr lang="en-US" dirty="0">
              <a:solidFill>
                <a:srgbClr val="212323"/>
              </a:solidFill>
            </a:endParaRPr>
          </a:p>
          <a:p>
            <a:endParaRPr lang="en-US" dirty="0">
              <a:solidFill>
                <a:srgbClr val="212323"/>
              </a:solidFill>
            </a:endParaRPr>
          </a:p>
          <a:p>
            <a:endParaRPr lang="en-US" dirty="0"/>
          </a:p>
        </p:txBody>
      </p:sp>
      <p:sp>
        <p:nvSpPr>
          <p:cNvPr id="4" name="TextBox 3"/>
          <p:cNvSpPr txBox="1"/>
          <p:nvPr/>
        </p:nvSpPr>
        <p:spPr>
          <a:xfrm>
            <a:off x="1159726" y="175563"/>
            <a:ext cx="7731475" cy="369332"/>
          </a:xfrm>
          <a:prstGeom prst="rect">
            <a:avLst/>
          </a:prstGeom>
          <a:noFill/>
        </p:spPr>
        <p:txBody>
          <a:bodyPr wrap="none" rtlCol="0">
            <a:spAutoFit/>
          </a:bodyPr>
          <a:lstStyle/>
          <a:p>
            <a:r>
              <a:rPr lang="en-US" dirty="0"/>
              <a:t>In search of a pliable client: General Douglas MacArthur greets Syngman Rhee</a:t>
            </a:r>
          </a:p>
        </p:txBody>
      </p:sp>
    </p:spTree>
    <p:extLst>
      <p:ext uri="{BB962C8B-B14F-4D97-AF65-F5344CB8AC3E}">
        <p14:creationId xmlns:p14="http://schemas.microsoft.com/office/powerpoint/2010/main" val="1727594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46247" y="0"/>
            <a:ext cx="5373555" cy="6858000"/>
          </a:xfrm>
          <a:prstGeom prst="rect">
            <a:avLst/>
          </a:prstGeom>
        </p:spPr>
      </p:pic>
      <p:sp>
        <p:nvSpPr>
          <p:cNvPr id="3" name="Rectangle 2"/>
          <p:cNvSpPr/>
          <p:nvPr/>
        </p:nvSpPr>
        <p:spPr>
          <a:xfrm>
            <a:off x="6917473" y="4120596"/>
            <a:ext cx="6096000" cy="1908215"/>
          </a:xfrm>
          <a:prstGeom prst="rect">
            <a:avLst/>
          </a:prstGeom>
        </p:spPr>
        <p:txBody>
          <a:bodyPr>
            <a:spAutoFit/>
          </a:bodyPr>
          <a:lstStyle/>
          <a:p>
            <a:r>
              <a:rPr lang="en-US" dirty="0">
                <a:solidFill>
                  <a:srgbClr val="222222"/>
                </a:solidFill>
                <a:latin typeface="Arial" charset="0"/>
              </a:rPr>
              <a:t>South Korean citizens protest </a:t>
            </a:r>
          </a:p>
          <a:p>
            <a:r>
              <a:rPr lang="en-US" dirty="0">
                <a:solidFill>
                  <a:srgbClr val="222222"/>
                </a:solidFill>
                <a:latin typeface="Arial" charset="0"/>
              </a:rPr>
              <a:t>Allied trusteeship in December 1945</a:t>
            </a:r>
          </a:p>
          <a:p>
            <a:endParaRPr lang="en-US" dirty="0">
              <a:solidFill>
                <a:srgbClr val="222222"/>
              </a:solidFill>
              <a:latin typeface="Arial" charset="0"/>
            </a:endParaRPr>
          </a:p>
          <a:p>
            <a:endParaRPr lang="en-US" dirty="0">
              <a:solidFill>
                <a:srgbClr val="222222"/>
              </a:solidFill>
              <a:latin typeface="Arial" charset="0"/>
            </a:endParaRPr>
          </a:p>
          <a:p>
            <a:r>
              <a:rPr lang="en-US" sz="1400" dirty="0">
                <a:hlinkClick r:id="rId3"/>
              </a:rPr>
              <a:t>https://en.wikipedia.org/wiki/Division_of_Korea#/media/File:Anti-Trusteeship_Campaign.jpg</a:t>
            </a:r>
            <a:endParaRPr lang="en-US" sz="1400" dirty="0"/>
          </a:p>
          <a:p>
            <a:endParaRPr lang="en-US" dirty="0"/>
          </a:p>
        </p:txBody>
      </p:sp>
    </p:spTree>
    <p:extLst>
      <p:ext uri="{BB962C8B-B14F-4D97-AF65-F5344CB8AC3E}">
        <p14:creationId xmlns:p14="http://schemas.microsoft.com/office/powerpoint/2010/main" val="579433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8215" y="217449"/>
            <a:ext cx="9601200" cy="1485900"/>
          </a:xfrm>
        </p:spPr>
        <p:txBody>
          <a:bodyPr/>
          <a:lstStyle/>
          <a:p>
            <a:r>
              <a:rPr lang="en-US" dirty="0"/>
              <a:t>The Soviets in northern Korea</a:t>
            </a:r>
          </a:p>
        </p:txBody>
      </p:sp>
      <p:pic>
        <p:nvPicPr>
          <p:cNvPr id="3" name="Picture 2"/>
          <p:cNvPicPr>
            <a:picLocks noChangeAspect="1"/>
          </p:cNvPicPr>
          <p:nvPr/>
        </p:nvPicPr>
        <p:blipFill>
          <a:blip r:embed="rId2"/>
          <a:stretch>
            <a:fillRect/>
          </a:stretch>
        </p:blipFill>
        <p:spPr>
          <a:xfrm>
            <a:off x="1048215" y="960399"/>
            <a:ext cx="8311411" cy="5080999"/>
          </a:xfrm>
          <a:prstGeom prst="rect">
            <a:avLst/>
          </a:prstGeom>
        </p:spPr>
      </p:pic>
      <p:sp>
        <p:nvSpPr>
          <p:cNvPr id="4" name="Rectangle 3"/>
          <p:cNvSpPr/>
          <p:nvPr/>
        </p:nvSpPr>
        <p:spPr>
          <a:xfrm>
            <a:off x="9359626" y="2219093"/>
            <a:ext cx="2914185" cy="2585323"/>
          </a:xfrm>
          <a:prstGeom prst="rect">
            <a:avLst/>
          </a:prstGeom>
        </p:spPr>
        <p:txBody>
          <a:bodyPr wrap="square">
            <a:spAutoFit/>
          </a:bodyPr>
          <a:lstStyle/>
          <a:p>
            <a:r>
              <a:rPr lang="en-US" dirty="0"/>
              <a:t>Locals of liberated villages welcome Soviet soldiers during the Manchurian Strategic Offensive Operation in the 1945 Soviet-Japanese War. </a:t>
            </a:r>
          </a:p>
          <a:p>
            <a:endParaRPr lang="en-US" dirty="0"/>
          </a:p>
          <a:p>
            <a:r>
              <a:rPr lang="en-US" dirty="0"/>
              <a:t>TASS (Photo by TASS via Getty Images)</a:t>
            </a:r>
          </a:p>
        </p:txBody>
      </p:sp>
    </p:spTree>
    <p:extLst>
      <p:ext uri="{BB962C8B-B14F-4D97-AF65-F5344CB8AC3E}">
        <p14:creationId xmlns:p14="http://schemas.microsoft.com/office/powerpoint/2010/main" val="1107194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85149" y="1885527"/>
            <a:ext cx="6743700" cy="4826000"/>
          </a:xfrm>
          <a:prstGeom prst="rect">
            <a:avLst/>
          </a:prstGeom>
        </p:spPr>
      </p:pic>
      <p:sp>
        <p:nvSpPr>
          <p:cNvPr id="4" name="TextBox 3"/>
          <p:cNvSpPr txBox="1"/>
          <p:nvPr/>
        </p:nvSpPr>
        <p:spPr>
          <a:xfrm>
            <a:off x="1085187" y="328010"/>
            <a:ext cx="4270913" cy="1323439"/>
          </a:xfrm>
          <a:prstGeom prst="rect">
            <a:avLst/>
          </a:prstGeom>
          <a:noFill/>
        </p:spPr>
        <p:txBody>
          <a:bodyPr wrap="none" rtlCol="0">
            <a:spAutoFit/>
          </a:bodyPr>
          <a:lstStyle/>
          <a:p>
            <a:r>
              <a:rPr lang="en-US" sz="3200" dirty="0"/>
              <a:t>The man and the myth: </a:t>
            </a:r>
          </a:p>
          <a:p>
            <a:r>
              <a:rPr lang="en-US" sz="2400" dirty="0"/>
              <a:t>creating the legend of</a:t>
            </a:r>
          </a:p>
          <a:p>
            <a:r>
              <a:rPr lang="en-US" sz="2400" dirty="0"/>
              <a:t>Kim Il Sung</a:t>
            </a:r>
          </a:p>
        </p:txBody>
      </p:sp>
      <p:pic>
        <p:nvPicPr>
          <p:cNvPr id="5" name="Picture 2" descr="Kim Jong-Un | Facts, Biography, &amp; Nuclear Program | Britannica">
            <a:extLst>
              <a:ext uri="{FF2B5EF4-FFF2-40B4-BE49-F238E27FC236}">
                <a16:creationId xmlns:a16="http://schemas.microsoft.com/office/drawing/2014/main" id="{A265DBFB-712D-4A62-4E00-92602AF86FD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50087" y="0"/>
            <a:ext cx="5141913" cy="3429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1AB5D8C-0751-4E96-6470-1BAE7ABCA4BF}"/>
              </a:ext>
            </a:extLst>
          </p:cNvPr>
          <p:cNvSpPr txBox="1"/>
          <p:nvPr/>
        </p:nvSpPr>
        <p:spPr>
          <a:xfrm>
            <a:off x="8052910" y="3559863"/>
            <a:ext cx="3768189" cy="1477328"/>
          </a:xfrm>
          <a:prstGeom prst="rect">
            <a:avLst/>
          </a:prstGeom>
          <a:noFill/>
        </p:spPr>
        <p:txBody>
          <a:bodyPr wrap="square" rtlCol="0">
            <a:spAutoFit/>
          </a:bodyPr>
          <a:lstStyle/>
          <a:p>
            <a:r>
              <a:rPr lang="en-US" dirty="0"/>
              <a:t>Above: Kim Jong Un, the third and present supreme leader of North Korea: grandson of Kim Il Sung (left),</a:t>
            </a:r>
          </a:p>
          <a:p>
            <a:r>
              <a:rPr lang="en-US" dirty="0"/>
              <a:t>who was succeeded by his son,</a:t>
            </a:r>
          </a:p>
          <a:p>
            <a:r>
              <a:rPr lang="en-US" dirty="0"/>
              <a:t>Kim Jong Il (1997-2011)</a:t>
            </a:r>
          </a:p>
        </p:txBody>
      </p:sp>
    </p:spTree>
    <p:extLst>
      <p:ext uri="{BB962C8B-B14F-4D97-AF65-F5344CB8AC3E}">
        <p14:creationId xmlns:p14="http://schemas.microsoft.com/office/powerpoint/2010/main" val="1332064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27967-7088-E195-F705-485EDBB813C7}"/>
              </a:ext>
            </a:extLst>
          </p:cNvPr>
          <p:cNvSpPr>
            <a:spLocks noGrp="1"/>
          </p:cNvSpPr>
          <p:nvPr>
            <p:ph type="title"/>
          </p:nvPr>
        </p:nvSpPr>
        <p:spPr/>
        <p:txBody>
          <a:bodyPr/>
          <a:lstStyle/>
          <a:p>
            <a:r>
              <a:rPr lang="en-US" dirty="0"/>
              <a:t>Team-work exercise</a:t>
            </a:r>
          </a:p>
        </p:txBody>
      </p:sp>
      <p:sp>
        <p:nvSpPr>
          <p:cNvPr id="3" name="Content Placeholder 2">
            <a:extLst>
              <a:ext uri="{FF2B5EF4-FFF2-40B4-BE49-F238E27FC236}">
                <a16:creationId xmlns:a16="http://schemas.microsoft.com/office/drawing/2014/main" id="{C622DDEC-E391-E1CB-40F5-4AE519B2CFE6}"/>
              </a:ext>
            </a:extLst>
          </p:cNvPr>
          <p:cNvSpPr>
            <a:spLocks noGrp="1"/>
          </p:cNvSpPr>
          <p:nvPr>
            <p:ph sz="half" idx="1"/>
          </p:nvPr>
        </p:nvSpPr>
        <p:spPr>
          <a:xfrm>
            <a:off x="1371600" y="1536852"/>
            <a:ext cx="4447786" cy="4158869"/>
          </a:xfrm>
        </p:spPr>
        <p:txBody>
          <a:bodyPr>
            <a:normAutofit fontScale="85000" lnSpcReduction="10000"/>
          </a:bodyPr>
          <a:lstStyle/>
          <a:p>
            <a:r>
              <a:rPr lang="en-US" b="1" dirty="0"/>
              <a:t>Group A (Soviet memo, Jan. 1946)</a:t>
            </a:r>
          </a:p>
          <a:p>
            <a:r>
              <a:rPr lang="en-US" dirty="0"/>
              <a:t>What is this document? Can you find any information online about its author or other Red Army personnel mentioned in it?</a:t>
            </a:r>
          </a:p>
          <a:p>
            <a:r>
              <a:rPr lang="en-US" dirty="0"/>
              <a:t>What does the memo reveal about (a) the character of Soviet occupation of North Korea and (b) how the Red Army functioned?</a:t>
            </a:r>
          </a:p>
          <a:p>
            <a:r>
              <a:rPr lang="en-US" dirty="0"/>
              <a:t>Identify 3-4 especially revealing passages in the text for close critical scrutiny</a:t>
            </a:r>
          </a:p>
          <a:p>
            <a:r>
              <a:rPr lang="en-US" dirty="0"/>
              <a:t>Comparisons with other sources?</a:t>
            </a:r>
          </a:p>
          <a:p>
            <a:r>
              <a:rPr lang="en-US" dirty="0"/>
              <a:t>What do the two documents together reveal about US &amp; Soviet attitudes towards Koreans?</a:t>
            </a:r>
          </a:p>
        </p:txBody>
      </p:sp>
      <p:sp>
        <p:nvSpPr>
          <p:cNvPr id="4" name="Content Placeholder 3">
            <a:extLst>
              <a:ext uri="{FF2B5EF4-FFF2-40B4-BE49-F238E27FC236}">
                <a16:creationId xmlns:a16="http://schemas.microsoft.com/office/drawing/2014/main" id="{373BDFCE-14AA-A4D0-69E0-CC28BCC45D71}"/>
              </a:ext>
            </a:extLst>
          </p:cNvPr>
          <p:cNvSpPr>
            <a:spLocks noGrp="1"/>
          </p:cNvSpPr>
          <p:nvPr>
            <p:ph sz="half" idx="2"/>
          </p:nvPr>
        </p:nvSpPr>
        <p:spPr>
          <a:xfrm>
            <a:off x="6602132" y="1536852"/>
            <a:ext cx="4701174" cy="4786830"/>
          </a:xfrm>
        </p:spPr>
        <p:txBody>
          <a:bodyPr>
            <a:normAutofit fontScale="85000" lnSpcReduction="10000"/>
          </a:bodyPr>
          <a:lstStyle/>
          <a:p>
            <a:r>
              <a:rPr lang="en-US" b="1" dirty="0"/>
              <a:t>Group B (Anna Louise Strong)</a:t>
            </a:r>
          </a:p>
          <a:p>
            <a:r>
              <a:rPr lang="en-US" dirty="0"/>
              <a:t>Who was Anna Louise Strong? What light does her biography shed on postwar American politics?</a:t>
            </a:r>
          </a:p>
          <a:p>
            <a:r>
              <a:rPr lang="en-US" dirty="0"/>
              <a:t>What was </a:t>
            </a:r>
            <a:r>
              <a:rPr lang="en-US" b="1" dirty="0"/>
              <a:t>Soviet Russia Today</a:t>
            </a:r>
            <a:r>
              <a:rPr lang="en-US" dirty="0"/>
              <a:t>, and who do you imagine read this pamphlet?</a:t>
            </a:r>
          </a:p>
          <a:p>
            <a:r>
              <a:rPr lang="en-US" dirty="0"/>
              <a:t>What hints does this pamphlet convey about the character of Japanese colonial rule over Korea?</a:t>
            </a:r>
          </a:p>
          <a:p>
            <a:r>
              <a:rPr lang="en-US" dirty="0"/>
              <a:t>What vision of North Korea does Strong convey, and how credible do you find it?</a:t>
            </a:r>
          </a:p>
          <a:p>
            <a:r>
              <a:rPr lang="en-US" dirty="0"/>
              <a:t>What are the most revealing passages in this source?</a:t>
            </a:r>
          </a:p>
          <a:p>
            <a:r>
              <a:rPr lang="en-US" dirty="0"/>
              <a:t>What do the two documents together reveal about US &amp; Soviet attitudes towards Koreans?</a:t>
            </a:r>
          </a:p>
          <a:p>
            <a:endParaRPr lang="en-US" dirty="0"/>
          </a:p>
        </p:txBody>
      </p:sp>
    </p:spTree>
    <p:extLst>
      <p:ext uri="{BB962C8B-B14F-4D97-AF65-F5344CB8AC3E}">
        <p14:creationId xmlns:p14="http://schemas.microsoft.com/office/powerpoint/2010/main" val="3705147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027" y="0"/>
            <a:ext cx="9601200" cy="1485900"/>
          </a:xfrm>
        </p:spPr>
        <p:txBody>
          <a:bodyPr/>
          <a:lstStyle/>
          <a:p>
            <a:r>
              <a:rPr lang="en-US" dirty="0"/>
              <a:t>Nationalist struggles</a:t>
            </a:r>
          </a:p>
        </p:txBody>
      </p:sp>
      <p:sp>
        <p:nvSpPr>
          <p:cNvPr id="3" name="Content Placeholder 2"/>
          <p:cNvSpPr>
            <a:spLocks noGrp="1"/>
          </p:cNvSpPr>
          <p:nvPr>
            <p:ph idx="1"/>
          </p:nvPr>
        </p:nvSpPr>
        <p:spPr>
          <a:xfrm>
            <a:off x="883734" y="316961"/>
            <a:ext cx="5677985" cy="3581400"/>
          </a:xfrm>
        </p:spPr>
        <p:txBody>
          <a:bodyPr>
            <a:normAutofit fontScale="92500" lnSpcReduction="20000"/>
          </a:bodyPr>
          <a:lstStyle/>
          <a:p>
            <a:endParaRPr lang="en-US" dirty="0"/>
          </a:p>
          <a:p>
            <a:r>
              <a:rPr lang="en-US" dirty="0"/>
              <a:t>Decolonization as a fitful, non-linear process; not reducible a neatly compartmentalized “age of decolonization”</a:t>
            </a:r>
          </a:p>
          <a:p>
            <a:r>
              <a:rPr lang="en-US" dirty="0"/>
              <a:t>Struggles for self-determination in Asia date back decades– punctuated by two world wars and continuing in their aftermath, challenging </a:t>
            </a:r>
            <a:r>
              <a:rPr lang="en-US" dirty="0" err="1"/>
              <a:t>eurocentric</a:t>
            </a:r>
            <a:r>
              <a:rPr lang="en-US" dirty="0"/>
              <a:t> ideas of WWII as a discrete, stand-alone chapter in </a:t>
            </a:r>
            <a:r>
              <a:rPr lang="en-US" dirty="0" err="1"/>
              <a:t>twentienth</a:t>
            </a:r>
            <a:r>
              <a:rPr lang="en-US" dirty="0"/>
              <a:t>-century history</a:t>
            </a:r>
          </a:p>
          <a:p>
            <a:r>
              <a:rPr lang="en-US" dirty="0"/>
              <a:t>peace-making at Versailles after WWI saw leaders of Asian independence movements attempt to press their case– in the face of western hostility/indifference</a:t>
            </a:r>
          </a:p>
          <a:p>
            <a:endParaRPr lang="en-US" dirty="0"/>
          </a:p>
        </p:txBody>
      </p:sp>
      <p:sp>
        <p:nvSpPr>
          <p:cNvPr id="5" name="Rectangle 4"/>
          <p:cNvSpPr/>
          <p:nvPr/>
        </p:nvSpPr>
        <p:spPr>
          <a:xfrm>
            <a:off x="5627962" y="4064731"/>
            <a:ext cx="2884845" cy="3108543"/>
          </a:xfrm>
          <a:prstGeom prst="rect">
            <a:avLst/>
          </a:prstGeom>
        </p:spPr>
        <p:txBody>
          <a:bodyPr wrap="square">
            <a:spAutoFit/>
          </a:bodyPr>
          <a:lstStyle/>
          <a:p>
            <a:r>
              <a:rPr lang="en-US" sz="1400" dirty="0">
                <a:latin typeface="Arial" charset="0"/>
              </a:rPr>
              <a:t>Ho Chi Minh, seen here in 1945, went to Versailles at the end of World War I and tried to petition the U.S. delegation to push for greater rights for the residents of Indochina. </a:t>
            </a:r>
          </a:p>
          <a:p>
            <a:endParaRPr lang="en-US" sz="1400" dirty="0">
              <a:latin typeface="Arial" charset="0"/>
            </a:endParaRPr>
          </a:p>
          <a:p>
            <a:r>
              <a:rPr lang="en-US" sz="1400" dirty="0">
                <a:latin typeface="Arial" charset="0"/>
              </a:rPr>
              <a:t>President Woodrow Wilson and the US delegates refused to meet him. </a:t>
            </a:r>
          </a:p>
          <a:p>
            <a:endParaRPr lang="en-US" sz="1400" i="1" dirty="0">
              <a:latin typeface="Arial" charset="0"/>
            </a:endParaRPr>
          </a:p>
          <a:p>
            <a:r>
              <a:rPr lang="en-US" sz="1200" i="1" dirty="0" err="1">
                <a:latin typeface="Arial" charset="0"/>
              </a:rPr>
              <a:t>Agence</a:t>
            </a:r>
            <a:r>
              <a:rPr lang="en-US" sz="1200" i="1" dirty="0">
                <a:latin typeface="Arial" charset="0"/>
              </a:rPr>
              <a:t> France-</a:t>
            </a:r>
            <a:r>
              <a:rPr lang="en-US" sz="1200" i="1" dirty="0" err="1">
                <a:latin typeface="Arial" charset="0"/>
              </a:rPr>
              <a:t>Presse</a:t>
            </a:r>
            <a:r>
              <a:rPr lang="en-US" sz="1200" i="1" dirty="0">
                <a:latin typeface="Arial" charset="0"/>
              </a:rPr>
              <a:t>/Getty Images</a:t>
            </a:r>
          </a:p>
          <a:p>
            <a:r>
              <a:rPr lang="en-US" sz="1200" dirty="0">
                <a:hlinkClick r:id="rId2"/>
              </a:rPr>
              <a:t>http://online.wsj.com/ww1/ho-chi-minh</a:t>
            </a:r>
            <a:endParaRPr lang="en-US" sz="1200" dirty="0"/>
          </a:p>
          <a:p>
            <a:endParaRPr lang="en-US" dirty="0"/>
          </a:p>
        </p:txBody>
      </p:sp>
      <p:pic>
        <p:nvPicPr>
          <p:cNvPr id="6" name="Picture 5">
            <a:extLst>
              <a:ext uri="{FF2B5EF4-FFF2-40B4-BE49-F238E27FC236}">
                <a16:creationId xmlns:a16="http://schemas.microsoft.com/office/drawing/2014/main" id="{5DDA1C79-B163-78C4-A868-6BB1C34FB282}"/>
              </a:ext>
            </a:extLst>
          </p:cNvPr>
          <p:cNvPicPr>
            <a:picLocks noChangeAspect="1"/>
          </p:cNvPicPr>
          <p:nvPr/>
        </p:nvPicPr>
        <p:blipFill>
          <a:blip r:embed="rId3"/>
          <a:stretch>
            <a:fillRect/>
          </a:stretch>
        </p:blipFill>
        <p:spPr>
          <a:xfrm>
            <a:off x="962027" y="3745961"/>
            <a:ext cx="4663842" cy="3112039"/>
          </a:xfrm>
          <a:prstGeom prst="rect">
            <a:avLst/>
          </a:prstGeom>
        </p:spPr>
      </p:pic>
      <p:pic>
        <p:nvPicPr>
          <p:cNvPr id="7" name="Picture 2">
            <a:extLst>
              <a:ext uri="{FF2B5EF4-FFF2-40B4-BE49-F238E27FC236}">
                <a16:creationId xmlns:a16="http://schemas.microsoft.com/office/drawing/2014/main" id="{912EA13B-3457-189D-D2E2-B4F5C6D5D61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40012" y="788046"/>
            <a:ext cx="5497347" cy="295791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144F270-7A1F-4E00-D41C-559B8DBB61F8}"/>
              </a:ext>
            </a:extLst>
          </p:cNvPr>
          <p:cNvSpPr txBox="1"/>
          <p:nvPr/>
        </p:nvSpPr>
        <p:spPr>
          <a:xfrm>
            <a:off x="8512807" y="3897868"/>
            <a:ext cx="3679193" cy="1384995"/>
          </a:xfrm>
          <a:prstGeom prst="rect">
            <a:avLst/>
          </a:prstGeom>
          <a:noFill/>
        </p:spPr>
        <p:txBody>
          <a:bodyPr wrap="square">
            <a:spAutoFit/>
          </a:bodyPr>
          <a:lstStyle/>
          <a:p>
            <a:r>
              <a:rPr lang="en-GB" b="1" i="0" u="none" strike="noStrike" dirty="0">
                <a:solidFill>
                  <a:srgbClr val="334155"/>
                </a:solidFill>
                <a:effectLst/>
                <a:latin typeface="Libre Caslon Text"/>
              </a:rPr>
              <a:t>Beijing students protest the Treaty of Versailles during the May Fourth Movement of 1919</a:t>
            </a:r>
            <a:endParaRPr lang="en-GB" b="1" dirty="0">
              <a:solidFill>
                <a:srgbClr val="334155"/>
              </a:solidFill>
              <a:latin typeface="Libre Caslon Text"/>
            </a:endParaRPr>
          </a:p>
          <a:p>
            <a:r>
              <a:rPr lang="en-US" sz="1200" dirty="0">
                <a:hlinkClick r:id="rId5"/>
              </a:rPr>
              <a:t>https://apjjf.org/2021/21/baik</a:t>
            </a:r>
            <a:endParaRPr lang="en-GB" sz="1200" b="1" dirty="0">
              <a:solidFill>
                <a:srgbClr val="334155"/>
              </a:solidFill>
              <a:latin typeface="Libre Caslon Text"/>
            </a:endParaRPr>
          </a:p>
          <a:p>
            <a:endParaRPr lang="en-US" dirty="0"/>
          </a:p>
        </p:txBody>
      </p:sp>
      <p:sp>
        <p:nvSpPr>
          <p:cNvPr id="10" name="Title 1">
            <a:extLst>
              <a:ext uri="{FF2B5EF4-FFF2-40B4-BE49-F238E27FC236}">
                <a16:creationId xmlns:a16="http://schemas.microsoft.com/office/drawing/2014/main" id="{A7391E33-8DF5-860B-72BB-6B655CA97977}"/>
              </a:ext>
            </a:extLst>
          </p:cNvPr>
          <p:cNvSpPr txBox="1">
            <a:spLocks/>
          </p:cNvSpPr>
          <p:nvPr/>
        </p:nvSpPr>
        <p:spPr>
          <a:xfrm>
            <a:off x="1116263" y="0"/>
            <a:ext cx="9601200" cy="14859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endParaRPr lang="en-US" dirty="0"/>
          </a:p>
        </p:txBody>
      </p:sp>
    </p:spTree>
    <p:extLst>
      <p:ext uri="{BB962C8B-B14F-4D97-AF65-F5344CB8AC3E}">
        <p14:creationId xmlns:p14="http://schemas.microsoft.com/office/powerpoint/2010/main" val="351963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03971" y="384717"/>
            <a:ext cx="9601200" cy="1485900"/>
          </a:xfrm>
        </p:spPr>
        <p:txBody>
          <a:bodyPr/>
          <a:lstStyle/>
          <a:p>
            <a:r>
              <a:rPr lang="en-US" dirty="0"/>
              <a:t>Anna Louise Strong</a:t>
            </a:r>
          </a:p>
        </p:txBody>
      </p:sp>
      <p:pic>
        <p:nvPicPr>
          <p:cNvPr id="3" name="Picture 2"/>
          <p:cNvPicPr>
            <a:picLocks noChangeAspect="1"/>
          </p:cNvPicPr>
          <p:nvPr/>
        </p:nvPicPr>
        <p:blipFill>
          <a:blip r:embed="rId2"/>
          <a:stretch>
            <a:fillRect/>
          </a:stretch>
        </p:blipFill>
        <p:spPr>
          <a:xfrm>
            <a:off x="6791093" y="0"/>
            <a:ext cx="4932106" cy="6269940"/>
          </a:xfrm>
          <a:prstGeom prst="rect">
            <a:avLst/>
          </a:prstGeom>
        </p:spPr>
      </p:pic>
      <p:sp>
        <p:nvSpPr>
          <p:cNvPr id="4" name="Rectangle 3"/>
          <p:cNvSpPr/>
          <p:nvPr/>
        </p:nvSpPr>
        <p:spPr>
          <a:xfrm>
            <a:off x="784303" y="6061855"/>
            <a:ext cx="6096000" cy="646331"/>
          </a:xfrm>
          <a:prstGeom prst="rect">
            <a:avLst/>
          </a:prstGeom>
        </p:spPr>
        <p:txBody>
          <a:bodyPr>
            <a:spAutoFit/>
          </a:bodyPr>
          <a:lstStyle/>
          <a:p>
            <a:r>
              <a:rPr lang="en-US" sz="1200" dirty="0">
                <a:solidFill>
                  <a:srgbClr val="54595D"/>
                </a:solidFill>
                <a:latin typeface="Arial" charset="0"/>
              </a:rPr>
              <a:t>New York World-Telegram and the Sun staff photographer - Library of Congress Prints and Photographs Division. New York World-Telegram and the Sun Newspaper Photograph Collection. </a:t>
            </a:r>
            <a:r>
              <a:rPr lang="en-US" sz="1200" dirty="0">
                <a:solidFill>
                  <a:srgbClr val="0B0080"/>
                </a:solidFill>
                <a:latin typeface="Arial" charset="0"/>
                <a:hlinkClick r:id="rId3"/>
              </a:rPr>
              <a:t>http://hdl.loc.gov/loc.pnp/cph.3c19377</a:t>
            </a:r>
            <a:endParaRPr lang="en-US" sz="1200" dirty="0"/>
          </a:p>
        </p:txBody>
      </p:sp>
      <p:sp>
        <p:nvSpPr>
          <p:cNvPr id="5" name="TextBox 4"/>
          <p:cNvSpPr txBox="1"/>
          <p:nvPr/>
        </p:nvSpPr>
        <p:spPr>
          <a:xfrm>
            <a:off x="6791093" y="6338854"/>
            <a:ext cx="2535309" cy="369332"/>
          </a:xfrm>
          <a:prstGeom prst="rect">
            <a:avLst/>
          </a:prstGeom>
          <a:noFill/>
        </p:spPr>
        <p:txBody>
          <a:bodyPr wrap="none" rtlCol="0">
            <a:spAutoFit/>
          </a:bodyPr>
          <a:lstStyle/>
          <a:p>
            <a:r>
              <a:rPr lang="en-US" dirty="0"/>
              <a:t>Strong </a:t>
            </a:r>
            <a:r>
              <a:rPr lang="en-US"/>
              <a:t>in Moscow, 1937</a:t>
            </a:r>
          </a:p>
        </p:txBody>
      </p:sp>
      <p:sp>
        <p:nvSpPr>
          <p:cNvPr id="7" name="TextBox 6"/>
          <p:cNvSpPr txBox="1"/>
          <p:nvPr/>
        </p:nvSpPr>
        <p:spPr>
          <a:xfrm>
            <a:off x="1103971" y="970156"/>
            <a:ext cx="4326673" cy="5078313"/>
          </a:xfrm>
          <a:prstGeom prst="rect">
            <a:avLst/>
          </a:prstGeom>
          <a:noFill/>
        </p:spPr>
        <p:txBody>
          <a:bodyPr wrap="square" rtlCol="0">
            <a:spAutoFit/>
          </a:bodyPr>
          <a:lstStyle/>
          <a:p>
            <a:r>
              <a:rPr lang="en-US" dirty="0"/>
              <a:t>born November 24, 1885, Friend, </a:t>
            </a:r>
            <a:r>
              <a:rPr lang="en-US" u="sng" dirty="0">
                <a:hlinkClick r:id="rId4"/>
              </a:rPr>
              <a:t>Nebraska</a:t>
            </a:r>
            <a:r>
              <a:rPr lang="en-US" dirty="0"/>
              <a:t>, U.S.—died March 29, 1970, </a:t>
            </a:r>
            <a:r>
              <a:rPr lang="en-US" u="sng" dirty="0">
                <a:hlinkClick r:id="rId5"/>
              </a:rPr>
              <a:t>Beijing</a:t>
            </a:r>
            <a:r>
              <a:rPr lang="en-US" dirty="0"/>
              <a:t>, China</a:t>
            </a:r>
          </a:p>
          <a:p>
            <a:endParaRPr lang="en-US" dirty="0"/>
          </a:p>
          <a:p>
            <a:r>
              <a:rPr lang="en-US" dirty="0"/>
              <a:t>American journalist and author who published numerous articles and books about developments in the </a:t>
            </a:r>
            <a:r>
              <a:rPr lang="en-US" dirty="0">
                <a:hlinkClick r:id="rId6"/>
              </a:rPr>
              <a:t>nascent</a:t>
            </a:r>
            <a:r>
              <a:rPr lang="en-US" dirty="0"/>
              <a:t> </a:t>
            </a:r>
            <a:r>
              <a:rPr lang="en-US" u="sng" dirty="0">
                <a:hlinkClick r:id="rId7"/>
              </a:rPr>
              <a:t>Soviet Union</a:t>
            </a:r>
            <a:r>
              <a:rPr lang="en-US" dirty="0"/>
              <a:t> and then in communist </a:t>
            </a:r>
            <a:r>
              <a:rPr lang="en-US" u="sng" dirty="0">
                <a:hlinkClick r:id="rId8"/>
              </a:rPr>
              <a:t>China</a:t>
            </a:r>
            <a:r>
              <a:rPr lang="en-US" dirty="0"/>
              <a:t>, based on her extensive travel in and firsthand knowledge of those countries.</a:t>
            </a:r>
          </a:p>
          <a:p>
            <a:endParaRPr lang="en-US" dirty="0"/>
          </a:p>
          <a:p>
            <a:r>
              <a:rPr lang="en-US" dirty="0">
                <a:hlinkClick r:id="rId9"/>
              </a:rPr>
              <a:t>https://www.britannica.com/biography/Anna-Louise-Strong</a:t>
            </a:r>
            <a:endParaRPr lang="en-US" dirty="0"/>
          </a:p>
          <a:p>
            <a:endParaRPr lang="en-US" dirty="0"/>
          </a:p>
          <a:p>
            <a:r>
              <a:rPr lang="en-US" b="1" i="1" dirty="0"/>
              <a:t>Soviet Russia Today</a:t>
            </a:r>
            <a:r>
              <a:rPr lang="en-US" dirty="0"/>
              <a:t> was a monthly magazine published from 1932 to 1951 by the Friends of the Soviet Union.</a:t>
            </a:r>
          </a:p>
          <a:p>
            <a:endParaRPr lang="en-US" dirty="0"/>
          </a:p>
        </p:txBody>
      </p:sp>
    </p:spTree>
    <p:extLst>
      <p:ext uri="{BB962C8B-B14F-4D97-AF65-F5344CB8AC3E}">
        <p14:creationId xmlns:p14="http://schemas.microsoft.com/office/powerpoint/2010/main" val="25883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214A85-994A-41B2-7715-7BC2389271AE}"/>
              </a:ext>
            </a:extLst>
          </p:cNvPr>
          <p:cNvSpPr txBox="1"/>
          <p:nvPr/>
        </p:nvSpPr>
        <p:spPr>
          <a:xfrm>
            <a:off x="1553376" y="1225689"/>
            <a:ext cx="9981283" cy="5262979"/>
          </a:xfrm>
          <a:prstGeom prst="rect">
            <a:avLst/>
          </a:prstGeom>
          <a:noFill/>
        </p:spPr>
        <p:txBody>
          <a:bodyPr wrap="square">
            <a:spAutoFit/>
          </a:bodyPr>
          <a:lstStyle/>
          <a:p>
            <a:r>
              <a:rPr lang="en-GB" sz="2400" dirty="0">
                <a:effectLst/>
              </a:rPr>
              <a:t>‘Unity and independence are the dominant aspirations of the Korean people, while partition and joint occupation by the US and USSR are the governing factors in the political and economic life of the peninsula. The promises of independence made at Cairo, and confirmed at Yalta, have not been fulfilled. The division of Korea at the 38th parallel has become an almost impenetrable barrier between the US and Soviet Zones. The Moscow Decision, which provides for the unification and eventual independence of Korea, has not been implemented, largely because of disagreement between the US and USSR over the interpretation of the document and the meaning of democracy. All efforts to reconvene the Joint Commission </a:t>
            </a:r>
            <a:r>
              <a:rPr lang="en-GB" sz="2400" dirty="0"/>
              <a:t>si</a:t>
            </a:r>
            <a:r>
              <a:rPr lang="en-GB" sz="2400" dirty="0">
                <a:effectLst/>
              </a:rPr>
              <a:t>nce its adjournment last May have failed.’ </a:t>
            </a:r>
          </a:p>
          <a:p>
            <a:endParaRPr lang="en-GB" sz="2400" dirty="0"/>
          </a:p>
          <a:p>
            <a:r>
              <a:rPr lang="en-GB" sz="2400" dirty="0">
                <a:hlinkClick r:id="rId2"/>
              </a:rPr>
              <a:t>https://digitalarchive.wilsoncenter.org/document/104024/download</a:t>
            </a:r>
            <a:endParaRPr lang="en-GB" sz="2400" dirty="0"/>
          </a:p>
          <a:p>
            <a:endParaRPr lang="en-GB" sz="2400" dirty="0"/>
          </a:p>
        </p:txBody>
      </p:sp>
      <p:sp>
        <p:nvSpPr>
          <p:cNvPr id="5" name="TextBox 4">
            <a:extLst>
              <a:ext uri="{FF2B5EF4-FFF2-40B4-BE49-F238E27FC236}">
                <a16:creationId xmlns:a16="http://schemas.microsoft.com/office/drawing/2014/main" id="{BC113E00-EB25-5638-4A8D-B5969DE58A7A}"/>
              </a:ext>
            </a:extLst>
          </p:cNvPr>
          <p:cNvSpPr txBox="1"/>
          <p:nvPr/>
        </p:nvSpPr>
        <p:spPr>
          <a:xfrm>
            <a:off x="1553376" y="477054"/>
            <a:ext cx="9707697" cy="523220"/>
          </a:xfrm>
          <a:prstGeom prst="rect">
            <a:avLst/>
          </a:prstGeom>
          <a:noFill/>
        </p:spPr>
        <p:txBody>
          <a:bodyPr wrap="square" rtlCol="0">
            <a:spAutoFit/>
          </a:bodyPr>
          <a:lstStyle/>
          <a:p>
            <a:r>
              <a:rPr lang="en-US" sz="2800" b="1" dirty="0"/>
              <a:t>From a CIA report, ‘The Situation in Korea’, 3 January 1947</a:t>
            </a:r>
          </a:p>
        </p:txBody>
      </p:sp>
    </p:spTree>
    <p:extLst>
      <p:ext uri="{BB962C8B-B14F-4D97-AF65-F5344CB8AC3E}">
        <p14:creationId xmlns:p14="http://schemas.microsoft.com/office/powerpoint/2010/main" val="528339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lections in Southern Korea">
            <a:extLst>
              <a:ext uri="{FF2B5EF4-FFF2-40B4-BE49-F238E27FC236}">
                <a16:creationId xmlns:a16="http://schemas.microsoft.com/office/drawing/2014/main" id="{DD572EC9-A817-EEB9-E383-5BE91F4E4F8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0101" y="0"/>
            <a:ext cx="8275637"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5F323DB-A236-B982-016B-E1D1B704028A}"/>
              </a:ext>
            </a:extLst>
          </p:cNvPr>
          <p:cNvSpPr txBox="1"/>
          <p:nvPr/>
        </p:nvSpPr>
        <p:spPr>
          <a:xfrm>
            <a:off x="9291551" y="1094468"/>
            <a:ext cx="2812314" cy="5632311"/>
          </a:xfrm>
          <a:prstGeom prst="rect">
            <a:avLst/>
          </a:prstGeom>
          <a:noFill/>
        </p:spPr>
        <p:txBody>
          <a:bodyPr wrap="square">
            <a:spAutoFit/>
          </a:bodyPr>
          <a:lstStyle/>
          <a:p>
            <a:r>
              <a:rPr lang="en-GB" i="0" u="none" strike="noStrike" dirty="0">
                <a:effectLst/>
                <a:latin typeface="Roboto" panose="02000000000000000000" pitchFamily="2" charset="0"/>
              </a:rPr>
              <a:t>Caption from UN website:</a:t>
            </a:r>
          </a:p>
          <a:p>
            <a:endParaRPr lang="en-GB" i="0" u="none" strike="noStrike" dirty="0">
              <a:effectLst/>
              <a:latin typeface="Roboto" panose="02000000000000000000" pitchFamily="2" charset="0"/>
            </a:endParaRPr>
          </a:p>
          <a:p>
            <a:r>
              <a:rPr lang="en-GB" dirty="0">
                <a:latin typeface="Roboto" panose="02000000000000000000" pitchFamily="2" charset="0"/>
              </a:rPr>
              <a:t>‘</a:t>
            </a:r>
            <a:r>
              <a:rPr lang="en-GB" i="0" u="none" strike="noStrike" dirty="0">
                <a:effectLst/>
                <a:latin typeface="Roboto" panose="02000000000000000000" pitchFamily="2" charset="0"/>
              </a:rPr>
              <a:t>Koreans waiting to cast their votes in the first free election in the history of Korea. The United Nations Commission on Korea (UNCOK) supervised the election.’</a:t>
            </a:r>
          </a:p>
          <a:p>
            <a:r>
              <a:rPr lang="en-US" dirty="0">
                <a:hlinkClick r:id="rId3"/>
              </a:rPr>
              <a:t>https://media.un.org/photo/en/asset/oun7/oun7667695</a:t>
            </a:r>
            <a:endParaRPr lang="en-GB" dirty="0">
              <a:latin typeface="Roboto" panose="02000000000000000000" pitchFamily="2" charset="0"/>
            </a:endParaRPr>
          </a:p>
          <a:p>
            <a:endParaRPr lang="en-GB" dirty="0">
              <a:latin typeface="Roboto" panose="02000000000000000000" pitchFamily="2" charset="0"/>
            </a:endParaRPr>
          </a:p>
          <a:p>
            <a:endParaRPr lang="en-GB" dirty="0">
              <a:latin typeface="Roboto" panose="02000000000000000000" pitchFamily="2" charset="0"/>
            </a:endParaRPr>
          </a:p>
          <a:p>
            <a:r>
              <a:rPr lang="en-GB" dirty="0">
                <a:latin typeface="Roboto" panose="02000000000000000000" pitchFamily="2" charset="0"/>
              </a:rPr>
              <a:t>But because elections were held in the South alone, they had the effect of hardening Korea’s division into two separate states.</a:t>
            </a:r>
            <a:endParaRPr lang="en-US" dirty="0"/>
          </a:p>
        </p:txBody>
      </p:sp>
      <p:sp>
        <p:nvSpPr>
          <p:cNvPr id="4" name="TextBox 3">
            <a:extLst>
              <a:ext uri="{FF2B5EF4-FFF2-40B4-BE49-F238E27FC236}">
                <a16:creationId xmlns:a16="http://schemas.microsoft.com/office/drawing/2014/main" id="{C9AAE689-FBDA-E896-BA70-7BD6B0945B85}"/>
              </a:ext>
            </a:extLst>
          </p:cNvPr>
          <p:cNvSpPr txBox="1"/>
          <p:nvPr/>
        </p:nvSpPr>
        <p:spPr>
          <a:xfrm>
            <a:off x="9291551" y="253388"/>
            <a:ext cx="2010102" cy="584775"/>
          </a:xfrm>
          <a:prstGeom prst="rect">
            <a:avLst/>
          </a:prstGeom>
          <a:noFill/>
        </p:spPr>
        <p:txBody>
          <a:bodyPr wrap="none" rtlCol="0">
            <a:spAutoFit/>
          </a:bodyPr>
          <a:lstStyle/>
          <a:p>
            <a:r>
              <a:rPr lang="en-US" sz="3200" b="1" dirty="0"/>
              <a:t>May 1948</a:t>
            </a:r>
          </a:p>
        </p:txBody>
      </p:sp>
    </p:spTree>
    <p:extLst>
      <p:ext uri="{BB962C8B-B14F-4D97-AF65-F5344CB8AC3E}">
        <p14:creationId xmlns:p14="http://schemas.microsoft.com/office/powerpoint/2010/main" val="1079374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2793B903-AB42-42A0-AE97-93D366679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1088A2F1-2F03-B0F4-DEA5-FEA17118566E}"/>
              </a:ext>
            </a:extLst>
          </p:cNvPr>
          <p:cNvSpPr>
            <a:spLocks noGrp="1"/>
          </p:cNvSpPr>
          <p:nvPr>
            <p:ph type="title"/>
          </p:nvPr>
        </p:nvSpPr>
        <p:spPr>
          <a:xfrm>
            <a:off x="1371600" y="685800"/>
            <a:ext cx="3282695" cy="1485900"/>
          </a:xfrm>
        </p:spPr>
        <p:txBody>
          <a:bodyPr vert="horz" lIns="91440" tIns="45720" rIns="91440" bIns="45720" rtlCol="0" anchor="t">
            <a:normAutofit fontScale="90000"/>
          </a:bodyPr>
          <a:lstStyle/>
          <a:p>
            <a:r>
              <a:rPr lang="en-US" sz="3600" b="1" dirty="0"/>
              <a:t>From division to war (1950-53)</a:t>
            </a:r>
            <a:br>
              <a:rPr lang="en-US" sz="3600" b="1" dirty="0"/>
            </a:br>
            <a:br>
              <a:rPr lang="en-US" sz="1100" b="1" dirty="0"/>
            </a:br>
            <a:br>
              <a:rPr lang="en-US" sz="1100" dirty="0"/>
            </a:br>
            <a:br>
              <a:rPr lang="en-US" sz="1100" dirty="0"/>
            </a:br>
            <a:r>
              <a:rPr lang="en-US" sz="2700" dirty="0"/>
              <a:t>Korean war casualties</a:t>
            </a:r>
            <a:br>
              <a:rPr lang="en-US" sz="2700" dirty="0"/>
            </a:br>
            <a:br>
              <a:rPr lang="en-US" sz="2700" dirty="0"/>
            </a:br>
            <a:r>
              <a:rPr lang="en-US" sz="2700" dirty="0"/>
              <a:t>Approximately 3 million people died during the Korean War, including around 1000 British service personnel.</a:t>
            </a:r>
          </a:p>
        </p:txBody>
      </p:sp>
      <p:sp>
        <p:nvSpPr>
          <p:cNvPr id="5" name="TextBox 4">
            <a:extLst>
              <a:ext uri="{FF2B5EF4-FFF2-40B4-BE49-F238E27FC236}">
                <a16:creationId xmlns:a16="http://schemas.microsoft.com/office/drawing/2014/main" id="{321B967A-B89F-0B39-495E-8BD1E3402D64}"/>
              </a:ext>
            </a:extLst>
          </p:cNvPr>
          <p:cNvSpPr txBox="1"/>
          <p:nvPr/>
        </p:nvSpPr>
        <p:spPr>
          <a:xfrm>
            <a:off x="706695" y="2286000"/>
            <a:ext cx="4680553" cy="3581400"/>
          </a:xfrm>
          <a:prstGeom prst="rect">
            <a:avLst/>
          </a:prstGeom>
        </p:spPr>
        <p:txBody>
          <a:bodyPr vert="horz" lIns="91440" tIns="45720" rIns="91440" bIns="45720" rtlCol="0">
            <a:normAutofit/>
          </a:bodyPr>
          <a:lstStyle/>
          <a:p>
            <a:pPr marL="384048" indent="-384048" defTabSz="914400">
              <a:lnSpc>
                <a:spcPct val="94000"/>
              </a:lnSpc>
              <a:spcAft>
                <a:spcPts val="200"/>
              </a:spcAft>
              <a:buFont typeface="Franklin Gothic Book" panose="020B0503020102020204" pitchFamily="34" charset="0"/>
            </a:pPr>
            <a:endParaRPr lang="en-US" dirty="0">
              <a:solidFill>
                <a:schemeClr val="tx2"/>
              </a:solidFill>
            </a:endParaRPr>
          </a:p>
          <a:p>
            <a:pPr marL="384048" indent="-384048" defTabSz="914400">
              <a:lnSpc>
                <a:spcPct val="94000"/>
              </a:lnSpc>
              <a:spcAft>
                <a:spcPts val="200"/>
              </a:spcAft>
              <a:buFont typeface="Franklin Gothic Book" panose="020B0503020102020204" pitchFamily="34" charset="0"/>
            </a:pPr>
            <a:endParaRPr lang="en-US" dirty="0">
              <a:solidFill>
                <a:schemeClr val="tx2"/>
              </a:solidFill>
            </a:endParaRPr>
          </a:p>
        </p:txBody>
      </p:sp>
      <p:pic>
        <p:nvPicPr>
          <p:cNvPr id="5122" name="Picture 2" descr="A group photo featuring a platoon on patrol during the Korean War">
            <a:extLst>
              <a:ext uri="{FF2B5EF4-FFF2-40B4-BE49-F238E27FC236}">
                <a16:creationId xmlns:a16="http://schemas.microsoft.com/office/drawing/2014/main" id="{5B1D73FE-89B0-82B5-AC6B-992ACD1732E8}"/>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031467" y="522389"/>
            <a:ext cx="7020986" cy="512531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9251FD5-F0A1-306D-F3C9-D0A46538E7F5}"/>
              </a:ext>
            </a:extLst>
          </p:cNvPr>
          <p:cNvSpPr txBox="1"/>
          <p:nvPr/>
        </p:nvSpPr>
        <p:spPr>
          <a:xfrm>
            <a:off x="943878" y="4381500"/>
            <a:ext cx="4015648" cy="3581400"/>
          </a:xfrm>
          <a:prstGeom prst="rect">
            <a:avLst/>
          </a:prstGeom>
        </p:spPr>
        <p:txBody>
          <a:bodyPr vert="horz" lIns="91440" tIns="45720" rIns="91440" bIns="45720" rtlCol="0">
            <a:normAutofit/>
          </a:bodyPr>
          <a:lstStyle/>
          <a:p>
            <a:pPr marL="384048" indent="-384048" defTabSz="914400">
              <a:lnSpc>
                <a:spcPct val="94000"/>
              </a:lnSpc>
              <a:spcAft>
                <a:spcPts val="200"/>
              </a:spcAft>
              <a:buFont typeface="Franklin Gothic Book" panose="020B0503020102020204" pitchFamily="34" charset="0"/>
            </a:pPr>
            <a:endParaRPr lang="en-US" dirty="0">
              <a:solidFill>
                <a:schemeClr val="tx2"/>
              </a:solidFill>
            </a:endParaRPr>
          </a:p>
          <a:p>
            <a:pPr marL="384048" indent="-384048" defTabSz="914400">
              <a:lnSpc>
                <a:spcPct val="94000"/>
              </a:lnSpc>
              <a:spcAft>
                <a:spcPts val="200"/>
              </a:spcAft>
              <a:buFont typeface="Franklin Gothic Book" panose="020B0503020102020204" pitchFamily="34" charset="0"/>
            </a:pPr>
            <a:r>
              <a:rPr lang="en-US" dirty="0">
                <a:solidFill>
                  <a:schemeClr val="tx2"/>
                </a:solidFill>
                <a:hlinkClick r:id="rId3"/>
              </a:rPr>
              <a:t>https://cdn.britannica.com/99/72799-050-C69F5F60/Table-battle-casualties-Korean-War-Death-toll.jpg</a:t>
            </a:r>
            <a:endParaRPr lang="en-US" dirty="0">
              <a:solidFill>
                <a:schemeClr val="tx2"/>
              </a:solidFill>
            </a:endParaRPr>
          </a:p>
          <a:p>
            <a:pPr marL="384048" indent="-384048" defTabSz="914400">
              <a:lnSpc>
                <a:spcPct val="94000"/>
              </a:lnSpc>
              <a:spcAft>
                <a:spcPts val="200"/>
              </a:spcAft>
              <a:buFont typeface="Franklin Gothic Book" panose="020B0503020102020204" pitchFamily="34" charset="0"/>
            </a:pPr>
            <a:endParaRPr lang="en-US" dirty="0">
              <a:solidFill>
                <a:schemeClr val="tx2"/>
              </a:solidFill>
            </a:endParaRPr>
          </a:p>
        </p:txBody>
      </p:sp>
      <p:sp>
        <p:nvSpPr>
          <p:cNvPr id="8" name="TextBox 7">
            <a:extLst>
              <a:ext uri="{FF2B5EF4-FFF2-40B4-BE49-F238E27FC236}">
                <a16:creationId xmlns:a16="http://schemas.microsoft.com/office/drawing/2014/main" id="{D6D534F5-6EF1-E87A-EDC0-676B12EA4A79}"/>
              </a:ext>
            </a:extLst>
          </p:cNvPr>
          <p:cNvSpPr txBox="1"/>
          <p:nvPr/>
        </p:nvSpPr>
        <p:spPr>
          <a:xfrm>
            <a:off x="5274326" y="5762008"/>
            <a:ext cx="6097836" cy="923330"/>
          </a:xfrm>
          <a:prstGeom prst="rect">
            <a:avLst/>
          </a:prstGeom>
          <a:noFill/>
        </p:spPr>
        <p:txBody>
          <a:bodyPr wrap="square">
            <a:spAutoFit/>
          </a:bodyPr>
          <a:lstStyle/>
          <a:p>
            <a:r>
              <a:rPr lang="en-US" dirty="0">
                <a:hlinkClick r:id="rId4"/>
              </a:rPr>
              <a:t>https://www.iwm.org.uk/history/25-photographs-of-the-korean-war</a:t>
            </a:r>
            <a:endParaRPr lang="en-US" dirty="0"/>
          </a:p>
          <a:p>
            <a:endParaRPr lang="en-US" dirty="0"/>
          </a:p>
        </p:txBody>
      </p:sp>
    </p:spTree>
    <p:extLst>
      <p:ext uri="{BB962C8B-B14F-4D97-AF65-F5344CB8AC3E}">
        <p14:creationId xmlns:p14="http://schemas.microsoft.com/office/powerpoint/2010/main" val="204854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53361" y="0"/>
            <a:ext cx="6303250" cy="6858000"/>
          </a:xfrm>
          <a:prstGeom prst="rect">
            <a:avLst/>
          </a:prstGeom>
        </p:spPr>
      </p:pic>
      <p:sp>
        <p:nvSpPr>
          <p:cNvPr id="5" name="Rectangle 4"/>
          <p:cNvSpPr/>
          <p:nvPr/>
        </p:nvSpPr>
        <p:spPr>
          <a:xfrm>
            <a:off x="840059" y="6484655"/>
            <a:ext cx="6096000" cy="461665"/>
          </a:xfrm>
          <a:prstGeom prst="rect">
            <a:avLst/>
          </a:prstGeom>
        </p:spPr>
        <p:txBody>
          <a:bodyPr>
            <a:spAutoFit/>
          </a:bodyPr>
          <a:lstStyle/>
          <a:p>
            <a:r>
              <a:rPr lang="en-US" sz="1200" dirty="0">
                <a:hlinkClick r:id="rId3"/>
              </a:rPr>
              <a:t>https://worldview.stratfor.com/article/japans-territorial-expansion-1931-1942</a:t>
            </a:r>
            <a:endParaRPr lang="en-US" sz="1200" dirty="0"/>
          </a:p>
          <a:p>
            <a:endParaRPr lang="en-US" sz="1200" dirty="0"/>
          </a:p>
        </p:txBody>
      </p:sp>
      <p:sp>
        <p:nvSpPr>
          <p:cNvPr id="6" name="TextBox 5"/>
          <p:cNvSpPr txBox="1"/>
          <p:nvPr/>
        </p:nvSpPr>
        <p:spPr>
          <a:xfrm>
            <a:off x="8886901" y="758697"/>
            <a:ext cx="2565767" cy="4524315"/>
          </a:xfrm>
          <a:prstGeom prst="rect">
            <a:avLst/>
          </a:prstGeom>
          <a:noFill/>
        </p:spPr>
        <p:txBody>
          <a:bodyPr wrap="none" rtlCol="0">
            <a:spAutoFit/>
          </a:bodyPr>
          <a:lstStyle/>
          <a:p>
            <a:r>
              <a:rPr lang="en-US" sz="2400" b="1" dirty="0"/>
              <a:t>Japanese</a:t>
            </a:r>
          </a:p>
          <a:p>
            <a:r>
              <a:rPr lang="en-US" sz="2400" b="1" dirty="0"/>
              <a:t>empire-building</a:t>
            </a:r>
          </a:p>
          <a:p>
            <a:r>
              <a:rPr lang="en-US" sz="2400" b="1" dirty="0"/>
              <a:t>in East Asia</a:t>
            </a:r>
          </a:p>
          <a:p>
            <a:endParaRPr lang="en-US" dirty="0"/>
          </a:p>
          <a:p>
            <a:endParaRPr lang="en-US" dirty="0"/>
          </a:p>
          <a:p>
            <a:endParaRPr lang="en-US" dirty="0"/>
          </a:p>
          <a:p>
            <a:r>
              <a:rPr lang="en-US" dirty="0"/>
              <a:t>Korea (1910)</a:t>
            </a:r>
          </a:p>
          <a:p>
            <a:endParaRPr lang="en-US" dirty="0"/>
          </a:p>
          <a:p>
            <a:r>
              <a:rPr lang="en-US" dirty="0"/>
              <a:t>Manchuria (Manchukuo)</a:t>
            </a:r>
          </a:p>
          <a:p>
            <a:r>
              <a:rPr lang="en-US" dirty="0"/>
              <a:t>1931</a:t>
            </a:r>
          </a:p>
          <a:p>
            <a:endParaRPr lang="en-US" dirty="0"/>
          </a:p>
          <a:p>
            <a:r>
              <a:rPr lang="en-US" dirty="0"/>
              <a:t>China (1937)</a:t>
            </a:r>
          </a:p>
          <a:p>
            <a:endParaRPr lang="en-US" dirty="0"/>
          </a:p>
          <a:p>
            <a:endParaRPr lang="en-US" dirty="0"/>
          </a:p>
          <a:p>
            <a:endParaRPr lang="en-US" dirty="0"/>
          </a:p>
        </p:txBody>
      </p:sp>
    </p:spTree>
    <p:extLst>
      <p:ext uri="{BB962C8B-B14F-4D97-AF65-F5344CB8AC3E}">
        <p14:creationId xmlns:p14="http://schemas.microsoft.com/office/powerpoint/2010/main" val="927523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27B3BB2-3DEB-F73F-9F1A-498A5A8BB4C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2950" y="0"/>
            <a:ext cx="447675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832913D-F64A-E3FC-7D35-064B76BAA318}"/>
              </a:ext>
            </a:extLst>
          </p:cNvPr>
          <p:cNvSpPr txBox="1"/>
          <p:nvPr/>
        </p:nvSpPr>
        <p:spPr>
          <a:xfrm>
            <a:off x="5386387" y="6077724"/>
            <a:ext cx="4955139" cy="646331"/>
          </a:xfrm>
          <a:prstGeom prst="rect">
            <a:avLst/>
          </a:prstGeom>
          <a:noFill/>
        </p:spPr>
        <p:txBody>
          <a:bodyPr wrap="none" rtlCol="0">
            <a:spAutoFit/>
          </a:bodyPr>
          <a:lstStyle/>
          <a:p>
            <a:r>
              <a:rPr lang="en-GB" b="0" i="1" u="none" strike="noStrike" dirty="0">
                <a:solidFill>
                  <a:srgbClr val="202122"/>
                </a:solidFill>
                <a:effectLst/>
                <a:latin typeface="Arial" panose="020B0604020202020204" pitchFamily="34" charset="0"/>
              </a:rPr>
              <a:t>Japan-Korea Cooperative Unity, World Leader.</a:t>
            </a:r>
            <a:endParaRPr lang="en-GB" i="1" dirty="0">
              <a:solidFill>
                <a:srgbClr val="202122"/>
              </a:solidFill>
              <a:latin typeface="Arial" panose="020B0604020202020204" pitchFamily="34" charset="0"/>
            </a:endParaRPr>
          </a:p>
          <a:p>
            <a:r>
              <a:rPr lang="en-GB" dirty="0">
                <a:solidFill>
                  <a:srgbClr val="202122"/>
                </a:solidFill>
                <a:latin typeface="Arial" panose="020B0604020202020204" pitchFamily="34" charset="0"/>
              </a:rPr>
              <a:t>Japanese propaganda postcard, 1920s</a:t>
            </a:r>
            <a:endParaRPr lang="en-US" dirty="0"/>
          </a:p>
        </p:txBody>
      </p:sp>
      <p:pic>
        <p:nvPicPr>
          <p:cNvPr id="4" name="Picture 4" descr="Uneasy neighbors across the sea - The Japan Times">
            <a:extLst>
              <a:ext uri="{FF2B5EF4-FFF2-40B4-BE49-F238E27FC236}">
                <a16:creationId xmlns:a16="http://schemas.microsoft.com/office/drawing/2014/main" id="{8034B43C-3CBE-BD4B-B23B-2570178683A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19700" y="576858"/>
            <a:ext cx="6858000" cy="408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74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5503D924-2453-34B5-0B06-68DB17A6E70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8125" y="0"/>
            <a:ext cx="885666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BD421C7-BF06-1854-B219-4D0F1C419C94}"/>
              </a:ext>
            </a:extLst>
          </p:cNvPr>
          <p:cNvSpPr txBox="1"/>
          <p:nvPr/>
        </p:nvSpPr>
        <p:spPr>
          <a:xfrm>
            <a:off x="9232133" y="1870368"/>
            <a:ext cx="2618141" cy="3693319"/>
          </a:xfrm>
          <a:prstGeom prst="rect">
            <a:avLst/>
          </a:prstGeom>
          <a:noFill/>
        </p:spPr>
        <p:txBody>
          <a:bodyPr wrap="square">
            <a:spAutoFit/>
          </a:bodyPr>
          <a:lstStyle/>
          <a:p>
            <a:r>
              <a:rPr lang="en-GB" dirty="0">
                <a:solidFill>
                  <a:srgbClr val="54595D"/>
                </a:solidFill>
                <a:latin typeface="Arial" panose="020B0604020202020204" pitchFamily="34" charset="0"/>
              </a:rPr>
              <a:t>O</a:t>
            </a:r>
            <a:r>
              <a:rPr lang="en-GB" b="0" i="0" u="none" strike="noStrike" dirty="0">
                <a:solidFill>
                  <a:srgbClr val="54595D"/>
                </a:solidFill>
                <a:effectLst/>
                <a:latin typeface="Arial" panose="020B0604020202020204" pitchFamily="34" charset="0"/>
              </a:rPr>
              <a:t>riginal caption:</a:t>
            </a:r>
          </a:p>
          <a:p>
            <a:endParaRPr lang="en-GB" dirty="0">
              <a:solidFill>
                <a:srgbClr val="54595D"/>
              </a:solidFill>
              <a:latin typeface="Arial" panose="020B0604020202020204" pitchFamily="34" charset="0"/>
            </a:endParaRPr>
          </a:p>
          <a:p>
            <a:r>
              <a:rPr lang="en-GB" b="0" i="0" u="none" strike="noStrike" dirty="0">
                <a:solidFill>
                  <a:srgbClr val="54595D"/>
                </a:solidFill>
                <a:effectLst/>
                <a:latin typeface="Arial" panose="020B0604020202020204" pitchFamily="34" charset="0"/>
              </a:rPr>
              <a:t>‘These ten Korean girls, sold into prostitution by their destitute families, were found by a Marine patrol near an enemy quartermaster after a skirmish with Japanese soldiers, on Okinawa.’</a:t>
            </a:r>
          </a:p>
          <a:p>
            <a:endParaRPr lang="en-GB" dirty="0">
              <a:solidFill>
                <a:srgbClr val="54595D"/>
              </a:solidFill>
              <a:latin typeface="Arial" panose="020B0604020202020204" pitchFamily="34" charset="0"/>
            </a:endParaRPr>
          </a:p>
          <a:p>
            <a:r>
              <a:rPr lang="en-GB" dirty="0">
                <a:solidFill>
                  <a:srgbClr val="54595D"/>
                </a:solidFill>
                <a:latin typeface="Arial" panose="020B0604020202020204" pitchFamily="34" charset="0"/>
              </a:rPr>
              <a:t>US Marine Corps</a:t>
            </a:r>
          </a:p>
          <a:p>
            <a:r>
              <a:rPr lang="en-GB" dirty="0">
                <a:solidFill>
                  <a:srgbClr val="54595D"/>
                </a:solidFill>
                <a:latin typeface="Arial" panose="020B0604020202020204" pitchFamily="34" charset="0"/>
              </a:rPr>
              <a:t>December 1945</a:t>
            </a:r>
            <a:endParaRPr lang="en-US" dirty="0"/>
          </a:p>
        </p:txBody>
      </p:sp>
      <p:sp>
        <p:nvSpPr>
          <p:cNvPr id="4" name="TextBox 3">
            <a:extLst>
              <a:ext uri="{FF2B5EF4-FFF2-40B4-BE49-F238E27FC236}">
                <a16:creationId xmlns:a16="http://schemas.microsoft.com/office/drawing/2014/main" id="{A1F3B5D5-8E98-7F33-C2A6-83D1339F722D}"/>
              </a:ext>
            </a:extLst>
          </p:cNvPr>
          <p:cNvSpPr txBox="1"/>
          <p:nvPr/>
        </p:nvSpPr>
        <p:spPr>
          <a:xfrm>
            <a:off x="9375354" y="517793"/>
            <a:ext cx="2557303" cy="369332"/>
          </a:xfrm>
          <a:prstGeom prst="rect">
            <a:avLst/>
          </a:prstGeom>
          <a:noFill/>
        </p:spPr>
        <p:txBody>
          <a:bodyPr wrap="none" rtlCol="0">
            <a:spAutoFit/>
          </a:bodyPr>
          <a:lstStyle/>
          <a:p>
            <a:r>
              <a:rPr lang="en-US" dirty="0"/>
              <a:t>Korean ‘comfort women’</a:t>
            </a:r>
          </a:p>
        </p:txBody>
      </p:sp>
    </p:spTree>
    <p:extLst>
      <p:ext uri="{BB962C8B-B14F-4D97-AF65-F5344CB8AC3E}">
        <p14:creationId xmlns:p14="http://schemas.microsoft.com/office/powerpoint/2010/main" val="1256252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238" y="227570"/>
            <a:ext cx="9601200" cy="1485900"/>
          </a:xfrm>
        </p:spPr>
        <p:txBody>
          <a:bodyPr/>
          <a:lstStyle/>
          <a:p>
            <a:r>
              <a:rPr lang="en-US" dirty="0"/>
              <a:t>The postwar fate of Korea</a:t>
            </a:r>
          </a:p>
        </p:txBody>
      </p:sp>
      <p:pic>
        <p:nvPicPr>
          <p:cNvPr id="3" name="Picture 2"/>
          <p:cNvPicPr>
            <a:picLocks noChangeAspect="1"/>
          </p:cNvPicPr>
          <p:nvPr/>
        </p:nvPicPr>
        <p:blipFill>
          <a:blip r:embed="rId2"/>
          <a:stretch>
            <a:fillRect/>
          </a:stretch>
        </p:blipFill>
        <p:spPr>
          <a:xfrm>
            <a:off x="1440210" y="1149970"/>
            <a:ext cx="3111500" cy="4584700"/>
          </a:xfrm>
          <a:prstGeom prst="rect">
            <a:avLst/>
          </a:prstGeom>
        </p:spPr>
      </p:pic>
      <p:sp>
        <p:nvSpPr>
          <p:cNvPr id="4" name="TextBox 3"/>
          <p:cNvSpPr txBox="1"/>
          <p:nvPr/>
        </p:nvSpPr>
        <p:spPr>
          <a:xfrm>
            <a:off x="4895161" y="970520"/>
            <a:ext cx="7359267" cy="954107"/>
          </a:xfrm>
          <a:prstGeom prst="rect">
            <a:avLst/>
          </a:prstGeom>
          <a:noFill/>
        </p:spPr>
        <p:txBody>
          <a:bodyPr wrap="square" rtlCol="0">
            <a:spAutoFit/>
          </a:bodyPr>
          <a:lstStyle/>
          <a:p>
            <a:r>
              <a:rPr lang="en-US" sz="2800" dirty="0"/>
              <a:t>What makes Korea a particularly</a:t>
            </a:r>
          </a:p>
          <a:p>
            <a:r>
              <a:rPr lang="en-US" sz="2800" dirty="0"/>
              <a:t>significant case study in postwar Asian history?</a:t>
            </a:r>
          </a:p>
        </p:txBody>
      </p:sp>
      <p:sp>
        <p:nvSpPr>
          <p:cNvPr id="5" name="Rectangle 4"/>
          <p:cNvSpPr/>
          <p:nvPr/>
        </p:nvSpPr>
        <p:spPr>
          <a:xfrm>
            <a:off x="1440210" y="5734670"/>
            <a:ext cx="6096000" cy="923330"/>
          </a:xfrm>
          <a:prstGeom prst="rect">
            <a:avLst/>
          </a:prstGeom>
        </p:spPr>
        <p:txBody>
          <a:bodyPr>
            <a:spAutoFit/>
          </a:bodyPr>
          <a:lstStyle/>
          <a:p>
            <a:r>
              <a:rPr lang="en-US" dirty="0"/>
              <a:t>The Cairo Declaration (Nov. 1943) </a:t>
            </a:r>
          </a:p>
          <a:p>
            <a:r>
              <a:rPr lang="en-US" dirty="0"/>
              <a:t>“in due course, Korea shall </a:t>
            </a:r>
          </a:p>
          <a:p>
            <a:r>
              <a:rPr lang="en-US" dirty="0"/>
              <a:t>become independent.”</a:t>
            </a:r>
          </a:p>
        </p:txBody>
      </p:sp>
      <p:pic>
        <p:nvPicPr>
          <p:cNvPr id="6" name="Picture 5"/>
          <p:cNvPicPr>
            <a:picLocks noChangeAspect="1"/>
          </p:cNvPicPr>
          <p:nvPr/>
        </p:nvPicPr>
        <p:blipFill>
          <a:blip r:embed="rId3"/>
          <a:stretch>
            <a:fillRect/>
          </a:stretch>
        </p:blipFill>
        <p:spPr>
          <a:xfrm>
            <a:off x="4964397" y="2181234"/>
            <a:ext cx="3422172" cy="4491601"/>
          </a:xfrm>
          <a:prstGeom prst="rect">
            <a:avLst/>
          </a:prstGeom>
        </p:spPr>
      </p:pic>
      <p:sp>
        <p:nvSpPr>
          <p:cNvPr id="7" name="Rectangle 6"/>
          <p:cNvSpPr/>
          <p:nvPr/>
        </p:nvSpPr>
        <p:spPr>
          <a:xfrm>
            <a:off x="8574794" y="4198995"/>
            <a:ext cx="2806390" cy="2431435"/>
          </a:xfrm>
          <a:prstGeom prst="rect">
            <a:avLst/>
          </a:prstGeom>
        </p:spPr>
        <p:txBody>
          <a:bodyPr wrap="square">
            <a:spAutoFit/>
          </a:bodyPr>
          <a:lstStyle/>
          <a:p>
            <a:r>
              <a:rPr lang="en-US" sz="1600" dirty="0">
                <a:solidFill>
                  <a:srgbClr val="222222"/>
                </a:solidFill>
                <a:latin typeface="Arial" charset="0"/>
              </a:rPr>
              <a:t>Surrender of Japanese Forces in southern Korea, September 1945. Lowering the Japanese flag, during surrender ceremonies at </a:t>
            </a:r>
            <a:r>
              <a:rPr lang="en-US" sz="1600" dirty="0" err="1">
                <a:solidFill>
                  <a:srgbClr val="222222"/>
                </a:solidFill>
                <a:latin typeface="Arial" charset="0"/>
              </a:rPr>
              <a:t>Keijo</a:t>
            </a:r>
            <a:r>
              <a:rPr lang="en-US" sz="1600" dirty="0">
                <a:solidFill>
                  <a:srgbClr val="222222"/>
                </a:solidFill>
                <a:latin typeface="Arial" charset="0"/>
              </a:rPr>
              <a:t> (now Seoul), Chosen (now Korea), 9 September 1945.</a:t>
            </a:r>
          </a:p>
          <a:p>
            <a:endParaRPr lang="en-US" sz="1200" dirty="0">
              <a:solidFill>
                <a:srgbClr val="222222"/>
              </a:solidFill>
              <a:latin typeface="Arial" charset="0"/>
            </a:endParaRPr>
          </a:p>
          <a:p>
            <a:r>
              <a:rPr lang="en-US" sz="1200" dirty="0">
                <a:solidFill>
                  <a:srgbClr val="222222"/>
                </a:solidFill>
                <a:latin typeface="Arial" charset="0"/>
              </a:rPr>
              <a:t>US National Archives</a:t>
            </a:r>
            <a:endParaRPr lang="en-US" sz="1200" dirty="0"/>
          </a:p>
        </p:txBody>
      </p:sp>
    </p:spTree>
    <p:extLst>
      <p:ext uri="{BB962C8B-B14F-4D97-AF65-F5344CB8AC3E}">
        <p14:creationId xmlns:p14="http://schemas.microsoft.com/office/powerpoint/2010/main" val="1341819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65936" y="89210"/>
            <a:ext cx="10528479" cy="6858000"/>
          </a:xfrm>
          <a:prstGeom prst="rect">
            <a:avLst/>
          </a:prstGeom>
        </p:spPr>
      </p:pic>
      <p:sp>
        <p:nvSpPr>
          <p:cNvPr id="4" name="Rectangle 3"/>
          <p:cNvSpPr/>
          <p:nvPr/>
        </p:nvSpPr>
        <p:spPr>
          <a:xfrm>
            <a:off x="3357381" y="6211669"/>
            <a:ext cx="8237034" cy="461665"/>
          </a:xfrm>
          <a:prstGeom prst="rect">
            <a:avLst/>
          </a:prstGeom>
        </p:spPr>
        <p:txBody>
          <a:bodyPr wrap="square">
            <a:spAutoFit/>
          </a:bodyPr>
          <a:lstStyle/>
          <a:p>
            <a:r>
              <a:rPr lang="en-US" sz="1200" dirty="0">
                <a:hlinkClick r:id="rId3"/>
              </a:rPr>
              <a:t>https://blueprintforhistory.files.wordpress.com/2013/05/decolonization-in-asia.gif</a:t>
            </a:r>
            <a:endParaRPr lang="en-US" sz="1200" dirty="0"/>
          </a:p>
          <a:p>
            <a:endParaRPr lang="en-US" sz="1200" dirty="0"/>
          </a:p>
        </p:txBody>
      </p:sp>
    </p:spTree>
    <p:extLst>
      <p:ext uri="{BB962C8B-B14F-4D97-AF65-F5344CB8AC3E}">
        <p14:creationId xmlns:p14="http://schemas.microsoft.com/office/powerpoint/2010/main" val="1124999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915" y="384717"/>
            <a:ext cx="9601200" cy="1485900"/>
          </a:xfrm>
        </p:spPr>
        <p:txBody>
          <a:bodyPr/>
          <a:lstStyle/>
          <a:p>
            <a:r>
              <a:rPr lang="en-US" dirty="0"/>
              <a:t>Korea: August 1945</a:t>
            </a:r>
          </a:p>
        </p:txBody>
      </p:sp>
      <p:pic>
        <p:nvPicPr>
          <p:cNvPr id="3" name="Picture 2"/>
          <p:cNvPicPr>
            <a:picLocks noChangeAspect="1"/>
          </p:cNvPicPr>
          <p:nvPr/>
        </p:nvPicPr>
        <p:blipFill>
          <a:blip r:embed="rId2"/>
          <a:stretch>
            <a:fillRect/>
          </a:stretch>
        </p:blipFill>
        <p:spPr>
          <a:xfrm>
            <a:off x="1002915" y="1517960"/>
            <a:ext cx="6984844" cy="4656563"/>
          </a:xfrm>
          <a:prstGeom prst="rect">
            <a:avLst/>
          </a:prstGeom>
        </p:spPr>
      </p:pic>
      <p:sp>
        <p:nvSpPr>
          <p:cNvPr id="4" name="Rectangle 3"/>
          <p:cNvSpPr/>
          <p:nvPr/>
        </p:nvSpPr>
        <p:spPr>
          <a:xfrm>
            <a:off x="8144108" y="1621913"/>
            <a:ext cx="3888059" cy="4801314"/>
          </a:xfrm>
          <a:prstGeom prst="rect">
            <a:avLst/>
          </a:prstGeom>
        </p:spPr>
        <p:txBody>
          <a:bodyPr wrap="square">
            <a:spAutoFit/>
          </a:bodyPr>
          <a:lstStyle/>
          <a:p>
            <a:r>
              <a:rPr lang="en-US" dirty="0">
                <a:solidFill>
                  <a:srgbClr val="000000"/>
                </a:solidFill>
                <a:latin typeface="Palatino" charset="0"/>
              </a:rPr>
              <a:t>“The August 15, 1945 announcement by the Japanese Emperor declaring Japan’s intention to accept the Allied forces’ terms of unconditional surrender sent Koreans throughout the empire into the streets in celebration. For the first time in decades they could freely associate with their fellow countrymen, communicate in their native language, and wave their national flag (</a:t>
            </a:r>
            <a:r>
              <a:rPr lang="en-US" i="1" dirty="0" err="1">
                <a:solidFill>
                  <a:srgbClr val="000000"/>
                </a:solidFill>
                <a:latin typeface="Palatino" charset="0"/>
              </a:rPr>
              <a:t>taegeukgi</a:t>
            </a:r>
            <a:r>
              <a:rPr lang="en-US" dirty="0">
                <a:solidFill>
                  <a:srgbClr val="000000"/>
                </a:solidFill>
                <a:latin typeface="Palatino" charset="0"/>
              </a:rPr>
              <a:t>) as Koreans without fear of punishment.”</a:t>
            </a:r>
          </a:p>
          <a:p>
            <a:endParaRPr lang="en-US" dirty="0">
              <a:solidFill>
                <a:srgbClr val="000000"/>
              </a:solidFill>
              <a:latin typeface="Palatino" charset="0"/>
            </a:endParaRPr>
          </a:p>
          <a:p>
            <a:r>
              <a:rPr lang="en-US" dirty="0">
                <a:hlinkClick r:id="rId3"/>
              </a:rPr>
              <a:t>https://apjjf.org/-Mark-Caprio/3221/article.html</a:t>
            </a:r>
            <a:endParaRPr lang="en-US" dirty="0"/>
          </a:p>
          <a:p>
            <a:endParaRPr lang="en-US" dirty="0"/>
          </a:p>
        </p:txBody>
      </p:sp>
    </p:spTree>
    <p:extLst>
      <p:ext uri="{BB962C8B-B14F-4D97-AF65-F5344CB8AC3E}">
        <p14:creationId xmlns:p14="http://schemas.microsoft.com/office/powerpoint/2010/main" val="1779562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27822" y="289932"/>
            <a:ext cx="5084956" cy="6356195"/>
          </a:xfrm>
          <a:prstGeom prst="rect">
            <a:avLst/>
          </a:prstGeom>
        </p:spPr>
      </p:pic>
      <p:sp>
        <p:nvSpPr>
          <p:cNvPr id="4" name="Rectangle 3"/>
          <p:cNvSpPr/>
          <p:nvPr/>
        </p:nvSpPr>
        <p:spPr>
          <a:xfrm>
            <a:off x="728547" y="3441680"/>
            <a:ext cx="3299275" cy="3416320"/>
          </a:xfrm>
          <a:prstGeom prst="rect">
            <a:avLst/>
          </a:prstGeom>
        </p:spPr>
        <p:txBody>
          <a:bodyPr wrap="square">
            <a:spAutoFit/>
          </a:bodyPr>
          <a:lstStyle/>
          <a:p>
            <a:r>
              <a:rPr lang="en-US" dirty="0">
                <a:solidFill>
                  <a:srgbClr val="000000"/>
                </a:solidFill>
              </a:rPr>
              <a:t>“The first day a flier from some Korean organization was passed out to all of us asking us to kill and behead the Japs. The Koreans really hated them.”</a:t>
            </a:r>
          </a:p>
          <a:p>
            <a:endParaRPr lang="en-US" dirty="0">
              <a:solidFill>
                <a:srgbClr val="000000"/>
              </a:solidFill>
            </a:endParaRPr>
          </a:p>
          <a:p>
            <a:r>
              <a:rPr lang="en-US" dirty="0">
                <a:solidFill>
                  <a:srgbClr val="000000"/>
                </a:solidFill>
              </a:rPr>
              <a:t>From a US infantry veteran’s website</a:t>
            </a:r>
          </a:p>
          <a:p>
            <a:r>
              <a:rPr lang="en-US" dirty="0">
                <a:hlinkClick r:id="rId3"/>
              </a:rPr>
              <a:t>http://www.kilroywashere.org/003Pages/Benedetto/Benedetto.html</a:t>
            </a:r>
            <a:endParaRPr lang="en-US" dirty="0"/>
          </a:p>
          <a:p>
            <a:endParaRPr lang="en-US" dirty="0"/>
          </a:p>
        </p:txBody>
      </p:sp>
      <p:pic>
        <p:nvPicPr>
          <p:cNvPr id="5" name="Picture 4"/>
          <p:cNvPicPr>
            <a:picLocks noChangeAspect="1"/>
          </p:cNvPicPr>
          <p:nvPr/>
        </p:nvPicPr>
        <p:blipFill>
          <a:blip r:embed="rId4"/>
          <a:stretch>
            <a:fillRect/>
          </a:stretch>
        </p:blipFill>
        <p:spPr>
          <a:xfrm>
            <a:off x="9194800" y="2273300"/>
            <a:ext cx="2997200" cy="4584700"/>
          </a:xfrm>
          <a:prstGeom prst="rect">
            <a:avLst/>
          </a:prstGeom>
        </p:spPr>
      </p:pic>
      <p:sp>
        <p:nvSpPr>
          <p:cNvPr id="6" name="TextBox 5"/>
          <p:cNvSpPr txBox="1"/>
          <p:nvPr/>
        </p:nvSpPr>
        <p:spPr>
          <a:xfrm>
            <a:off x="764975" y="468351"/>
            <a:ext cx="2819426" cy="1569660"/>
          </a:xfrm>
          <a:prstGeom prst="rect">
            <a:avLst/>
          </a:prstGeom>
          <a:noFill/>
        </p:spPr>
        <p:txBody>
          <a:bodyPr wrap="none" rtlCol="0">
            <a:spAutoFit/>
          </a:bodyPr>
          <a:lstStyle/>
          <a:p>
            <a:r>
              <a:rPr lang="en-US" sz="3200" dirty="0"/>
              <a:t>Korean</a:t>
            </a:r>
          </a:p>
          <a:p>
            <a:r>
              <a:rPr lang="en-US" sz="3200" dirty="0"/>
              <a:t>expectations of</a:t>
            </a:r>
          </a:p>
          <a:p>
            <a:r>
              <a:rPr lang="en-US" sz="3200" dirty="0"/>
              <a:t>liberation</a:t>
            </a:r>
          </a:p>
        </p:txBody>
      </p:sp>
    </p:spTree>
    <p:extLst>
      <p:ext uri="{BB962C8B-B14F-4D97-AF65-F5344CB8AC3E}">
        <p14:creationId xmlns:p14="http://schemas.microsoft.com/office/powerpoint/2010/main" val="123766604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Template>
  <TotalTime>499</TotalTime>
  <Words>1714</Words>
  <Application>Microsoft Macintosh PowerPoint</Application>
  <PresentationFormat>Widescreen</PresentationFormat>
  <Paragraphs>151</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-webkit-standard</vt:lpstr>
      <vt:lpstr>acumin-pro</vt:lpstr>
      <vt:lpstr>Arial</vt:lpstr>
      <vt:lpstr>Franklin Gothic Book</vt:lpstr>
      <vt:lpstr>Lato</vt:lpstr>
      <vt:lpstr>Libre Caslon Text</vt:lpstr>
      <vt:lpstr>Palatino</vt:lpstr>
      <vt:lpstr>Roboto</vt:lpstr>
      <vt:lpstr>Crop</vt:lpstr>
      <vt:lpstr>Postwar Asia &amp; the partition of korea</vt:lpstr>
      <vt:lpstr>Nationalist struggles</vt:lpstr>
      <vt:lpstr>PowerPoint Presentation</vt:lpstr>
      <vt:lpstr>PowerPoint Presentation</vt:lpstr>
      <vt:lpstr>PowerPoint Presentation</vt:lpstr>
      <vt:lpstr>The postwar fate of Korea</vt:lpstr>
      <vt:lpstr>PowerPoint Presentation</vt:lpstr>
      <vt:lpstr>Korea: August 1945</vt:lpstr>
      <vt:lpstr>PowerPoint Presentation</vt:lpstr>
      <vt:lpstr>PowerPoint Presentation</vt:lpstr>
      <vt:lpstr>Korea: Sept. 1945</vt:lpstr>
      <vt:lpstr>PowerPoint Presentation</vt:lpstr>
      <vt:lpstr>PowerPoint Presentation</vt:lpstr>
      <vt:lpstr>PowerPoint Presentation</vt:lpstr>
      <vt:lpstr>PowerPoint Presentation</vt:lpstr>
      <vt:lpstr>PowerPoint Presentation</vt:lpstr>
      <vt:lpstr>The Soviets in northern Korea</vt:lpstr>
      <vt:lpstr>PowerPoint Presentation</vt:lpstr>
      <vt:lpstr>Team-work exercise</vt:lpstr>
      <vt:lpstr>Anna Louise Strong</vt:lpstr>
      <vt:lpstr>PowerPoint Presentation</vt:lpstr>
      <vt:lpstr>PowerPoint Presentation</vt:lpstr>
      <vt:lpstr>From division to war (1950-53)    Korean war casualties  Approximately 3 million people died during the Korean War, including around 1000 British service personnel.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Imperial deconstruction and reconstruction</dc:title>
  <dc:creator>Susan Carruthers</dc:creator>
  <cp:lastModifiedBy>Carruthers, Susan</cp:lastModifiedBy>
  <cp:revision>25</cp:revision>
  <dcterms:created xsi:type="dcterms:W3CDTF">2018-02-28T07:33:38Z</dcterms:created>
  <dcterms:modified xsi:type="dcterms:W3CDTF">2025-02-23T14:21:05Z</dcterms:modified>
</cp:coreProperties>
</file>