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70" r:id="rId6"/>
    <p:sldId id="260" r:id="rId7"/>
    <p:sldId id="261" r:id="rId8"/>
    <p:sldId id="268" r:id="rId9"/>
    <p:sldId id="269" r:id="rId10"/>
    <p:sldId id="262" r:id="rId11"/>
    <p:sldId id="266" r:id="rId12"/>
    <p:sldId id="265" r:id="rId13"/>
    <p:sldId id="271" r:id="rId14"/>
    <p:sldId id="264"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70"/>
  </p:normalViewPr>
  <p:slideViewPr>
    <p:cSldViewPr snapToGrid="0" snapToObjects="1">
      <p:cViewPr varScale="1">
        <p:scale>
          <a:sx n="94" d="100"/>
          <a:sy n="94" d="100"/>
        </p:scale>
        <p:origin x="216" y="51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1" name="Freeform 6"/>
          <p:cNvSpPr/>
          <p:nvPr/>
        </p:nvSpPr>
        <p:spPr bwMode="auto">
          <a:xfrm>
            <a:off x="0" y="-3175"/>
            <a:ext cx="12192000" cy="5203825"/>
          </a:xfrm>
          <a:custGeom>
            <a:avLst/>
            <a:gdLst/>
            <a:ahLst/>
            <a:cxnLst/>
            <a:rect l="0" t="0" r="r" b="b"/>
            <a:pathLst>
              <a:path w="5760" h="3278">
                <a:moveTo>
                  <a:pt x="5760" y="0"/>
                </a:moveTo>
                <a:lnTo>
                  <a:pt x="0" y="0"/>
                </a:lnTo>
                <a:lnTo>
                  <a:pt x="0" y="3090"/>
                </a:lnTo>
                <a:lnTo>
                  <a:pt x="943" y="3090"/>
                </a:lnTo>
                <a:lnTo>
                  <a:pt x="1123" y="3270"/>
                </a:lnTo>
                <a:lnTo>
                  <a:pt x="1123" y="3270"/>
                </a:lnTo>
                <a:lnTo>
                  <a:pt x="1127" y="3272"/>
                </a:lnTo>
                <a:lnTo>
                  <a:pt x="1133" y="3275"/>
                </a:lnTo>
                <a:lnTo>
                  <a:pt x="1139" y="3278"/>
                </a:lnTo>
                <a:lnTo>
                  <a:pt x="1144" y="3278"/>
                </a:lnTo>
                <a:lnTo>
                  <a:pt x="1150" y="3278"/>
                </a:lnTo>
                <a:lnTo>
                  <a:pt x="1155" y="3275"/>
                </a:lnTo>
                <a:lnTo>
                  <a:pt x="1161" y="3272"/>
                </a:lnTo>
                <a:lnTo>
                  <a:pt x="1165" y="3270"/>
                </a:lnTo>
                <a:lnTo>
                  <a:pt x="1345" y="3090"/>
                </a:lnTo>
                <a:lnTo>
                  <a:pt x="5760" y="3090"/>
                </a:lnTo>
                <a:lnTo>
                  <a:pt x="5760" y="0"/>
                </a:lnTo>
                <a:close/>
              </a:path>
            </a:pathLst>
          </a:custGeom>
          <a:ln/>
          <a:effectLst/>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810001" y="1449147"/>
            <a:ext cx="10572000" cy="2971051"/>
          </a:xfrm>
        </p:spPr>
        <p:txBody>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810001" y="5280847"/>
            <a:ext cx="10572000" cy="434974"/>
          </a:xfrm>
        </p:spPr>
        <p:txBody>
          <a:bodyPr anchor="t"/>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08B9EBBA-996F-894A-B54A-D6246ED52CEA}" type="datetimeFigureOut">
              <a:rPr lang="en-US" dirty="0"/>
              <a:pPr/>
              <a:t>3/13/19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0000" y="4800600"/>
            <a:ext cx="10561418" cy="566738"/>
          </a:xfrm>
        </p:spPr>
        <p:txBody>
          <a:bodyPr anchor="b">
            <a:normAutofit/>
          </a:bodyPr>
          <a:lstStyle>
            <a:lvl1pPr algn="l">
              <a:defRPr sz="2400" b="0"/>
            </a:lvl1pPr>
          </a:lstStyle>
          <a:p>
            <a:r>
              <a:rPr lang="en-US"/>
              <a:t>Click to edit Master title style</a:t>
            </a:r>
            <a:endParaRPr lang="en-US" dirty="0"/>
          </a:p>
        </p:txBody>
      </p:sp>
      <p:sp>
        <p:nvSpPr>
          <p:cNvPr id="15" name="Picture Placeholder 14"/>
          <p:cNvSpPr>
            <a:spLocks noGrp="1" noChangeAspect="1"/>
          </p:cNvSpPr>
          <p:nvPr>
            <p:ph type="pic" sz="quarter" idx="13"/>
          </p:nvPr>
        </p:nvSpPr>
        <p:spPr bwMode="auto">
          <a:xfrm>
            <a:off x="0" y="0"/>
            <a:ext cx="12192000" cy="4800600"/>
          </a:xfrm>
          <a:custGeom>
            <a:avLst/>
            <a:gdLst/>
            <a:ahLst/>
            <a:cxnLst/>
            <a:rect l="0" t="0" r="r" b="b"/>
            <a:pathLst>
              <a:path w="5760" h="3289">
                <a:moveTo>
                  <a:pt x="5760" y="0"/>
                </a:moveTo>
                <a:lnTo>
                  <a:pt x="0" y="0"/>
                </a:lnTo>
                <a:lnTo>
                  <a:pt x="0" y="3100"/>
                </a:lnTo>
                <a:lnTo>
                  <a:pt x="943" y="3100"/>
                </a:lnTo>
                <a:lnTo>
                  <a:pt x="1123" y="3281"/>
                </a:lnTo>
                <a:lnTo>
                  <a:pt x="1123" y="3281"/>
                </a:lnTo>
                <a:lnTo>
                  <a:pt x="1127" y="3283"/>
                </a:lnTo>
                <a:lnTo>
                  <a:pt x="1133" y="3286"/>
                </a:lnTo>
                <a:lnTo>
                  <a:pt x="1139" y="3289"/>
                </a:lnTo>
                <a:lnTo>
                  <a:pt x="1144" y="3289"/>
                </a:lnTo>
                <a:lnTo>
                  <a:pt x="1150" y="3289"/>
                </a:lnTo>
                <a:lnTo>
                  <a:pt x="1155" y="3286"/>
                </a:lnTo>
                <a:lnTo>
                  <a:pt x="1161" y="3283"/>
                </a:lnTo>
                <a:lnTo>
                  <a:pt x="1165" y="3281"/>
                </a:lnTo>
                <a:lnTo>
                  <a:pt x="1345" y="3100"/>
                </a:lnTo>
                <a:lnTo>
                  <a:pt x="5760" y="3100"/>
                </a:lnTo>
                <a:lnTo>
                  <a:pt x="5760" y="0"/>
                </a:lnTo>
                <a:close/>
              </a:path>
            </a:pathLst>
          </a:custGeom>
          <a:noFill/>
          <a:ln>
            <a:solidFill>
              <a:schemeClr val="tx2"/>
            </a:solidFill>
          </a:ln>
        </p:spPr>
        <p:style>
          <a:lnRef idx="1">
            <a:schemeClr val="accent1"/>
          </a:lnRef>
          <a:fillRef idx="3">
            <a:schemeClr val="accent1"/>
          </a:fillRef>
          <a:effectRef idx="2">
            <a:schemeClr val="accent1"/>
          </a:effectRef>
          <a:fontRef idx="minor">
            <a:schemeClr val="lt1"/>
          </a:fontRef>
        </p:style>
        <p:txBody>
          <a:bodyPr wrap="square" numCol="1" anchor="t" anchorCtr="0" compatLnSpc="1">
            <a:prstTxWarp prst="textNoShape">
              <a:avLst/>
            </a:prstTxWarp>
            <a:normAutofit/>
          </a:bodyPr>
          <a:lstStyle>
            <a:lvl1pPr marL="0" indent="0" algn="ctr">
              <a:buFontTx/>
              <a:buNone/>
              <a:defRPr sz="1600"/>
            </a:lvl1pPr>
          </a:lstStyle>
          <a:p>
            <a:r>
              <a:rPr lang="en-US"/>
              <a:t>Drag picture to placeholder or click icon to add</a:t>
            </a:r>
            <a:endParaRPr lang="en-US" dirty="0"/>
          </a:p>
        </p:txBody>
      </p:sp>
      <p:sp>
        <p:nvSpPr>
          <p:cNvPr id="4" name="Text Placeholder 3"/>
          <p:cNvSpPr>
            <a:spLocks noGrp="1"/>
          </p:cNvSpPr>
          <p:nvPr>
            <p:ph type="body" sz="half" idx="2"/>
          </p:nvPr>
        </p:nvSpPr>
        <p:spPr>
          <a:xfrm>
            <a:off x="810000" y="5367338"/>
            <a:ext cx="10561418"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8C79C5D-2A6F-F04D-97DA-BEF2467B64E4}" type="datetimeFigureOut">
              <a:rPr lang="en-US" dirty="0"/>
              <a:pPr/>
              <a:t>3/13/19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8" name="Freeform 6"/>
          <p:cNvSpPr>
            <a:spLocks noChangeAspect="1"/>
          </p:cNvSpPr>
          <p:nvPr/>
        </p:nvSpPr>
        <p:spPr bwMode="auto">
          <a:xfrm>
            <a:off x="631697" y="1081456"/>
            <a:ext cx="6332416" cy="3239188"/>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50985" y="1238502"/>
            <a:ext cx="5893840" cy="2645912"/>
          </a:xfrm>
        </p:spPr>
        <p:txBody>
          <a:bodyPr anchor="b"/>
          <a:lstStyle>
            <a:lvl1pPr algn="l">
              <a:defRPr sz="4200" b="1" cap="none"/>
            </a:lvl1pPr>
          </a:lstStyle>
          <a:p>
            <a:r>
              <a:rPr lang="en-US"/>
              <a:t>Click to edit Master title style</a:t>
            </a:r>
            <a:endParaRPr lang="en-US" dirty="0"/>
          </a:p>
        </p:txBody>
      </p:sp>
      <p:sp>
        <p:nvSpPr>
          <p:cNvPr id="3" name="Text Placeholder 2"/>
          <p:cNvSpPr>
            <a:spLocks noGrp="1"/>
          </p:cNvSpPr>
          <p:nvPr>
            <p:ph type="body" idx="1"/>
          </p:nvPr>
        </p:nvSpPr>
        <p:spPr>
          <a:xfrm>
            <a:off x="853190" y="4443680"/>
            <a:ext cx="5891636" cy="713241"/>
          </a:xfrm>
        </p:spPr>
        <p:txBody>
          <a:bodyPr anchor="t">
            <a:no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9" name="Text Placeholder 5"/>
          <p:cNvSpPr>
            <a:spLocks noGrp="1"/>
          </p:cNvSpPr>
          <p:nvPr>
            <p:ph type="body" sz="quarter" idx="16"/>
          </p:nvPr>
        </p:nvSpPr>
        <p:spPr>
          <a:xfrm>
            <a:off x="7574642" y="1081456"/>
            <a:ext cx="3810001" cy="4075465"/>
          </a:xfrm>
        </p:spPr>
        <p:txBody>
          <a:bodyPr anchor="t"/>
          <a:lstStyle>
            <a:lvl1pPr marL="0" indent="0">
              <a:buFontTx/>
              <a:buNone/>
              <a:defRPr/>
            </a:lvl1pPr>
          </a:lstStyle>
          <a:p>
            <a:pPr lvl="0"/>
            <a:r>
              <a:rPr lang="en-US"/>
              <a:t>Click to edit Master text styles</a:t>
            </a:r>
          </a:p>
        </p:txBody>
      </p:sp>
      <p:sp>
        <p:nvSpPr>
          <p:cNvPr id="4" name="Date Placeholder 3"/>
          <p:cNvSpPr>
            <a:spLocks noGrp="1"/>
          </p:cNvSpPr>
          <p:nvPr>
            <p:ph type="dt" sz="half" idx="10"/>
          </p:nvPr>
        </p:nvSpPr>
        <p:spPr/>
        <p:txBody>
          <a:bodyPr/>
          <a:lstStyle/>
          <a:p>
            <a:fld id="{8DFA1846-DA80-1C48-A609-854EA85C59AD}" type="datetimeFigureOut">
              <a:rPr lang="en-US" dirty="0"/>
              <a:pPr/>
              <a:t>3/13/19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9" name="Freeform 6"/>
          <p:cNvSpPr>
            <a:spLocks noChangeAspect="1"/>
          </p:cNvSpPr>
          <p:nvPr/>
        </p:nvSpPr>
        <p:spPr bwMode="auto">
          <a:xfrm>
            <a:off x="1140884" y="2286585"/>
            <a:ext cx="4895115" cy="2503972"/>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38" name="Title 1"/>
          <p:cNvSpPr>
            <a:spLocks noGrp="1"/>
          </p:cNvSpPr>
          <p:nvPr>
            <p:ph type="title"/>
          </p:nvPr>
        </p:nvSpPr>
        <p:spPr>
          <a:xfrm>
            <a:off x="1357089" y="2435957"/>
            <a:ext cx="4382521" cy="2007789"/>
          </a:xfrm>
        </p:spPr>
        <p:txBody>
          <a:bodyPr/>
          <a:lstStyle>
            <a:lvl1pPr>
              <a:defRPr sz="3200"/>
            </a:lvl1pPr>
          </a:lstStyle>
          <a:p>
            <a:r>
              <a:rPr lang="en-US"/>
              <a:t>Click to edit Master title style</a:t>
            </a:r>
            <a:endParaRPr lang="en-US" dirty="0"/>
          </a:p>
        </p:txBody>
      </p:sp>
      <p:sp>
        <p:nvSpPr>
          <p:cNvPr id="6" name="Text Placeholder 5"/>
          <p:cNvSpPr>
            <a:spLocks noGrp="1"/>
          </p:cNvSpPr>
          <p:nvPr>
            <p:ph type="body" sz="quarter" idx="16"/>
          </p:nvPr>
        </p:nvSpPr>
        <p:spPr>
          <a:xfrm>
            <a:off x="6156000" y="2286000"/>
            <a:ext cx="4880300" cy="2295525"/>
          </a:xfrm>
        </p:spPr>
        <p:txBody>
          <a:bodyPr anchor="t"/>
          <a:lstStyle>
            <a:lvl1pPr marL="0" indent="0">
              <a:buFontTx/>
              <a:buNone/>
              <a:defRPr/>
            </a:lvl1pPr>
          </a:lstStyle>
          <a:p>
            <a:pPr lvl="0"/>
            <a:r>
              <a:rPr lang="en-US"/>
              <a:t>Click to edit Master text styles</a:t>
            </a:r>
          </a:p>
        </p:txBody>
      </p:sp>
      <p:sp>
        <p:nvSpPr>
          <p:cNvPr id="2" name="Date Placeholder 1"/>
          <p:cNvSpPr>
            <a:spLocks noGrp="1"/>
          </p:cNvSpPr>
          <p:nvPr>
            <p:ph type="dt" sz="half" idx="10"/>
          </p:nvPr>
        </p:nvSpPr>
        <p:spPr/>
        <p:txBody>
          <a:bodyPr/>
          <a:lstStyle/>
          <a:p>
            <a:fld id="{FBF54567-0DE4-3F47-BF90-CB84690072F9}" type="datetimeFigureOut">
              <a:rPr lang="en-US" dirty="0"/>
              <a:pPr/>
              <a:t>3/13/19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6C52C72-DE31-F449-A4ED-4C594FD91407}" type="datetimeFigureOut">
              <a:rPr lang="en-US" dirty="0"/>
              <a:pPr/>
              <a:t>3/13/19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12" name="Freeform 6"/>
          <p:cNvSpPr>
            <a:spLocks noChangeAspect="1"/>
          </p:cNvSpPr>
          <p:nvPr/>
        </p:nvSpPr>
        <p:spPr bwMode="auto">
          <a:xfrm>
            <a:off x="7669651" y="446089"/>
            <a:ext cx="4522349" cy="5414962"/>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183540" y="586171"/>
            <a:ext cx="2494791" cy="51347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10001" y="446089"/>
            <a:ext cx="6611540" cy="5414962"/>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D62726E-379B-B349-9EED-81ED093FA806}" type="datetimeFigureOut">
              <a:rPr lang="en-US" dirty="0"/>
              <a:pPr/>
              <a:t>3/13/19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1"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447188"/>
            <a:ext cx="10571998" cy="970450"/>
          </a:xfrm>
        </p:spPr>
        <p:txBody>
          <a:bodyPr/>
          <a:lstStyle/>
          <a:p>
            <a:r>
              <a:rPr lang="en-US"/>
              <a:t>Click to edit Master title style</a:t>
            </a:r>
            <a:endParaRPr lang="en-US" dirty="0"/>
          </a:p>
        </p:txBody>
      </p:sp>
      <p:sp>
        <p:nvSpPr>
          <p:cNvPr id="3" name="Content Placeholder 2"/>
          <p:cNvSpPr>
            <a:spLocks noGrp="1"/>
          </p:cNvSpPr>
          <p:nvPr>
            <p:ph idx="1"/>
          </p:nvPr>
        </p:nvSpPr>
        <p:spPr>
          <a:xfrm>
            <a:off x="818712" y="2222287"/>
            <a:ext cx="10554574" cy="363651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B3A1323-8D79-1946-B0D7-40001CF92E9D}" type="datetimeFigureOut">
              <a:rPr lang="en-US" dirty="0"/>
              <a:pPr/>
              <a:t>3/13/19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0" name="Freeform 7"/>
          <p:cNvSpPr/>
          <p:nvPr/>
        </p:nvSpPr>
        <p:spPr bwMode="auto">
          <a:xfrm>
            <a:off x="0" y="1"/>
            <a:ext cx="12192000" cy="5203825"/>
          </a:xfrm>
          <a:custGeom>
            <a:avLst/>
            <a:gdLst/>
            <a:ahLst/>
            <a:cxnLst/>
            <a:rect l="0" t="0" r="r" b="b"/>
            <a:pathLst>
              <a:path w="5760" h="3278">
                <a:moveTo>
                  <a:pt x="0" y="0"/>
                </a:moveTo>
                <a:lnTo>
                  <a:pt x="5760" y="0"/>
                </a:lnTo>
                <a:lnTo>
                  <a:pt x="5760" y="3090"/>
                </a:lnTo>
                <a:lnTo>
                  <a:pt x="4817" y="3090"/>
                </a:lnTo>
                <a:lnTo>
                  <a:pt x="4637" y="3270"/>
                </a:lnTo>
                <a:lnTo>
                  <a:pt x="4637" y="3270"/>
                </a:lnTo>
                <a:lnTo>
                  <a:pt x="4633" y="3272"/>
                </a:lnTo>
                <a:lnTo>
                  <a:pt x="4627" y="3275"/>
                </a:lnTo>
                <a:lnTo>
                  <a:pt x="4621" y="3278"/>
                </a:lnTo>
                <a:lnTo>
                  <a:pt x="4616" y="3278"/>
                </a:lnTo>
                <a:lnTo>
                  <a:pt x="4610" y="3278"/>
                </a:lnTo>
                <a:lnTo>
                  <a:pt x="4605" y="3275"/>
                </a:lnTo>
                <a:lnTo>
                  <a:pt x="4599" y="3272"/>
                </a:lnTo>
                <a:lnTo>
                  <a:pt x="4595" y="3270"/>
                </a:lnTo>
                <a:lnTo>
                  <a:pt x="4415" y="3090"/>
                </a:lnTo>
                <a:lnTo>
                  <a:pt x="0" y="3090"/>
                </a:lnTo>
                <a:lnTo>
                  <a:pt x="0" y="0"/>
                </a:lnTo>
                <a:lnTo>
                  <a:pt x="0" y="0"/>
                </a:lnTo>
                <a:close/>
              </a:path>
            </a:pathLst>
          </a:custGeom>
          <a:ln>
            <a:headEnd/>
            <a:tailEnd/>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2951396"/>
            <a:ext cx="10561418" cy="1468800"/>
          </a:xfrm>
        </p:spPr>
        <p:txBody>
          <a:bodyPr anchor="b"/>
          <a:lstStyle>
            <a:lvl1pPr algn="r">
              <a:defRPr sz="4800" b="1" cap="none"/>
            </a:lvl1pPr>
          </a:lstStyle>
          <a:p>
            <a:r>
              <a:rPr lang="en-US"/>
              <a:t>Click to edit Master title style</a:t>
            </a:r>
            <a:endParaRPr lang="en-US" dirty="0"/>
          </a:p>
        </p:txBody>
      </p:sp>
      <p:sp>
        <p:nvSpPr>
          <p:cNvPr id="3" name="Text Placeholder 2"/>
          <p:cNvSpPr>
            <a:spLocks noGrp="1"/>
          </p:cNvSpPr>
          <p:nvPr>
            <p:ph type="body" idx="1"/>
          </p:nvPr>
        </p:nvSpPr>
        <p:spPr>
          <a:xfrm>
            <a:off x="810000" y="5281201"/>
            <a:ext cx="10561418" cy="433955"/>
          </a:xfrm>
        </p:spPr>
        <p:txBody>
          <a:bodyPr anchor="t">
            <a:no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DFA1846-DA80-1C48-A609-854EA85C59AD}" type="datetimeFigureOut">
              <a:rPr lang="en-US" dirty="0"/>
              <a:pPr/>
              <a:t>3/13/19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18712" y="2222287"/>
            <a:ext cx="5185873" cy="3638763"/>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7415" y="2222287"/>
            <a:ext cx="5194583" cy="3638764"/>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7302355-E14B-8545-A8F8-0FE83CC9D524}" type="datetimeFigureOut">
              <a:rPr lang="en-US" dirty="0"/>
              <a:pPr/>
              <a:t>3/13/19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814728" y="2174875"/>
            <a:ext cx="5189857"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14729" y="2751138"/>
            <a:ext cx="5189856" cy="3109913"/>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87415" y="2174875"/>
            <a:ext cx="5194583"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87415" y="2751138"/>
            <a:ext cx="5194583" cy="3109913"/>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2640F58-564D-2B4F-AE67-E407BA4FCF45}" type="datetimeFigureOut">
              <a:rPr lang="en-US" dirty="0"/>
              <a:pPr/>
              <a:t>3/13/19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13A34C8-038E-2045-AF43-DF7DBB8E0E9E}" type="datetimeFigureOut">
              <a:rPr lang="en-US" dirty="0"/>
              <a:pPr/>
              <a:t>3/13/19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818C68F-D26B-8F47-958C-23B49CF8A634}" type="datetimeFigureOut">
              <a:rPr lang="en-US" dirty="0"/>
              <a:pPr/>
              <a:t>3/13/19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2" name="Freeform 6"/>
          <p:cNvSpPr>
            <a:spLocks noChangeAspect="1"/>
          </p:cNvSpPr>
          <p:nvPr/>
        </p:nvSpPr>
        <p:spPr bwMode="auto">
          <a:xfrm>
            <a:off x="1073151" y="446087"/>
            <a:ext cx="3547533" cy="1814651"/>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1073151" y="446088"/>
            <a:ext cx="3547533" cy="1618396"/>
          </a:xfrm>
        </p:spPr>
        <p:txBody>
          <a:bodyPr anchor="b"/>
          <a:lstStyle>
            <a:lvl1pPr algn="l">
              <a:defRPr sz="2000" b="1"/>
            </a:lvl1pPr>
          </a:lstStyle>
          <a:p>
            <a:r>
              <a:rPr lang="en-US"/>
              <a:t>Click to edit Master title style</a:t>
            </a:r>
            <a:endParaRPr lang="en-US" dirty="0"/>
          </a:p>
        </p:txBody>
      </p:sp>
      <p:sp>
        <p:nvSpPr>
          <p:cNvPr id="3" name="Content Placeholder 2"/>
          <p:cNvSpPr>
            <a:spLocks noGrp="1"/>
          </p:cNvSpPr>
          <p:nvPr>
            <p:ph idx="1"/>
          </p:nvPr>
        </p:nvSpPr>
        <p:spPr>
          <a:xfrm>
            <a:off x="4855633" y="446088"/>
            <a:ext cx="6252633" cy="5414963"/>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73151" y="2260738"/>
            <a:ext cx="3547533" cy="360031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0DF5E60-9974-AC48-9591-99C2BB44B7CF}" type="datetimeFigureOut">
              <a:rPr lang="en-US" dirty="0"/>
              <a:pPr/>
              <a:t>3/13/19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4728" y="727522"/>
            <a:ext cx="4852988" cy="1617163"/>
          </a:xfrm>
        </p:spPr>
        <p:txBody>
          <a:bodyPr anchor="b">
            <a:normAutofit/>
          </a:bodyPr>
          <a:lstStyle>
            <a:lvl1pPr algn="l">
              <a:defRPr sz="2400" b="0"/>
            </a:lvl1pPr>
          </a:lstStyle>
          <a:p>
            <a:r>
              <a:rPr lang="en-US"/>
              <a:t>Click to edit Master title style</a:t>
            </a:r>
            <a:endParaRPr lang="en-US" dirty="0"/>
          </a:p>
        </p:txBody>
      </p:sp>
      <p:sp>
        <p:nvSpPr>
          <p:cNvPr id="9" name="Picture Placeholder 11"/>
          <p:cNvSpPr>
            <a:spLocks noGrp="1" noChangeAspect="1"/>
          </p:cNvSpPr>
          <p:nvPr>
            <p:ph type="pic" sz="quarter" idx="13"/>
          </p:nvPr>
        </p:nvSpPr>
        <p:spPr bwMode="auto">
          <a:xfrm>
            <a:off x="6098117" y="0"/>
            <a:ext cx="6093883" cy="6858000"/>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noFill/>
          <a:ln w="9525">
            <a:solidFill>
              <a:schemeClr val="tx2"/>
            </a:solidFill>
            <a:round/>
            <a:headEnd/>
            <a:tailEnd/>
          </a:ln>
          <a:effectLst/>
        </p:spPr>
        <p:txBody>
          <a:bodyPr wrap="square" numCol="1" anchor="t" anchorCtr="0" compatLnSpc="1">
            <a:prstTxWarp prst="textNoShape">
              <a:avLst/>
            </a:prstTxWarp>
            <a:normAutofit/>
          </a:bodyPr>
          <a:lstStyle>
            <a:lvl1pPr algn="ctr">
              <a:buFontTx/>
              <a:buNone/>
              <a:defRPr sz="1400"/>
            </a:lvl1pPr>
          </a:lstStyle>
          <a:p>
            <a:r>
              <a:rPr lang="en-US"/>
              <a:t>Drag picture to placeholder or click icon to add</a:t>
            </a:r>
            <a:endParaRPr lang="en-US" dirty="0"/>
          </a:p>
        </p:txBody>
      </p:sp>
      <p:sp>
        <p:nvSpPr>
          <p:cNvPr id="4" name="Text Placeholder 3"/>
          <p:cNvSpPr>
            <a:spLocks noGrp="1"/>
          </p:cNvSpPr>
          <p:nvPr>
            <p:ph type="body" sz="half" idx="2"/>
          </p:nvPr>
        </p:nvSpPr>
        <p:spPr>
          <a:xfrm>
            <a:off x="814728" y="2344684"/>
            <a:ext cx="4852988" cy="3516365"/>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3885810" y="6041362"/>
            <a:ext cx="976879" cy="365125"/>
          </a:xfrm>
        </p:spPr>
        <p:txBody>
          <a:bodyPr/>
          <a:lstStyle/>
          <a:p>
            <a:fld id="{18C79C5D-2A6F-F04D-97DA-BEF2467B64E4}" type="datetimeFigureOut">
              <a:rPr lang="en-US" dirty="0"/>
              <a:pPr/>
              <a:t>3/13/19</a:t>
            </a:fld>
            <a:endParaRPr lang="en-US" dirty="0"/>
          </a:p>
        </p:txBody>
      </p:sp>
      <p:sp>
        <p:nvSpPr>
          <p:cNvPr id="6" name="Footer Placeholder 5"/>
          <p:cNvSpPr>
            <a:spLocks noGrp="1"/>
          </p:cNvSpPr>
          <p:nvPr>
            <p:ph type="ftr" sz="quarter" idx="11"/>
          </p:nvPr>
        </p:nvSpPr>
        <p:spPr>
          <a:xfrm>
            <a:off x="590396" y="6041362"/>
            <a:ext cx="3295413" cy="365125"/>
          </a:xfrm>
        </p:spPr>
        <p:txBody>
          <a:bodyPr/>
          <a:lstStyle/>
          <a:p>
            <a:endParaRPr lang="en-US" dirty="0"/>
          </a:p>
        </p:txBody>
      </p:sp>
      <p:sp>
        <p:nvSpPr>
          <p:cNvPr id="7" name="Slide Number Placeholder 6"/>
          <p:cNvSpPr>
            <a:spLocks noGrp="1"/>
          </p:cNvSpPr>
          <p:nvPr>
            <p:ph type="sldNum" sz="quarter" idx="12"/>
          </p:nvPr>
        </p:nvSpPr>
        <p:spPr>
          <a:xfrm>
            <a:off x="4862689" y="5915888"/>
            <a:ext cx="1062155" cy="490599"/>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10000" y="447188"/>
            <a:ext cx="10571998" cy="970450"/>
          </a:xfrm>
          <a:prstGeom prst="rect">
            <a:avLst/>
          </a:prstGeom>
          <a:effectLst>
            <a:outerShdw blurRad="50800" dir="14400000">
              <a:srgbClr val="000000">
                <a:alpha val="60000"/>
              </a:srgbClr>
            </a:outerShdw>
          </a:effectLst>
        </p:spPr>
        <p:txBody>
          <a:bodyPr vert="horz" lIns="91440" tIns="45720" rIns="91440" bIns="45720" rtlCol="0" anchor="b">
            <a:noAutofit/>
          </a:bodyPr>
          <a:lstStyle/>
          <a:p>
            <a:r>
              <a:rPr lang="en-US"/>
              <a:t>Click to edit Master title style</a:t>
            </a:r>
            <a:endParaRPr lang="en-US" dirty="0"/>
          </a:p>
        </p:txBody>
      </p:sp>
      <p:sp>
        <p:nvSpPr>
          <p:cNvPr id="3" name="Text Placeholder 2"/>
          <p:cNvSpPr>
            <a:spLocks noGrp="1"/>
          </p:cNvSpPr>
          <p:nvPr>
            <p:ph type="body" idx="1"/>
          </p:nvPr>
        </p:nvSpPr>
        <p:spPr>
          <a:xfrm>
            <a:off x="810000" y="2184401"/>
            <a:ext cx="10563285" cy="3674397"/>
          </a:xfrm>
          <a:prstGeom prst="rect">
            <a:avLst/>
          </a:prstGeom>
          <a:effectLst>
            <a:outerShdw blurRad="50800" dir="14400000">
              <a:srgbClr val="000000">
                <a:alpha val="40000"/>
              </a:srgbClr>
            </a:outerShdw>
          </a:effectLst>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3"/>
          </p:nvPr>
        </p:nvSpPr>
        <p:spPr>
          <a:xfrm>
            <a:off x="451514" y="6041362"/>
            <a:ext cx="8644320" cy="365125"/>
          </a:xfrm>
          <a:prstGeom prst="rect">
            <a:avLst/>
          </a:prstGeom>
        </p:spPr>
        <p:txBody>
          <a:bodyPr vert="horz" lIns="91440" tIns="45720" rIns="91440" bIns="45720" rtlCol="0" anchor="b"/>
          <a:lstStyle>
            <a:lvl1pPr algn="l">
              <a:defRPr sz="900">
                <a:solidFill>
                  <a:schemeClr val="tx1"/>
                </a:solidFill>
              </a:defRPr>
            </a:lvl1pPr>
          </a:lstStyle>
          <a:p>
            <a:endParaRPr lang="en-US" dirty="0"/>
          </a:p>
        </p:txBody>
      </p:sp>
      <p:sp>
        <p:nvSpPr>
          <p:cNvPr id="4" name="Date Placeholder 3"/>
          <p:cNvSpPr>
            <a:spLocks noGrp="1"/>
          </p:cNvSpPr>
          <p:nvPr>
            <p:ph type="dt" sz="half" idx="2"/>
          </p:nvPr>
        </p:nvSpPr>
        <p:spPr>
          <a:xfrm>
            <a:off x="9334626" y="6041362"/>
            <a:ext cx="1343706" cy="365125"/>
          </a:xfrm>
          <a:prstGeom prst="rect">
            <a:avLst/>
          </a:prstGeom>
        </p:spPr>
        <p:txBody>
          <a:bodyPr vert="horz" lIns="91440" tIns="45720" rIns="91440" bIns="45720" rtlCol="0" anchor="b"/>
          <a:lstStyle>
            <a:lvl1pPr algn="r">
              <a:defRPr sz="900">
                <a:solidFill>
                  <a:schemeClr val="tx1"/>
                </a:solidFill>
              </a:defRPr>
            </a:lvl1pPr>
          </a:lstStyle>
          <a:p>
            <a:fld id="{09B482E8-6E0E-1B4F-B1FD-C69DB9E858D9}" type="datetimeFigureOut">
              <a:rPr lang="en-US" dirty="0"/>
              <a:pPr/>
              <a:t>3/13/19</a:t>
            </a:fld>
            <a:endParaRPr lang="en-US" dirty="0"/>
          </a:p>
        </p:txBody>
      </p:sp>
      <p:sp>
        <p:nvSpPr>
          <p:cNvPr id="6" name="Slide Number Placeholder 5"/>
          <p:cNvSpPr>
            <a:spLocks noGrp="1"/>
          </p:cNvSpPr>
          <p:nvPr>
            <p:ph type="sldNum" sz="quarter" idx="4"/>
          </p:nvPr>
        </p:nvSpPr>
        <p:spPr>
          <a:xfrm>
            <a:off x="10678331" y="5915888"/>
            <a:ext cx="1062155" cy="490599"/>
          </a:xfrm>
          <a:prstGeom prst="rect">
            <a:avLst/>
          </a:prstGeom>
        </p:spPr>
        <p:txBody>
          <a:bodyPr vert="horz" lIns="91440" tIns="45720" rIns="91440" bIns="10800" rtlCol="0" anchor="b"/>
          <a:lstStyle>
            <a:lvl1pPr algn="r">
              <a:defRPr sz="2000">
                <a:solidFill>
                  <a:schemeClr val="accent1"/>
                </a:solidFill>
              </a:defRPr>
            </a:lvl1pPr>
          </a:lstStyle>
          <a:p>
            <a:fld id="{D57F1E4F-1CFF-5643-939E-217C01CDF56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3" r:id="rId9"/>
    <p:sldLayoutId id="2147483657" r:id="rId10"/>
    <p:sldLayoutId id="2147483666" r:id="rId11"/>
    <p:sldLayoutId id="2147483661" r:id="rId12"/>
    <p:sldLayoutId id="2147483658" r:id="rId13"/>
    <p:sldLayoutId id="2147483659" r:id="rId14"/>
  </p:sldLayoutIdLst>
  <p:hf sldNum="0" hdr="0" ftr="0" dt="0"/>
  <p:txStyles>
    <p:title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accent1"/>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accent1"/>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accent1"/>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5pPr>
      <a:lvl6pPr marL="24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6pPr>
      <a:lvl7pPr marL="28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7pPr>
      <a:lvl8pPr marL="32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8pPr>
      <a:lvl9pPr marL="36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hyperlink" Target="http://webtv.un.org/watch/san-francisco-1945/4018283569001" TargetMode="Externa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15.tiff"/><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hyperlink" Target="http://www.un.org/en/sections/history-united-nations-charter/1943-moscow-and-teheran-conferences/index.html" TargetMode="External"/><Relationship Id="rId2" Type="http://schemas.openxmlformats.org/officeDocument/2006/relationships/hyperlink" Target="http://www.unmultimedia.org/searchers/yearbook/page.jsp?volume=1946-47&amp;bookpage=3" TargetMode="Externa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hyperlink" Target="https://en.wikipedia.org/wiki/Franklin_Roosevelt" TargetMode="External"/><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6.xml"/><Relationship Id="rId4" Type="http://schemas.openxmlformats.org/officeDocument/2006/relationships/hyperlink" Target="https://www.doaks.org/research/library-archives/dumbarton-oaks-archives/historical-records/75th-anniversary/blog/the-dumbarton-oaks-conversations-1944" TargetMode="Externa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hyperlink" Target="https://treaties.un.org/doc/publication/ctc/uncharter.pdf" TargetMode="External"/><Relationship Id="rId2" Type="http://schemas.openxmlformats.org/officeDocument/2006/relationships/image" Target="../media/image11.gif"/><Relationship Id="rId1" Type="http://schemas.openxmlformats.org/officeDocument/2006/relationships/slideLayout" Target="../slideLayouts/slideLayout7.xml"/><Relationship Id="rId4" Type="http://schemas.openxmlformats.org/officeDocument/2006/relationships/hyperlink" Target="http://www.un.org/en/sections/history-united-nations-charter/1945-san-francisco-conference/index.htm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Postwar re-ordering:</a:t>
            </a:r>
            <a:br>
              <a:rPr lang="en-US" dirty="0"/>
            </a:br>
            <a:r>
              <a:rPr lang="en-US" dirty="0"/>
              <a:t>The birth of the UN</a:t>
            </a:r>
          </a:p>
        </p:txBody>
      </p:sp>
      <p:sp>
        <p:nvSpPr>
          <p:cNvPr id="3" name="Subtitle 2"/>
          <p:cNvSpPr>
            <a:spLocks noGrp="1"/>
          </p:cNvSpPr>
          <p:nvPr>
            <p:ph type="subTitle" idx="1"/>
          </p:nvPr>
        </p:nvSpPr>
        <p:spPr/>
        <p:txBody>
          <a:bodyPr/>
          <a:lstStyle/>
          <a:p>
            <a:r>
              <a:rPr lang="en-US" dirty="0"/>
              <a:t>A “strange triumph” for Human Rights?</a:t>
            </a:r>
          </a:p>
        </p:txBody>
      </p:sp>
    </p:spTree>
    <p:extLst>
      <p:ext uri="{BB962C8B-B14F-4D97-AF65-F5344CB8AC3E}">
        <p14:creationId xmlns:p14="http://schemas.microsoft.com/office/powerpoint/2010/main" val="2536780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27102" y="6361992"/>
            <a:ext cx="8437756" cy="646331"/>
          </a:xfrm>
          <a:prstGeom prst="rect">
            <a:avLst/>
          </a:prstGeom>
        </p:spPr>
        <p:txBody>
          <a:bodyPr wrap="square">
            <a:spAutoFit/>
          </a:bodyPr>
          <a:lstStyle/>
          <a:p>
            <a:r>
              <a:rPr lang="en-US" dirty="0">
                <a:hlinkClick r:id="rId2"/>
              </a:rPr>
              <a:t>http://webtv.un.org/watch/san-francisco-1945/4018283569001</a:t>
            </a:r>
            <a:endParaRPr lang="en-US" dirty="0"/>
          </a:p>
          <a:p>
            <a:endParaRPr lang="en-US" dirty="0"/>
          </a:p>
        </p:txBody>
      </p:sp>
      <p:pic>
        <p:nvPicPr>
          <p:cNvPr id="7170" name="Picture 2" descr="http://www.un.org/sites/www.un.org/files/styles/large/public/2015/08/26/san-francisco-conference.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0260" y="0"/>
            <a:ext cx="8534598" cy="6294266"/>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8237036" y="5608742"/>
            <a:ext cx="3776546" cy="1169551"/>
          </a:xfrm>
          <a:prstGeom prst="rect">
            <a:avLst/>
          </a:prstGeom>
        </p:spPr>
        <p:txBody>
          <a:bodyPr wrap="square">
            <a:spAutoFit/>
          </a:bodyPr>
          <a:lstStyle/>
          <a:p>
            <a:r>
              <a:rPr lang="en-US" sz="1400" dirty="0"/>
              <a:t>UN Photo/Historical Photo</a:t>
            </a:r>
          </a:p>
          <a:p>
            <a:r>
              <a:rPr lang="en-US" sz="1400" dirty="0"/>
              <a:t>The San Francisco Conference: Egypt signs the UN Charter. A facsimile copy of the Charter is superimposed on the photo.</a:t>
            </a:r>
          </a:p>
        </p:txBody>
      </p:sp>
    </p:spTree>
    <p:extLst>
      <p:ext uri="{BB962C8B-B14F-4D97-AF65-F5344CB8AC3E}">
        <p14:creationId xmlns:p14="http://schemas.microsoft.com/office/powerpoint/2010/main" val="10779902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mage result for structure of the U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61170" y="252432"/>
            <a:ext cx="8613388" cy="611503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602166" y="423746"/>
            <a:ext cx="2712602" cy="646331"/>
          </a:xfrm>
          <a:prstGeom prst="rect">
            <a:avLst/>
          </a:prstGeom>
          <a:noFill/>
        </p:spPr>
        <p:txBody>
          <a:bodyPr wrap="none" rtlCol="0">
            <a:spAutoFit/>
          </a:bodyPr>
          <a:lstStyle/>
          <a:p>
            <a:r>
              <a:rPr lang="en-US" dirty="0"/>
              <a:t>The structure of the UN</a:t>
            </a:r>
          </a:p>
          <a:p>
            <a:r>
              <a:rPr lang="en-US" dirty="0"/>
              <a:t>as it currently stands</a:t>
            </a:r>
          </a:p>
        </p:txBody>
      </p:sp>
    </p:spTree>
    <p:extLst>
      <p:ext uri="{BB962C8B-B14F-4D97-AF65-F5344CB8AC3E}">
        <p14:creationId xmlns:p14="http://schemas.microsoft.com/office/powerpoint/2010/main" val="13538401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Universal Declaration of Human Rights</a:t>
            </a:r>
          </a:p>
        </p:txBody>
      </p:sp>
      <p:pic>
        <p:nvPicPr>
          <p:cNvPr id="3074" name="Picture 2" descr="mage result for eleanor roosevelt and the universal declarati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343848"/>
            <a:ext cx="7747619" cy="4358035"/>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7385727" y="2343848"/>
            <a:ext cx="4461478" cy="3416320"/>
          </a:xfrm>
          <a:prstGeom prst="rect">
            <a:avLst/>
          </a:prstGeom>
          <a:noFill/>
        </p:spPr>
        <p:txBody>
          <a:bodyPr wrap="none" rtlCol="0">
            <a:spAutoFit/>
          </a:bodyPr>
          <a:lstStyle/>
          <a:p>
            <a:pPr marL="285750" indent="-285750">
              <a:buFont typeface="Arial" charset="0"/>
              <a:buChar char="•"/>
            </a:pPr>
            <a:r>
              <a:rPr lang="en-US" sz="2400" dirty="0"/>
              <a:t>The world of 1948</a:t>
            </a:r>
          </a:p>
          <a:p>
            <a:pPr marL="285750" indent="-285750">
              <a:buFont typeface="Arial" charset="0"/>
              <a:buChar char="•"/>
            </a:pPr>
            <a:r>
              <a:rPr lang="en-US" sz="2400" dirty="0"/>
              <a:t>What’s altered since 1945?</a:t>
            </a:r>
          </a:p>
          <a:p>
            <a:pPr marL="285750" indent="-285750">
              <a:buFont typeface="Arial" charset="0"/>
              <a:buChar char="•"/>
            </a:pPr>
            <a:endParaRPr lang="en-US" sz="2400" dirty="0"/>
          </a:p>
          <a:p>
            <a:pPr marL="342900" indent="-342900">
              <a:buFont typeface="Arial" charset="0"/>
              <a:buChar char="•"/>
            </a:pPr>
            <a:r>
              <a:rPr lang="en-US" sz="2400" dirty="0"/>
              <a:t>Which article(s) are most</a:t>
            </a:r>
          </a:p>
          <a:p>
            <a:r>
              <a:rPr lang="en-US" sz="2400" dirty="0"/>
              <a:t>	</a:t>
            </a:r>
            <a:r>
              <a:rPr lang="en-US" sz="2400" b="1" dirty="0"/>
              <a:t>surprising</a:t>
            </a:r>
            <a:r>
              <a:rPr lang="en-US" sz="2400" dirty="0"/>
              <a:t>/striking?</a:t>
            </a:r>
          </a:p>
          <a:p>
            <a:pPr marL="285750" indent="-285750">
              <a:buFont typeface="Arial" charset="0"/>
              <a:buChar char="•"/>
            </a:pPr>
            <a:r>
              <a:rPr lang="en-US" sz="2400" dirty="0"/>
              <a:t>What </a:t>
            </a:r>
            <a:r>
              <a:rPr lang="en-US" sz="2400" b="1" dirty="0"/>
              <a:t>kinds</a:t>
            </a:r>
            <a:r>
              <a:rPr lang="en-US" sz="2400" dirty="0"/>
              <a:t> of rights</a:t>
            </a:r>
          </a:p>
          <a:p>
            <a:r>
              <a:rPr lang="en-US" sz="2400" dirty="0"/>
              <a:t>	does the UDHR enshrine?</a:t>
            </a:r>
          </a:p>
          <a:p>
            <a:pPr marL="342900" indent="-342900">
              <a:buFont typeface="Arial" charset="0"/>
              <a:buChar char="•"/>
            </a:pPr>
            <a:r>
              <a:rPr lang="en-US" sz="2400" dirty="0"/>
              <a:t>What kinds of rights are</a:t>
            </a:r>
          </a:p>
          <a:p>
            <a:r>
              <a:rPr lang="en-US" sz="2400" dirty="0"/>
              <a:t>	signally </a:t>
            </a:r>
            <a:r>
              <a:rPr lang="en-US" sz="2400" b="1" dirty="0"/>
              <a:t>lacking</a:t>
            </a:r>
            <a:r>
              <a:rPr lang="en-US" sz="2400" dirty="0"/>
              <a:t> here?</a:t>
            </a:r>
          </a:p>
        </p:txBody>
      </p:sp>
      <p:sp>
        <p:nvSpPr>
          <p:cNvPr id="4" name="TextBox 3"/>
          <p:cNvSpPr txBox="1"/>
          <p:nvPr/>
        </p:nvSpPr>
        <p:spPr>
          <a:xfrm>
            <a:off x="8028878" y="6099717"/>
            <a:ext cx="3810659" cy="369332"/>
          </a:xfrm>
          <a:prstGeom prst="rect">
            <a:avLst/>
          </a:prstGeom>
          <a:noFill/>
        </p:spPr>
        <p:txBody>
          <a:bodyPr wrap="none" rtlCol="0">
            <a:spAutoFit/>
          </a:bodyPr>
          <a:lstStyle/>
          <a:p>
            <a:r>
              <a:rPr lang="en-US" dirty="0"/>
              <a:t>Eleanor Roosevelt and the UDHR</a:t>
            </a:r>
          </a:p>
        </p:txBody>
      </p:sp>
    </p:spTree>
    <p:extLst>
      <p:ext uri="{BB962C8B-B14F-4D97-AF65-F5344CB8AC3E}">
        <p14:creationId xmlns:p14="http://schemas.microsoft.com/office/powerpoint/2010/main" val="17059801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29D0873-4901-644B-9F3F-58DD6460E560}"/>
              </a:ext>
            </a:extLst>
          </p:cNvPr>
          <p:cNvPicPr>
            <a:picLocks noChangeAspect="1"/>
          </p:cNvPicPr>
          <p:nvPr/>
        </p:nvPicPr>
        <p:blipFill>
          <a:blip r:embed="rId2"/>
          <a:stretch>
            <a:fillRect/>
          </a:stretch>
        </p:blipFill>
        <p:spPr>
          <a:xfrm>
            <a:off x="0" y="740833"/>
            <a:ext cx="12192000" cy="5376333"/>
          </a:xfrm>
          <a:prstGeom prst="rect">
            <a:avLst/>
          </a:prstGeom>
        </p:spPr>
      </p:pic>
      <p:sp>
        <p:nvSpPr>
          <p:cNvPr id="4" name="Rectangle 3">
            <a:extLst>
              <a:ext uri="{FF2B5EF4-FFF2-40B4-BE49-F238E27FC236}">
                <a16:creationId xmlns:a16="http://schemas.microsoft.com/office/drawing/2014/main" id="{17FE2C87-2798-4B4F-8FAD-2D5676B6DC58}"/>
              </a:ext>
            </a:extLst>
          </p:cNvPr>
          <p:cNvSpPr/>
          <p:nvPr/>
        </p:nvSpPr>
        <p:spPr>
          <a:xfrm>
            <a:off x="106906" y="5934670"/>
            <a:ext cx="11978187" cy="830997"/>
          </a:xfrm>
          <a:prstGeom prst="rect">
            <a:avLst/>
          </a:prstGeom>
        </p:spPr>
        <p:txBody>
          <a:bodyPr wrap="square">
            <a:spAutoFit/>
          </a:bodyPr>
          <a:lstStyle/>
          <a:p>
            <a:r>
              <a:rPr lang="en-GB" dirty="0">
                <a:latin typeface="Arial" panose="020B0604020202020204" pitchFamily="34" charset="0"/>
              </a:rPr>
              <a:t>Voting in the plenary session on adoption of the UDHR: Green countries voted in favour; </a:t>
            </a:r>
          </a:p>
          <a:p>
            <a:r>
              <a:rPr lang="en-GB" dirty="0">
                <a:latin typeface="Arial" panose="020B0604020202020204" pitchFamily="34" charset="0"/>
              </a:rPr>
              <a:t>Orange countries abstained; Black countries failed to abstain or vote; Grey countries were not then part of the UN. </a:t>
            </a:r>
            <a:r>
              <a:rPr lang="en-GB" sz="1200" dirty="0">
                <a:latin typeface="Arial" panose="020B0604020202020204" pitchFamily="34" charset="0"/>
              </a:rPr>
              <a:t> </a:t>
            </a:r>
            <a:r>
              <a:rPr lang="en-GB" sz="1200" dirty="0" err="1">
                <a:latin typeface="Arial" panose="020B0604020202020204" pitchFamily="34" charset="0"/>
              </a:rPr>
              <a:t>Rodentologist</a:t>
            </a:r>
            <a:r>
              <a:rPr lang="en-GB" sz="1200" dirty="0">
                <a:latin typeface="Arial" panose="020B0604020202020204" pitchFamily="34" charset="0"/>
              </a:rPr>
              <a:t> - Own work, CC BY-SA 4.0, https://</a:t>
            </a:r>
            <a:r>
              <a:rPr lang="en-GB" sz="1200" dirty="0" err="1">
                <a:latin typeface="Arial" panose="020B0604020202020204" pitchFamily="34" charset="0"/>
              </a:rPr>
              <a:t>commons.wikimedia.org</a:t>
            </a:r>
            <a:r>
              <a:rPr lang="en-GB" sz="1200" dirty="0">
                <a:latin typeface="Arial" panose="020B0604020202020204" pitchFamily="34" charset="0"/>
              </a:rPr>
              <a:t>/w/</a:t>
            </a:r>
            <a:r>
              <a:rPr lang="en-GB" sz="1200" dirty="0" err="1">
                <a:latin typeface="Arial" panose="020B0604020202020204" pitchFamily="34" charset="0"/>
              </a:rPr>
              <a:t>index.php?curid</a:t>
            </a:r>
            <a:r>
              <a:rPr lang="en-GB" sz="1200" dirty="0">
                <a:latin typeface="Arial" panose="020B0604020202020204" pitchFamily="34" charset="0"/>
              </a:rPr>
              <a:t>=49435530</a:t>
            </a:r>
            <a:endParaRPr lang="en-US" sz="1200" dirty="0"/>
          </a:p>
        </p:txBody>
      </p:sp>
    </p:spTree>
    <p:extLst>
      <p:ext uri="{BB962C8B-B14F-4D97-AF65-F5344CB8AC3E}">
        <p14:creationId xmlns:p14="http://schemas.microsoft.com/office/powerpoint/2010/main" val="18274091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Historians, the UN and Human Rights</a:t>
            </a:r>
          </a:p>
        </p:txBody>
      </p:sp>
      <p:sp>
        <p:nvSpPr>
          <p:cNvPr id="3" name="TextBox 2"/>
          <p:cNvSpPr txBox="1"/>
          <p:nvPr/>
        </p:nvSpPr>
        <p:spPr>
          <a:xfrm>
            <a:off x="810000" y="2341756"/>
            <a:ext cx="2941831" cy="1200329"/>
          </a:xfrm>
          <a:prstGeom prst="rect">
            <a:avLst/>
          </a:prstGeom>
          <a:noFill/>
        </p:spPr>
        <p:txBody>
          <a:bodyPr wrap="none" rtlCol="0">
            <a:spAutoFit/>
          </a:bodyPr>
          <a:lstStyle/>
          <a:p>
            <a:pPr marL="285750" indent="-285750">
              <a:buFont typeface="Arial" charset="0"/>
              <a:buChar char="•"/>
            </a:pPr>
            <a:endParaRPr lang="en-US" dirty="0"/>
          </a:p>
          <a:p>
            <a:pPr marL="285750" indent="-285750">
              <a:buFont typeface="Arial" charset="0"/>
              <a:buChar char="•"/>
            </a:pPr>
            <a:r>
              <a:rPr lang="en-US" dirty="0"/>
              <a:t>Realists vs. idealists</a:t>
            </a:r>
          </a:p>
          <a:p>
            <a:pPr marL="285750" indent="-285750">
              <a:buFont typeface="Arial" charset="0"/>
              <a:buChar char="•"/>
            </a:pPr>
            <a:r>
              <a:rPr lang="en-US" dirty="0"/>
              <a:t>Optimists vs. pessimists</a:t>
            </a:r>
          </a:p>
          <a:p>
            <a:pPr marL="285750" indent="-285750">
              <a:buFont typeface="Arial" charset="0"/>
              <a:buChar char="•"/>
            </a:pPr>
            <a:r>
              <a:rPr lang="en-US" dirty="0"/>
              <a:t>Leftists vs. liberals</a:t>
            </a:r>
          </a:p>
        </p:txBody>
      </p:sp>
      <p:sp>
        <p:nvSpPr>
          <p:cNvPr id="4" name="TextBox 3"/>
          <p:cNvSpPr txBox="1"/>
          <p:nvPr/>
        </p:nvSpPr>
        <p:spPr>
          <a:xfrm>
            <a:off x="3040483" y="3773705"/>
            <a:ext cx="8568371" cy="2677656"/>
          </a:xfrm>
          <a:prstGeom prst="rect">
            <a:avLst/>
          </a:prstGeom>
          <a:noFill/>
        </p:spPr>
        <p:txBody>
          <a:bodyPr wrap="none" rtlCol="0">
            <a:spAutoFit/>
          </a:bodyPr>
          <a:lstStyle/>
          <a:p>
            <a:r>
              <a:rPr lang="en-US" sz="2800" dirty="0"/>
              <a:t>Q: How and why do </a:t>
            </a:r>
            <a:r>
              <a:rPr lang="en-US" sz="2800" dirty="0" err="1"/>
              <a:t>Mazower</a:t>
            </a:r>
            <a:r>
              <a:rPr lang="en-US" sz="2800" dirty="0"/>
              <a:t> and Bradley </a:t>
            </a:r>
          </a:p>
          <a:p>
            <a:r>
              <a:rPr lang="en-US" sz="2800" dirty="0"/>
              <a:t>diverge in their interpretations of the postwar</a:t>
            </a:r>
          </a:p>
          <a:p>
            <a:r>
              <a:rPr lang="en-US" sz="2800" dirty="0"/>
              <a:t>“human rights moment”?</a:t>
            </a:r>
          </a:p>
          <a:p>
            <a:endParaRPr lang="en-US" sz="2800" dirty="0"/>
          </a:p>
          <a:p>
            <a:r>
              <a:rPr lang="en-US" sz="2800" dirty="0"/>
              <a:t>Q: How do we weigh up the balance of human </a:t>
            </a:r>
          </a:p>
          <a:p>
            <a:r>
              <a:rPr lang="en-US" sz="2800" dirty="0"/>
              <a:t>rights and wrongs in the postwar world?</a:t>
            </a:r>
          </a:p>
        </p:txBody>
      </p:sp>
    </p:spTree>
    <p:extLst>
      <p:ext uri="{BB962C8B-B14F-4D97-AF65-F5344CB8AC3E}">
        <p14:creationId xmlns:p14="http://schemas.microsoft.com/office/powerpoint/2010/main" val="10611641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713678" y="847919"/>
            <a:ext cx="10572750" cy="971550"/>
          </a:xfrm>
        </p:spPr>
        <p:txBody>
          <a:bodyPr/>
          <a:lstStyle/>
          <a:p>
            <a:r>
              <a:rPr lang="en-US" dirty="0"/>
              <a:t>Why did the Allies seek to create a permanent postwar institution?</a:t>
            </a:r>
          </a:p>
        </p:txBody>
      </p:sp>
      <p:pic>
        <p:nvPicPr>
          <p:cNvPr id="1028" name="Picture 4" descr="mage result for league of nations"/>
          <p:cNvPicPr>
            <a:picLocks noGrp="1" noChangeAspect="1" noChangeArrowheads="1"/>
          </p:cNvPicPr>
          <p:nvPr>
            <p:ph idx="4294967295"/>
          </p:nvPr>
        </p:nvPicPr>
        <p:blipFill>
          <a:blip r:embed="rId2">
            <a:extLst>
              <a:ext uri="{28A0092B-C50C-407E-A947-70E740481C1C}">
                <a14:useLocalDpi xmlns:a14="http://schemas.microsoft.com/office/drawing/2010/main" val="0"/>
              </a:ext>
            </a:extLst>
          </a:blip>
          <a:srcRect/>
          <a:stretch>
            <a:fillRect/>
          </a:stretch>
        </p:blipFill>
        <p:spPr bwMode="auto">
          <a:xfrm>
            <a:off x="0" y="2347913"/>
            <a:ext cx="5037138" cy="3748087"/>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mage result for league of nation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01683" y="2347576"/>
            <a:ext cx="7090317" cy="45104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80153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s://upload.wikimedia.org/wikipedia/commons/thumb/6/60/The_Gap_in_the_Bridge.png/1024px-The_Gap_in_the_Bridge.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966" y="279899"/>
            <a:ext cx="9077093" cy="6433367"/>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9400479" y="5185317"/>
            <a:ext cx="3278459" cy="923330"/>
          </a:xfrm>
          <a:prstGeom prst="rect">
            <a:avLst/>
          </a:prstGeom>
        </p:spPr>
        <p:txBody>
          <a:bodyPr wrap="square">
            <a:spAutoFit/>
          </a:bodyPr>
          <a:lstStyle/>
          <a:p>
            <a:r>
              <a:rPr lang="en-US" dirty="0"/>
              <a:t>Leonard Raven-Hill</a:t>
            </a:r>
          </a:p>
          <a:p>
            <a:r>
              <a:rPr lang="en-US" i="1" dirty="0"/>
              <a:t>Punch</a:t>
            </a:r>
            <a:r>
              <a:rPr lang="en-US" dirty="0"/>
              <a:t> Magazine </a:t>
            </a:r>
          </a:p>
          <a:p>
            <a:r>
              <a:rPr lang="en-US" dirty="0"/>
              <a:t>December 10, 1919</a:t>
            </a:r>
          </a:p>
        </p:txBody>
      </p:sp>
    </p:spTree>
    <p:extLst>
      <p:ext uri="{BB962C8B-B14F-4D97-AF65-F5344CB8AC3E}">
        <p14:creationId xmlns:p14="http://schemas.microsoft.com/office/powerpoint/2010/main" val="18459077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9563" y="257617"/>
            <a:ext cx="11797990" cy="970450"/>
          </a:xfrm>
        </p:spPr>
        <p:txBody>
          <a:bodyPr/>
          <a:lstStyle/>
          <a:p>
            <a:r>
              <a:rPr lang="en-US"/>
              <a:t>Wartime </a:t>
            </a:r>
            <a:r>
              <a:rPr lang="en-US" dirty="0"/>
              <a:t>ideas about postwar order</a:t>
            </a:r>
          </a:p>
        </p:txBody>
      </p:sp>
      <p:sp>
        <p:nvSpPr>
          <p:cNvPr id="4" name="Rectangle 3"/>
          <p:cNvSpPr/>
          <p:nvPr/>
        </p:nvSpPr>
        <p:spPr>
          <a:xfrm>
            <a:off x="549564" y="2539565"/>
            <a:ext cx="6475703" cy="3139321"/>
          </a:xfrm>
          <a:prstGeom prst="rect">
            <a:avLst/>
          </a:prstGeom>
        </p:spPr>
        <p:txBody>
          <a:bodyPr wrap="square">
            <a:spAutoFit/>
          </a:bodyPr>
          <a:lstStyle/>
          <a:p>
            <a:r>
              <a:rPr lang="en-US" b="1" dirty="0"/>
              <a:t>Moscow Declaration</a:t>
            </a:r>
          </a:p>
          <a:p>
            <a:r>
              <a:rPr lang="en-US" dirty="0"/>
              <a:t>The Declaration pledged further joint action in dealing with the enemies’ surrender and, in clause 4, proclaimed:</a:t>
            </a:r>
          </a:p>
          <a:p>
            <a:endParaRPr lang="en-US" dirty="0"/>
          </a:p>
          <a:p>
            <a:r>
              <a:rPr lang="en-US" dirty="0"/>
              <a:t>“That they [the Foreign Ministers] recognize the necessity of establishing at the earliest practicable date a general international organization, based on the principle of the sovereign equality of all peace-loving states, and open to membership by all such states, large and small, for the maintenance of international peace and security.”</a:t>
            </a:r>
          </a:p>
        </p:txBody>
      </p:sp>
      <p:sp>
        <p:nvSpPr>
          <p:cNvPr id="5" name="Rectangle 4"/>
          <p:cNvSpPr/>
          <p:nvPr/>
        </p:nvSpPr>
        <p:spPr>
          <a:xfrm>
            <a:off x="7422995" y="2678064"/>
            <a:ext cx="4341541" cy="2862322"/>
          </a:xfrm>
          <a:prstGeom prst="rect">
            <a:avLst/>
          </a:prstGeom>
        </p:spPr>
        <p:txBody>
          <a:bodyPr wrap="square">
            <a:spAutoFit/>
          </a:bodyPr>
          <a:lstStyle/>
          <a:p>
            <a:r>
              <a:rPr lang="en-US" b="1" dirty="0"/>
              <a:t>30 October 1943  ||  Moscow </a:t>
            </a:r>
          </a:p>
          <a:p>
            <a:r>
              <a:rPr lang="en-US" dirty="0"/>
              <a:t>The United States Secretary of State, Cordell Hull, made the first flight of his life to journey to Moscow for the conference. On October 30, the </a:t>
            </a:r>
            <a:r>
              <a:rPr lang="en-US" dirty="0">
                <a:hlinkClick r:id="rId2"/>
              </a:rPr>
              <a:t>Moscow Declaration</a:t>
            </a:r>
            <a:r>
              <a:rPr lang="en-US" dirty="0"/>
              <a:t> was signed by </a:t>
            </a:r>
            <a:r>
              <a:rPr lang="en-US" dirty="0" err="1"/>
              <a:t>Vyaches</a:t>
            </a:r>
            <a:r>
              <a:rPr lang="en-US" dirty="0"/>
              <a:t> Molotov, Anthony Eden, Cordell Hull and Foo Ping Shen, the Chinese Ambassador to the Soviet Union.</a:t>
            </a:r>
          </a:p>
        </p:txBody>
      </p:sp>
      <p:sp>
        <p:nvSpPr>
          <p:cNvPr id="6" name="Rectangle 5"/>
          <p:cNvSpPr/>
          <p:nvPr/>
        </p:nvSpPr>
        <p:spPr>
          <a:xfrm>
            <a:off x="549563" y="5934670"/>
            <a:ext cx="11382241" cy="923330"/>
          </a:xfrm>
          <a:prstGeom prst="rect">
            <a:avLst/>
          </a:prstGeom>
        </p:spPr>
        <p:txBody>
          <a:bodyPr wrap="square">
            <a:spAutoFit/>
          </a:bodyPr>
          <a:lstStyle/>
          <a:p>
            <a:r>
              <a:rPr lang="en-US" dirty="0">
                <a:hlinkClick r:id="rId3"/>
              </a:rPr>
              <a:t>http://www.un.org/en/sections/history-united-nations-charter/1943-moscow-and-teheran-conferences/index.html</a:t>
            </a:r>
            <a:endParaRPr lang="en-US" dirty="0"/>
          </a:p>
          <a:p>
            <a:endParaRPr lang="en-US" dirty="0"/>
          </a:p>
        </p:txBody>
      </p:sp>
    </p:spTree>
    <p:extLst>
      <p:ext uri="{BB962C8B-B14F-4D97-AF65-F5344CB8AC3E}">
        <p14:creationId xmlns:p14="http://schemas.microsoft.com/office/powerpoint/2010/main" val="11341149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624468" y="157744"/>
            <a:ext cx="10572750" cy="969963"/>
          </a:xfrm>
        </p:spPr>
        <p:txBody>
          <a:bodyPr/>
          <a:lstStyle/>
          <a:p>
            <a:r>
              <a:rPr lang="en-US" dirty="0"/>
              <a:t>FDR and the “Four Policemen” idea</a:t>
            </a:r>
          </a:p>
        </p:txBody>
      </p:sp>
      <p:pic>
        <p:nvPicPr>
          <p:cNvPr id="10242" name="Picture 2" descr="mage result for FDR and four policeme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50819" y="1241490"/>
            <a:ext cx="4137102" cy="4767070"/>
          </a:xfrm>
          <a:prstGeom prst="rect">
            <a:avLst/>
          </a:prstGeom>
          <a:noFill/>
          <a:extLst>
            <a:ext uri="{909E8E84-426E-40DD-AFC4-6F175D3DCCD1}">
              <a14:hiddenFill xmlns:a14="http://schemas.microsoft.com/office/drawing/2010/main">
                <a:solidFill>
                  <a:srgbClr val="FFFFFF"/>
                </a:solidFill>
              </a14:hiddenFill>
            </a:ext>
          </a:extLst>
        </p:spPr>
      </p:pic>
      <p:pic>
        <p:nvPicPr>
          <p:cNvPr id="10244" name="Picture 4" descr="mage result for FDR and four policeme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6244" y="1277587"/>
            <a:ext cx="5215540" cy="2496327"/>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144965" y="3995678"/>
            <a:ext cx="7939669" cy="2862322"/>
          </a:xfrm>
          <a:prstGeom prst="rect">
            <a:avLst/>
          </a:prstGeom>
        </p:spPr>
        <p:txBody>
          <a:bodyPr wrap="square">
            <a:spAutoFit/>
          </a:bodyPr>
          <a:lstStyle/>
          <a:p>
            <a:r>
              <a:rPr lang="en-US" dirty="0"/>
              <a:t>The UN envisioned by Roosevelt consisted of three branches: an executive branch comprising the Big Four, an enforcement branch composed of the same four powers acting as the </a:t>
            </a:r>
            <a:r>
              <a:rPr lang="en-US" b="1" dirty="0"/>
              <a:t>Four Policemen</a:t>
            </a:r>
            <a:r>
              <a:rPr lang="en-US" dirty="0"/>
              <a:t>, and an international assembly representing the UN member nations.</a:t>
            </a:r>
          </a:p>
          <a:p>
            <a:endParaRPr lang="en-US" dirty="0"/>
          </a:p>
          <a:p>
            <a:r>
              <a:rPr lang="en-US" dirty="0"/>
              <a:t>The Four Policemen would be responsible for keeping order within their spheres of influence: Britain in its empire and in Western Europe; the Soviet Union in Eastern Europe and central Eurasia; China in East Asia and the Western Pacific; and the United States in the Western hemisphere. Only these four powers would be armed.</a:t>
            </a:r>
          </a:p>
        </p:txBody>
      </p:sp>
      <p:sp>
        <p:nvSpPr>
          <p:cNvPr id="4" name="TextBox 3"/>
          <p:cNvSpPr txBox="1"/>
          <p:nvPr/>
        </p:nvSpPr>
        <p:spPr>
          <a:xfrm>
            <a:off x="8084634" y="6052411"/>
            <a:ext cx="3793026" cy="646331"/>
          </a:xfrm>
          <a:prstGeom prst="rect">
            <a:avLst/>
          </a:prstGeom>
          <a:noFill/>
        </p:spPr>
        <p:txBody>
          <a:bodyPr wrap="none" rtlCol="0">
            <a:spAutoFit/>
          </a:bodyPr>
          <a:lstStyle/>
          <a:p>
            <a:r>
              <a:rPr lang="en-US" dirty="0"/>
              <a:t>FDR maps out ideas at Teheran, </a:t>
            </a:r>
          </a:p>
          <a:p>
            <a:r>
              <a:rPr lang="en-US" dirty="0"/>
              <a:t>Nov. 1943</a:t>
            </a:r>
          </a:p>
        </p:txBody>
      </p:sp>
    </p:spTree>
    <p:extLst>
      <p:ext uri="{BB962C8B-B14F-4D97-AF65-F5344CB8AC3E}">
        <p14:creationId xmlns:p14="http://schemas.microsoft.com/office/powerpoint/2010/main" val="4138456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602165" y="391919"/>
            <a:ext cx="10572750" cy="969963"/>
          </a:xfrm>
        </p:spPr>
        <p:txBody>
          <a:bodyPr/>
          <a:lstStyle/>
          <a:p>
            <a:r>
              <a:rPr lang="en-US" dirty="0"/>
              <a:t>Churchill, Stalin and the percentages deal</a:t>
            </a:r>
          </a:p>
        </p:txBody>
      </p:sp>
      <p:pic>
        <p:nvPicPr>
          <p:cNvPr id="4098" name="Picture 2" descr="https://upload.wikimedia.org/wikipedia/en/0/0e/Percentages_agreement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81385" y="1432318"/>
            <a:ext cx="3993529" cy="516542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706245" y="1886327"/>
            <a:ext cx="6096000" cy="3139321"/>
          </a:xfrm>
          <a:prstGeom prst="rect">
            <a:avLst/>
          </a:prstGeom>
        </p:spPr>
        <p:txBody>
          <a:bodyPr>
            <a:spAutoFit/>
          </a:bodyPr>
          <a:lstStyle/>
          <a:p>
            <a:pPr marL="285750" indent="-285750">
              <a:buFont typeface="Arial" charset="0"/>
              <a:buChar char="•"/>
            </a:pPr>
            <a:r>
              <a:rPr lang="en-US" dirty="0"/>
              <a:t>a secret informal agreement between Churchill and Stalin during the Fourth Moscow Conference in Oct. 1944</a:t>
            </a:r>
          </a:p>
          <a:p>
            <a:endParaRPr lang="en-US" dirty="0"/>
          </a:p>
          <a:p>
            <a:pPr marL="285750" indent="-285750">
              <a:buFont typeface="Arial" charset="0"/>
              <a:buChar char="•"/>
            </a:pPr>
            <a:r>
              <a:rPr lang="en-US" dirty="0"/>
              <a:t>it gave the percentage division of control over Eastern European countries, dividing them into spheres of influence </a:t>
            </a:r>
          </a:p>
          <a:p>
            <a:pPr marL="285750" indent="-285750">
              <a:buFont typeface="Arial" charset="0"/>
              <a:buChar char="•"/>
            </a:pPr>
            <a:endParaRPr lang="en-US" dirty="0">
              <a:hlinkClick r:id="rId3" tooltip="Franklin Roosevelt"/>
            </a:endParaRPr>
          </a:p>
          <a:p>
            <a:pPr marL="285750" indent="-285750">
              <a:buFont typeface="Arial" charset="0"/>
              <a:buChar char="•"/>
            </a:pPr>
            <a:r>
              <a:rPr lang="en-US" dirty="0"/>
              <a:t>the content of the agreement was first made public by Churchill in 1953 in the final volume of his memoirs</a:t>
            </a:r>
          </a:p>
        </p:txBody>
      </p:sp>
    </p:spTree>
    <p:extLst>
      <p:ext uri="{BB962C8B-B14F-4D97-AF65-F5344CB8AC3E}">
        <p14:creationId xmlns:p14="http://schemas.microsoft.com/office/powerpoint/2010/main" val="20942388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85893" y="475671"/>
            <a:ext cx="11382000" cy="970450"/>
          </a:xfrm>
        </p:spPr>
        <p:txBody>
          <a:bodyPr/>
          <a:lstStyle/>
          <a:p>
            <a:r>
              <a:rPr lang="en-US" dirty="0"/>
              <a:t>Dumbarton </a:t>
            </a:r>
            <a:r>
              <a:rPr lang="en-US"/>
              <a:t>Oaks: late </a:t>
            </a:r>
            <a:r>
              <a:rPr lang="en-US" dirty="0"/>
              <a:t>summer/early fall 1944</a:t>
            </a:r>
          </a:p>
        </p:txBody>
      </p:sp>
      <p:pic>
        <p:nvPicPr>
          <p:cNvPr id="5122" name="Picture 2" descr="artoon by S.J. Ray, Published in the Kansas City Star on August 1,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3317" y="2241395"/>
            <a:ext cx="3275207" cy="4472352"/>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3888524" y="6344415"/>
            <a:ext cx="6096000" cy="369332"/>
          </a:xfrm>
          <a:prstGeom prst="rect">
            <a:avLst/>
          </a:prstGeom>
        </p:spPr>
        <p:txBody>
          <a:bodyPr>
            <a:spAutoFit/>
          </a:bodyPr>
          <a:lstStyle/>
          <a:p>
            <a:r>
              <a:rPr lang="en-US" dirty="0"/>
              <a:t> S. J. Ray, </a:t>
            </a:r>
            <a:r>
              <a:rPr lang="en-US" i="1" dirty="0"/>
              <a:t>Kansas City Star</a:t>
            </a:r>
            <a:r>
              <a:rPr lang="en-US" dirty="0"/>
              <a:t>, August 1, 1944.</a:t>
            </a:r>
          </a:p>
        </p:txBody>
      </p:sp>
      <p:pic>
        <p:nvPicPr>
          <p:cNvPr id="5124" name="Picture 4" descr="nformal meeting in the Study at Dumbarton Oak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70555" y="2063969"/>
            <a:ext cx="4691179" cy="3556568"/>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8984166" y="2030997"/>
            <a:ext cx="3207834" cy="3693319"/>
          </a:xfrm>
          <a:prstGeom prst="rect">
            <a:avLst/>
          </a:prstGeom>
        </p:spPr>
        <p:txBody>
          <a:bodyPr wrap="square">
            <a:spAutoFit/>
          </a:bodyPr>
          <a:lstStyle/>
          <a:p>
            <a:r>
              <a:rPr lang="en-US" dirty="0"/>
              <a:t>Informal meeting in the Study at Dumbarton Oaks. Seated (left to right): Peter Loxley, Sir Alexander </a:t>
            </a:r>
            <a:r>
              <a:rPr lang="en-US" dirty="0" err="1"/>
              <a:t>Cadogan</a:t>
            </a:r>
            <a:r>
              <a:rPr lang="en-US" dirty="0"/>
              <a:t>, Edward R. Stettinius Jr., Andrei A. Gromyko, </a:t>
            </a:r>
            <a:r>
              <a:rPr lang="en-US" dirty="0" err="1"/>
              <a:t>Arkadii</a:t>
            </a:r>
            <a:r>
              <a:rPr lang="en-US" dirty="0"/>
              <a:t> A. </a:t>
            </a:r>
            <a:r>
              <a:rPr lang="en-US" dirty="0" err="1"/>
              <a:t>Sobolev</a:t>
            </a:r>
            <a:r>
              <a:rPr lang="en-US" dirty="0"/>
              <a:t>, Valentin M. </a:t>
            </a:r>
            <a:r>
              <a:rPr lang="en-US" dirty="0" err="1"/>
              <a:t>Berezhkov</a:t>
            </a:r>
            <a:r>
              <a:rPr lang="en-US" dirty="0"/>
              <a:t>. Standing (left to right): James Clement Dunn and Leo </a:t>
            </a:r>
            <a:r>
              <a:rPr lang="en-US" dirty="0" err="1"/>
              <a:t>Pasvolsky</a:t>
            </a:r>
            <a:r>
              <a:rPr lang="en-US" dirty="0"/>
              <a:t>. Photo: National Archives, Washington, D.C., 1944</a:t>
            </a:r>
          </a:p>
        </p:txBody>
      </p:sp>
      <p:sp>
        <p:nvSpPr>
          <p:cNvPr id="6" name="Rectangle 5"/>
          <p:cNvSpPr/>
          <p:nvPr/>
        </p:nvSpPr>
        <p:spPr>
          <a:xfrm>
            <a:off x="4170555" y="5698084"/>
            <a:ext cx="6096000" cy="830997"/>
          </a:xfrm>
          <a:prstGeom prst="rect">
            <a:avLst/>
          </a:prstGeom>
        </p:spPr>
        <p:txBody>
          <a:bodyPr>
            <a:spAutoFit/>
          </a:bodyPr>
          <a:lstStyle/>
          <a:p>
            <a:r>
              <a:rPr lang="en-US" sz="1200" dirty="0">
                <a:hlinkClick r:id="rId4"/>
              </a:rPr>
              <a:t>https://www.doaks.org/research/library-archives/dumbarton-oaks-archives/historical-records/75th-anniversary/blog/the-dumbarton-oaks-conversations-1944</a:t>
            </a:r>
            <a:endParaRPr lang="en-US" sz="1200" dirty="0"/>
          </a:p>
          <a:p>
            <a:endParaRPr lang="en-US" sz="1200" dirty="0"/>
          </a:p>
        </p:txBody>
      </p:sp>
    </p:spTree>
    <p:extLst>
      <p:ext uri="{BB962C8B-B14F-4D97-AF65-F5344CB8AC3E}">
        <p14:creationId xmlns:p14="http://schemas.microsoft.com/office/powerpoint/2010/main" val="227504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https://upload.wikimedia.org/wikipedia/commons/thumb/b/b3/Dumbarton_Oaks_-_house_photo_with_snow.jpg/1280px-Dumbarton_Oaks_-_house_photo_with_snow.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4469" y="252996"/>
            <a:ext cx="10939346" cy="62149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659669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N Chart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5620" y="223024"/>
            <a:ext cx="4460487" cy="6468379"/>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5096107" y="1658618"/>
            <a:ext cx="6096000" cy="4524315"/>
          </a:xfrm>
          <a:prstGeom prst="rect">
            <a:avLst/>
          </a:prstGeom>
        </p:spPr>
        <p:txBody>
          <a:bodyPr>
            <a:spAutoFit/>
          </a:bodyPr>
          <a:lstStyle/>
          <a:p>
            <a:r>
              <a:rPr lang="en-US" dirty="0"/>
              <a:t>“The next day [June 26, 1945], in the auditorium of the Veterans' Memorial Hall, the delegates filed up one by one to a huge round table on which lay the two historic volumes, </a:t>
            </a:r>
            <a:r>
              <a:rPr lang="en-US" dirty="0">
                <a:hlinkClick r:id="rId3"/>
              </a:rPr>
              <a:t>the Charter and the Statute of the International Court of Justice</a:t>
            </a:r>
            <a:r>
              <a:rPr lang="en-US" dirty="0"/>
              <a:t>. Behind each delegate stood the other members of the delegation against a colorful semi-circle of the flags of fifty nations. In the dazzling brilliance of powerful spotlights, each delegate affixed his signature. To China, first victim of aggression by an Axis power, fell the </a:t>
            </a:r>
            <a:r>
              <a:rPr lang="en-US" dirty="0" err="1"/>
              <a:t>honour</a:t>
            </a:r>
            <a:r>
              <a:rPr lang="en-US" dirty="0"/>
              <a:t> of signing first.”</a:t>
            </a:r>
          </a:p>
          <a:p>
            <a:endParaRPr lang="en-US" dirty="0"/>
          </a:p>
          <a:p>
            <a:r>
              <a:rPr lang="en-US" dirty="0">
                <a:hlinkClick r:id="rId4"/>
              </a:rPr>
              <a:t>http://www.un.org/en/sections/history-united-nations-charter/1945-san-francisco-conference/index.html</a:t>
            </a:r>
            <a:endParaRPr lang="en-US" dirty="0"/>
          </a:p>
          <a:p>
            <a:endParaRPr lang="en-US" dirty="0"/>
          </a:p>
        </p:txBody>
      </p:sp>
      <p:sp>
        <p:nvSpPr>
          <p:cNvPr id="4" name="TextBox 3"/>
          <p:cNvSpPr txBox="1"/>
          <p:nvPr/>
        </p:nvSpPr>
        <p:spPr>
          <a:xfrm>
            <a:off x="5096107" y="565373"/>
            <a:ext cx="6266459" cy="584775"/>
          </a:xfrm>
          <a:prstGeom prst="rect">
            <a:avLst/>
          </a:prstGeom>
          <a:noFill/>
        </p:spPr>
        <p:txBody>
          <a:bodyPr wrap="none" rtlCol="0">
            <a:spAutoFit/>
          </a:bodyPr>
          <a:lstStyle/>
          <a:p>
            <a:r>
              <a:rPr lang="en-US" sz="3200" b="1" dirty="0"/>
              <a:t>The San Francisco Conference</a:t>
            </a:r>
          </a:p>
        </p:txBody>
      </p:sp>
    </p:spTree>
    <p:extLst>
      <p:ext uri="{BB962C8B-B14F-4D97-AF65-F5344CB8AC3E}">
        <p14:creationId xmlns:p14="http://schemas.microsoft.com/office/powerpoint/2010/main" val="61192858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Quotable">
  <a:themeElements>
    <a:clrScheme name="Quotable">
      <a:dk1>
        <a:sysClr val="windowText" lastClr="000000"/>
      </a:dk1>
      <a:lt1>
        <a:sysClr val="window" lastClr="FFFFFF"/>
      </a:lt1>
      <a:dk2>
        <a:srgbClr val="212121"/>
      </a:dk2>
      <a:lt2>
        <a:srgbClr val="636363"/>
      </a:lt2>
      <a:accent1>
        <a:srgbClr val="00C6BB"/>
      </a:accent1>
      <a:accent2>
        <a:srgbClr val="6FEBA0"/>
      </a:accent2>
      <a:accent3>
        <a:srgbClr val="B6DF5E"/>
      </a:accent3>
      <a:accent4>
        <a:srgbClr val="EFB251"/>
      </a:accent4>
      <a:accent5>
        <a:srgbClr val="EF755F"/>
      </a:accent5>
      <a:accent6>
        <a:srgbClr val="ED515C"/>
      </a:accent6>
      <a:hlink>
        <a:srgbClr val="8F8F8F"/>
      </a:hlink>
      <a:folHlink>
        <a:srgbClr val="A5A5A5"/>
      </a:folHlink>
    </a:clrScheme>
    <a:fontScheme name="Quotable">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Quotable">
      <a:fillStyleLst>
        <a:solidFill>
          <a:schemeClr val="phClr"/>
        </a:solidFill>
        <a:gradFill rotWithShape="1">
          <a:gsLst>
            <a:gs pos="0">
              <a:schemeClr val="phClr">
                <a:tint val="80000"/>
                <a:lumMod val="105000"/>
              </a:schemeClr>
            </a:gs>
            <a:gs pos="100000">
              <a:schemeClr val="phClr">
                <a:tint val="90000"/>
              </a:schemeClr>
            </a:gs>
          </a:gsLst>
          <a:lin ang="5400000" scaled="0"/>
        </a:gradFill>
        <a:blipFill rotWithShape="1">
          <a:blip xmlns:r="http://schemas.openxmlformats.org/officeDocument/2006/relationships" r:embed="rId1">
            <a:duotone>
              <a:schemeClr val="phClr">
                <a:tint val="98000"/>
                <a:lumMod val="102000"/>
              </a:schemeClr>
              <a:schemeClr val="phClr">
                <a:shade val="98000"/>
                <a:lumMod val="98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effectStyle>
        <a:effectStyle>
          <a:effectLst>
            <a:innerShdw blurRad="63500" dist="25400" dir="13500000">
              <a:srgbClr val="000000">
                <a:alpha val="75000"/>
              </a:srgbClr>
            </a:innerShdw>
          </a:effectLst>
        </a:effectStyle>
      </a:effectStyleLst>
      <a:bgFillStyleLst>
        <a:solidFill>
          <a:schemeClr val="phClr"/>
        </a:solidFill>
        <a:gradFill rotWithShape="1">
          <a:gsLst>
            <a:gs pos="0">
              <a:schemeClr val="phClr">
                <a:tint val="100000"/>
              </a:schemeClr>
            </a:gs>
            <a:gs pos="100000">
              <a:schemeClr val="phClr">
                <a:tint val="84000"/>
                <a:shade val="84000"/>
                <a:lumMod val="90000"/>
              </a:schemeClr>
            </a:gs>
          </a:gsLst>
          <a:lin ang="5400000" scaled="0"/>
        </a:gradFill>
        <a:gradFill rotWithShape="1">
          <a:gsLst>
            <a:gs pos="0">
              <a:schemeClr val="phClr">
                <a:tint val="84000"/>
                <a:shade val="90000"/>
                <a:satMod val="120000"/>
                <a:lumMod val="90000"/>
              </a:schemeClr>
            </a:gs>
            <a:gs pos="100000">
              <a:schemeClr val="phClr"/>
            </a:gs>
          </a:gsLst>
          <a:lin ang="5400000" scaled="0"/>
        </a:gradFill>
      </a:bgFillStyleLst>
    </a:fmtScheme>
  </a:themeElements>
  <a:objectDefaults/>
  <a:extraClrSchemeLst/>
  <a:extLst>
    <a:ext uri="{05A4C25C-085E-4340-85A3-A5531E510DB2}">
      <thm15:themeFamily xmlns:thm15="http://schemas.microsoft.com/office/thememl/2012/main" name="Quotable" id="{39EC5628-30ED-4578-ACD8-9820EDB8E15A}" vid="{6F3559E9-1A4C-49D8-94D4-F41003531C49}"/>
    </a:ext>
  </a:extLst>
</a:theme>
</file>

<file path=docProps/app.xml><?xml version="1.0" encoding="utf-8"?>
<Properties xmlns="http://schemas.openxmlformats.org/officeDocument/2006/extended-properties" xmlns:vt="http://schemas.openxmlformats.org/officeDocument/2006/docPropsVTypes">
  <Template>Quotable</Template>
  <TotalTime>148</TotalTime>
  <Words>765</Words>
  <Application>Microsoft Macintosh PowerPoint</Application>
  <PresentationFormat>Widescreen</PresentationFormat>
  <Paragraphs>63</Paragraphs>
  <Slides>14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Arial</vt:lpstr>
      <vt:lpstr>Century Gothic</vt:lpstr>
      <vt:lpstr>Wingdings 2</vt:lpstr>
      <vt:lpstr>Quotable</vt:lpstr>
      <vt:lpstr>Postwar re-ordering: The birth of the UN</vt:lpstr>
      <vt:lpstr>Why did the Allies seek to create a permanent postwar institution?</vt:lpstr>
      <vt:lpstr>PowerPoint Presentation</vt:lpstr>
      <vt:lpstr>Wartime ideas about postwar order</vt:lpstr>
      <vt:lpstr>FDR and the “Four Policemen” idea</vt:lpstr>
      <vt:lpstr>Churchill, Stalin and the percentages deal</vt:lpstr>
      <vt:lpstr>Dumbarton Oaks: late summer/early fall 1944</vt:lpstr>
      <vt:lpstr>PowerPoint Presentation</vt:lpstr>
      <vt:lpstr>PowerPoint Presentation</vt:lpstr>
      <vt:lpstr>PowerPoint Presentation</vt:lpstr>
      <vt:lpstr>PowerPoint Presentation</vt:lpstr>
      <vt:lpstr>The Universal Declaration of Human Rights</vt:lpstr>
      <vt:lpstr>PowerPoint Presentation</vt:lpstr>
      <vt:lpstr>Historians, the UN and Human Rights</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Postwar re-ordering: The birth of the UN</dc:title>
  <dc:creator>Susan Carruthers</dc:creator>
  <cp:lastModifiedBy>Susan Carruthers</cp:lastModifiedBy>
  <cp:revision>12</cp:revision>
  <dcterms:created xsi:type="dcterms:W3CDTF">2019-03-12T11:30:13Z</dcterms:created>
  <dcterms:modified xsi:type="dcterms:W3CDTF">2019-03-13T13:33:38Z</dcterms:modified>
</cp:coreProperties>
</file>