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9" r:id="rId6"/>
    <p:sldId id="270" r:id="rId7"/>
    <p:sldId id="260" r:id="rId8"/>
    <p:sldId id="261" r:id="rId9"/>
    <p:sldId id="271" r:id="rId10"/>
    <p:sldId id="263" r:id="rId11"/>
    <p:sldId id="264" r:id="rId12"/>
    <p:sldId id="265" r:id="rId13"/>
    <p:sldId id="267" r:id="rId14"/>
    <p:sldId id="266" r:id="rId15"/>
    <p:sldId id="268" r:id="rId16"/>
    <p:sldId id="26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67"/>
    <p:restoredTop sz="94670"/>
  </p:normalViewPr>
  <p:slideViewPr>
    <p:cSldViewPr snapToGrid="0" snapToObjects="1">
      <p:cViewPr varScale="1">
        <p:scale>
          <a:sx n="81" d="100"/>
          <a:sy n="81" d="100"/>
        </p:scale>
        <p:origin x="184" y="7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10/19/17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10/19/17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10/19/17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tiff"/><Relationship Id="rId3" Type="http://schemas.openxmlformats.org/officeDocument/2006/relationships/hyperlink" Target="https://www.newyorker.com/culture/culture-desk/john-hersey-the-writer-who-let-hiroshima-speak-for-itsel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6.tiff"/><Relationship Id="rId4" Type="http://schemas.openxmlformats.org/officeDocument/2006/relationships/image" Target="../media/image17.tiff"/><Relationship Id="rId1" Type="http://schemas.openxmlformats.org/officeDocument/2006/relationships/slideLayout" Target="../slideLayouts/slideLayout7.xml"/><Relationship Id="rId2" Type="http://schemas.openxmlformats.org/officeDocument/2006/relationships/image" Target="../media/image15.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newyorker.com/culture/culture-desk/john-hersey-the-writer-who-let-hiroshima-speak-for-itsel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tiff"/><Relationship Id="rId4" Type="http://schemas.openxmlformats.org/officeDocument/2006/relationships/image" Target="../media/image19.tiff"/><Relationship Id="rId5" Type="http://schemas.openxmlformats.org/officeDocument/2006/relationships/hyperlink" Target="http://voiceseducation.org/content/hibakusha-dr-michihiko-hachiya" TargetMode="External"/><Relationship Id="rId1" Type="http://schemas.openxmlformats.org/officeDocument/2006/relationships/slideLayout" Target="../slideLayouts/slideLayout7.xml"/><Relationship Id="rId2" Type="http://schemas.openxmlformats.org/officeDocument/2006/relationships/hyperlink" Target="https://en.wikipedia.org/wiki/Okayama_Prefecture"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rerf.or.jp/general/qa_e/qa12.html" TargetMode="External"/><Relationship Id="rId3" Type="http://schemas.openxmlformats.org/officeDocument/2006/relationships/image" Target="../media/image20.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tiff"/></Relationships>
</file>

<file path=ppt/slides/_rels/slide3.xml.rels><?xml version="1.0" encoding="UTF-8" standalone="yes"?>
<Relationships xmlns="http://schemas.openxmlformats.org/package/2006/relationships"><Relationship Id="rId3" Type="http://schemas.openxmlformats.org/officeDocument/2006/relationships/image" Target="../media/image6.tiff"/><Relationship Id="rId4" Type="http://schemas.openxmlformats.org/officeDocument/2006/relationships/hyperlink" Target="https://www.theguardian.com/artanddesign/gallery/2015/aug/06/after-the-atomic-bomb-hiroshima-and-nagasaki-then-and-now-in-pictures" TargetMode="External"/><Relationship Id="rId1" Type="http://schemas.openxmlformats.org/officeDocument/2006/relationships/slideLayout" Target="../slideLayouts/slideLayout7.xml"/><Relationship Id="rId2" Type="http://schemas.openxmlformats.org/officeDocument/2006/relationships/image" Target="../media/image5.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tiff"/><Relationship Id="rId3" Type="http://schemas.openxmlformats.org/officeDocument/2006/relationships/hyperlink" Target="http://apjjf.org/-elin-o'Hara-slavick/3196/article.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theguardian.com/world/ng-interactive/2015/aug/05/hiroshima-nuclear-guide-anniversary-atomic-bomb" TargetMode="External"/><Relationship Id="rId3" Type="http://schemas.openxmlformats.org/officeDocument/2006/relationships/hyperlink" Target="https://www.britishpathe.com/video/atomic-bomb-dropped-on-hiroshima"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theatlantic.com/video/index/260762/the-us-war-departments-archival-footage-of-the-bombing-of-hiroshima/" TargetMode="External"/><Relationship Id="rId3" Type="http://schemas.openxmlformats.org/officeDocument/2006/relationships/hyperlink" Target="https://www.huffingtonpost.com/greg-mitchell/for-64th-anniversary-the_b_252752.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tiff"/><Relationship Id="rId3"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Hiroshima</a:t>
            </a:r>
            <a:endParaRPr lang="en-US" dirty="0"/>
          </a:p>
        </p:txBody>
      </p:sp>
      <p:sp>
        <p:nvSpPr>
          <p:cNvPr id="3" name="Subtitle 2"/>
          <p:cNvSpPr>
            <a:spLocks noGrp="1"/>
          </p:cNvSpPr>
          <p:nvPr>
            <p:ph type="subTitle" idx="1"/>
          </p:nvPr>
        </p:nvSpPr>
        <p:spPr/>
        <p:txBody>
          <a:bodyPr/>
          <a:lstStyle/>
          <a:p>
            <a:r>
              <a:rPr lang="en-US" dirty="0" smtClean="0"/>
              <a:t>A war ends and an ‘age’ begins</a:t>
            </a:r>
            <a:endParaRPr lang="en-US" dirty="0"/>
          </a:p>
        </p:txBody>
      </p:sp>
    </p:spTree>
    <p:extLst>
      <p:ext uri="{BB962C8B-B14F-4D97-AF65-F5344CB8AC3E}">
        <p14:creationId xmlns:p14="http://schemas.microsoft.com/office/powerpoint/2010/main" val="998960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25970" y="0"/>
            <a:ext cx="5427784" cy="6886351"/>
          </a:xfrm>
          <a:prstGeom prst="rect">
            <a:avLst/>
          </a:prstGeom>
        </p:spPr>
      </p:pic>
      <p:sp>
        <p:nvSpPr>
          <p:cNvPr id="3" name="TextBox 2"/>
          <p:cNvSpPr txBox="1"/>
          <p:nvPr/>
        </p:nvSpPr>
        <p:spPr>
          <a:xfrm>
            <a:off x="8206154" y="1559170"/>
            <a:ext cx="3195618" cy="1477328"/>
          </a:xfrm>
          <a:prstGeom prst="rect">
            <a:avLst/>
          </a:prstGeom>
          <a:noFill/>
        </p:spPr>
        <p:txBody>
          <a:bodyPr wrap="none" rtlCol="0">
            <a:spAutoFit/>
          </a:bodyPr>
          <a:lstStyle/>
          <a:p>
            <a:r>
              <a:rPr lang="en-US" dirty="0" smtClean="0"/>
              <a:t>The liberal New York newspaper</a:t>
            </a:r>
          </a:p>
          <a:p>
            <a:r>
              <a:rPr lang="en-US" i="1" dirty="0" smtClean="0"/>
              <a:t>PM</a:t>
            </a:r>
            <a:r>
              <a:rPr lang="en-US" dirty="0" smtClean="0"/>
              <a:t> offers a sardonic editorial</a:t>
            </a:r>
          </a:p>
          <a:p>
            <a:r>
              <a:rPr lang="en-US" dirty="0"/>
              <a:t>r</a:t>
            </a:r>
            <a:r>
              <a:rPr lang="en-US" dirty="0" smtClean="0"/>
              <a:t>esponse to the dropping</a:t>
            </a:r>
          </a:p>
          <a:p>
            <a:r>
              <a:rPr lang="en-US" dirty="0"/>
              <a:t>o</a:t>
            </a:r>
            <a:r>
              <a:rPr lang="en-US" dirty="0" smtClean="0"/>
              <a:t>f the atomic bomb</a:t>
            </a:r>
          </a:p>
          <a:p>
            <a:r>
              <a:rPr lang="en-US" dirty="0"/>
              <a:t>o</a:t>
            </a:r>
            <a:r>
              <a:rPr lang="en-US" dirty="0" smtClean="0"/>
              <a:t>n Hiroshima. August 7, 1945</a:t>
            </a:r>
            <a:endParaRPr lang="en-US" dirty="0"/>
          </a:p>
        </p:txBody>
      </p:sp>
    </p:spTree>
    <p:extLst>
      <p:ext uri="{BB962C8B-B14F-4D97-AF65-F5344CB8AC3E}">
        <p14:creationId xmlns:p14="http://schemas.microsoft.com/office/powerpoint/2010/main" val="2145987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6844" y="492371"/>
            <a:ext cx="10023230" cy="3108543"/>
          </a:xfrm>
          <a:prstGeom prst="rect">
            <a:avLst/>
          </a:prstGeom>
          <a:noFill/>
        </p:spPr>
        <p:txBody>
          <a:bodyPr wrap="square" rtlCol="0">
            <a:spAutoFit/>
          </a:bodyPr>
          <a:lstStyle/>
          <a:p>
            <a:r>
              <a:rPr lang="en-US" sz="2800" dirty="0" smtClean="0"/>
              <a:t>The </a:t>
            </a:r>
            <a:r>
              <a:rPr lang="en-US" sz="2800" i="1" dirty="0" smtClean="0"/>
              <a:t>New Yorker</a:t>
            </a:r>
            <a:r>
              <a:rPr lang="en-US" sz="2800" dirty="0" smtClean="0"/>
              <a:t> editors on their decision to devote the entirety of the magazine’s August 31, 1946 issue to John Hersey’s Hiroshima piece:</a:t>
            </a:r>
          </a:p>
          <a:p>
            <a:endParaRPr lang="en-US" sz="2800" dirty="0"/>
          </a:p>
          <a:p>
            <a:r>
              <a:rPr lang="en-US" sz="2800" dirty="0" smtClean="0"/>
              <a:t>Because of a “conviction that few of us have yet comprehended the all but incredible destructive power of this weapon, and that everyone might well take time to consider the terrible implications of its use.”</a:t>
            </a:r>
            <a:endParaRPr lang="en-US" sz="2800" dirty="0"/>
          </a:p>
        </p:txBody>
      </p:sp>
      <p:pic>
        <p:nvPicPr>
          <p:cNvPr id="3" name="Picture 2"/>
          <p:cNvPicPr>
            <a:picLocks noChangeAspect="1"/>
          </p:cNvPicPr>
          <p:nvPr/>
        </p:nvPicPr>
        <p:blipFill>
          <a:blip r:embed="rId2"/>
          <a:stretch>
            <a:fillRect/>
          </a:stretch>
        </p:blipFill>
        <p:spPr>
          <a:xfrm>
            <a:off x="4604658" y="3310478"/>
            <a:ext cx="6397171" cy="3547522"/>
          </a:xfrm>
          <a:prstGeom prst="rect">
            <a:avLst/>
          </a:prstGeom>
        </p:spPr>
      </p:pic>
    </p:spTree>
    <p:extLst>
      <p:ext uri="{BB962C8B-B14F-4D97-AF65-F5344CB8AC3E}">
        <p14:creationId xmlns:p14="http://schemas.microsoft.com/office/powerpoint/2010/main" val="1133974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5210473" cy="6858000"/>
          </a:xfrm>
          <a:prstGeom prst="rect">
            <a:avLst/>
          </a:prstGeom>
        </p:spPr>
      </p:pic>
      <p:sp>
        <p:nvSpPr>
          <p:cNvPr id="3" name="Rectangle 2"/>
          <p:cNvSpPr/>
          <p:nvPr/>
        </p:nvSpPr>
        <p:spPr>
          <a:xfrm>
            <a:off x="5632173" y="762144"/>
            <a:ext cx="6096000" cy="2031325"/>
          </a:xfrm>
          <a:prstGeom prst="rect">
            <a:avLst/>
          </a:prstGeom>
        </p:spPr>
        <p:txBody>
          <a:bodyPr>
            <a:spAutoFit/>
          </a:bodyPr>
          <a:lstStyle/>
          <a:p>
            <a:r>
              <a:rPr lang="en-US" i="1" dirty="0">
                <a:solidFill>
                  <a:srgbClr val="000000"/>
                </a:solidFill>
                <a:latin typeface="Adobe Caslon" charset="0"/>
              </a:rPr>
              <a:t>John Hersey was thirty-two when The New Yorker published “Hiroshima,” his massively influential article on the atomic bombing</a:t>
            </a:r>
            <a:r>
              <a:rPr lang="en-US" i="1" dirty="0" smtClean="0">
                <a:solidFill>
                  <a:srgbClr val="000000"/>
                </a:solidFill>
                <a:latin typeface="Adobe Caslon" charset="0"/>
              </a:rPr>
              <a:t>.</a:t>
            </a:r>
          </a:p>
          <a:p>
            <a:endParaRPr lang="en-US" i="1" dirty="0">
              <a:solidFill>
                <a:srgbClr val="000000"/>
              </a:solidFill>
              <a:latin typeface="Adobe Caslon" charset="0"/>
            </a:endParaRPr>
          </a:p>
          <a:p>
            <a:endParaRPr lang="en-US" i="1" dirty="0">
              <a:solidFill>
                <a:srgbClr val="000000"/>
              </a:solidFill>
              <a:latin typeface="Adobe Caslon" charset="0"/>
            </a:endParaRPr>
          </a:p>
          <a:p>
            <a:r>
              <a:rPr lang="en-US" dirty="0"/>
              <a:t>PHOTOGRAPH BY DMITRI KESSEL / THE LIFE PICTURE COLLECTION / GETTY</a:t>
            </a:r>
          </a:p>
        </p:txBody>
      </p:sp>
      <p:sp>
        <p:nvSpPr>
          <p:cNvPr id="4" name="Rectangle 3"/>
          <p:cNvSpPr/>
          <p:nvPr/>
        </p:nvSpPr>
        <p:spPr>
          <a:xfrm>
            <a:off x="5771321" y="5153296"/>
            <a:ext cx="6096000" cy="923330"/>
          </a:xfrm>
          <a:prstGeom prst="rect">
            <a:avLst/>
          </a:prstGeom>
        </p:spPr>
        <p:txBody>
          <a:bodyPr>
            <a:spAutoFit/>
          </a:bodyPr>
          <a:lstStyle/>
          <a:p>
            <a:r>
              <a:rPr lang="en-US" dirty="0">
                <a:hlinkClick r:id="rId3"/>
              </a:rPr>
              <a:t>https://</a:t>
            </a:r>
            <a:r>
              <a:rPr lang="en-US" dirty="0" smtClean="0">
                <a:hlinkClick r:id="rId3"/>
              </a:rPr>
              <a:t>www.newyorker.com/culture/culture-desk/john-hersey-the-writer-who-let-hiroshima-speak-for-itself</a:t>
            </a:r>
            <a:endParaRPr lang="en-US" dirty="0" smtClean="0"/>
          </a:p>
          <a:p>
            <a:endParaRPr lang="en-US" dirty="0"/>
          </a:p>
        </p:txBody>
      </p:sp>
    </p:spTree>
    <p:extLst>
      <p:ext uri="{BB962C8B-B14F-4D97-AF65-F5344CB8AC3E}">
        <p14:creationId xmlns:p14="http://schemas.microsoft.com/office/powerpoint/2010/main" val="2026250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4038600" cy="5778500"/>
          </a:xfrm>
          <a:prstGeom prst="rect">
            <a:avLst/>
          </a:prstGeom>
        </p:spPr>
      </p:pic>
      <p:pic>
        <p:nvPicPr>
          <p:cNvPr id="3" name="Picture 2"/>
          <p:cNvPicPr>
            <a:picLocks noChangeAspect="1"/>
          </p:cNvPicPr>
          <p:nvPr/>
        </p:nvPicPr>
        <p:blipFill>
          <a:blip r:embed="rId3"/>
          <a:stretch>
            <a:fillRect/>
          </a:stretch>
        </p:blipFill>
        <p:spPr>
          <a:xfrm>
            <a:off x="4038600" y="632639"/>
            <a:ext cx="4329839" cy="6225361"/>
          </a:xfrm>
          <a:prstGeom prst="rect">
            <a:avLst/>
          </a:prstGeom>
        </p:spPr>
      </p:pic>
      <p:pic>
        <p:nvPicPr>
          <p:cNvPr id="4" name="Picture 3"/>
          <p:cNvPicPr>
            <a:picLocks noChangeAspect="1"/>
          </p:cNvPicPr>
          <p:nvPr/>
        </p:nvPicPr>
        <p:blipFill>
          <a:blip r:embed="rId4"/>
          <a:stretch>
            <a:fillRect/>
          </a:stretch>
        </p:blipFill>
        <p:spPr>
          <a:xfrm>
            <a:off x="8368438" y="0"/>
            <a:ext cx="3823561" cy="5134255"/>
          </a:xfrm>
          <a:prstGeom prst="rect">
            <a:avLst/>
          </a:prstGeom>
        </p:spPr>
      </p:pic>
      <p:sp>
        <p:nvSpPr>
          <p:cNvPr id="5" name="TextBox 4"/>
          <p:cNvSpPr txBox="1"/>
          <p:nvPr/>
        </p:nvSpPr>
        <p:spPr>
          <a:xfrm>
            <a:off x="8368438" y="5349796"/>
            <a:ext cx="3448380" cy="646331"/>
          </a:xfrm>
          <a:prstGeom prst="rect">
            <a:avLst/>
          </a:prstGeom>
          <a:noFill/>
        </p:spPr>
        <p:txBody>
          <a:bodyPr wrap="none" rtlCol="0">
            <a:spAutoFit/>
          </a:bodyPr>
          <a:lstStyle/>
          <a:p>
            <a:r>
              <a:rPr lang="en-US" dirty="0" smtClean="0"/>
              <a:t>Hersey’s previous works,</a:t>
            </a:r>
          </a:p>
          <a:p>
            <a:r>
              <a:rPr lang="en-US" dirty="0"/>
              <a:t>p</a:t>
            </a:r>
            <a:r>
              <a:rPr lang="en-US" dirty="0" smtClean="0"/>
              <a:t>ublished in 1942, 1943 and 1944</a:t>
            </a:r>
            <a:endParaRPr lang="en-US" dirty="0"/>
          </a:p>
        </p:txBody>
      </p:sp>
    </p:spTree>
    <p:extLst>
      <p:ext uri="{BB962C8B-B14F-4D97-AF65-F5344CB8AC3E}">
        <p14:creationId xmlns:p14="http://schemas.microsoft.com/office/powerpoint/2010/main" val="1743823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4970" y="1087821"/>
            <a:ext cx="6939581" cy="2677656"/>
          </a:xfrm>
          <a:prstGeom prst="rect">
            <a:avLst/>
          </a:prstGeom>
        </p:spPr>
        <p:txBody>
          <a:bodyPr wrap="square">
            <a:spAutoFit/>
          </a:bodyPr>
          <a:lstStyle/>
          <a:p>
            <a:r>
              <a:rPr lang="en-US" sz="2400" dirty="0">
                <a:solidFill>
                  <a:srgbClr val="000000"/>
                </a:solidFill>
                <a:latin typeface="Adobe Caslon" charset="0"/>
              </a:rPr>
              <a:t>With journalism, Hersey once said, the reader is always conscious of “the person who’s writing it and explaining to you what’s taken place.” He said he wanted to have “the reader directly confronted by the characters,” so he tried to write the piece in such a way that, as he put it, “my mediation would, ideally, disappear.”</a:t>
            </a:r>
            <a:endParaRPr lang="en-US" sz="2400" dirty="0"/>
          </a:p>
        </p:txBody>
      </p:sp>
      <p:sp>
        <p:nvSpPr>
          <p:cNvPr id="3" name="Rectangle 2"/>
          <p:cNvSpPr/>
          <p:nvPr/>
        </p:nvSpPr>
        <p:spPr>
          <a:xfrm>
            <a:off x="2917371" y="3953078"/>
            <a:ext cx="8432800" cy="1938992"/>
          </a:xfrm>
          <a:prstGeom prst="rect">
            <a:avLst/>
          </a:prstGeom>
        </p:spPr>
        <p:txBody>
          <a:bodyPr wrap="square">
            <a:spAutoFit/>
          </a:bodyPr>
          <a:lstStyle/>
          <a:p>
            <a:r>
              <a:rPr lang="en-US" sz="2400" dirty="0">
                <a:solidFill>
                  <a:srgbClr val="000000"/>
                </a:solidFill>
                <a:latin typeface="Adobe Caslon" charset="0"/>
              </a:rPr>
              <a:t>As a result, the author of the biggest publishing sensation of its time was a virtual stranger to the world of publicity. “He never went on tour. He never wanted to ‘flog his wares,’ as he said. He didn’t go on TV or radio, didn’t give lectures. He only did two interviews in his life. </a:t>
            </a:r>
            <a:endParaRPr lang="en-US" sz="2400" dirty="0"/>
          </a:p>
        </p:txBody>
      </p:sp>
      <p:sp>
        <p:nvSpPr>
          <p:cNvPr id="4" name="Rectangle 3"/>
          <p:cNvSpPr/>
          <p:nvPr/>
        </p:nvSpPr>
        <p:spPr>
          <a:xfrm>
            <a:off x="3063766" y="5892070"/>
            <a:ext cx="6096000" cy="646331"/>
          </a:xfrm>
          <a:prstGeom prst="rect">
            <a:avLst/>
          </a:prstGeom>
        </p:spPr>
        <p:txBody>
          <a:bodyPr>
            <a:spAutoFit/>
          </a:bodyPr>
          <a:lstStyle/>
          <a:p>
            <a:r>
              <a:rPr lang="en-US" dirty="0">
                <a:hlinkClick r:id="rId2"/>
              </a:rPr>
              <a:t>https://www.newyorker.com/culture/culture-desk/john-hersey-the-writer-who-let-hiroshima-speak-for-itself</a:t>
            </a:r>
            <a:endParaRPr lang="en-US" dirty="0"/>
          </a:p>
        </p:txBody>
      </p:sp>
      <p:sp>
        <p:nvSpPr>
          <p:cNvPr id="5" name="TextBox 4"/>
          <p:cNvSpPr txBox="1"/>
          <p:nvPr/>
        </p:nvSpPr>
        <p:spPr>
          <a:xfrm>
            <a:off x="1494972" y="567559"/>
            <a:ext cx="5694104" cy="523220"/>
          </a:xfrm>
          <a:prstGeom prst="rect">
            <a:avLst/>
          </a:prstGeom>
          <a:noFill/>
        </p:spPr>
        <p:txBody>
          <a:bodyPr wrap="square" rtlCol="0">
            <a:spAutoFit/>
          </a:bodyPr>
          <a:lstStyle/>
          <a:p>
            <a:r>
              <a:rPr lang="en-US" sz="2800" dirty="0" smtClean="0"/>
              <a:t>A precursor to the “New Journalism”</a:t>
            </a:r>
            <a:endParaRPr lang="en-US" sz="2800" dirty="0"/>
          </a:p>
        </p:txBody>
      </p:sp>
    </p:spTree>
    <p:extLst>
      <p:ext uri="{BB962C8B-B14F-4D97-AF65-F5344CB8AC3E}">
        <p14:creationId xmlns:p14="http://schemas.microsoft.com/office/powerpoint/2010/main" val="1585896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7886" y="885149"/>
            <a:ext cx="9042400" cy="830997"/>
          </a:xfrm>
          <a:prstGeom prst="rect">
            <a:avLst/>
          </a:prstGeom>
        </p:spPr>
        <p:txBody>
          <a:bodyPr wrap="square">
            <a:spAutoFit/>
          </a:bodyPr>
          <a:lstStyle/>
          <a:p>
            <a:r>
              <a:rPr lang="en-US" sz="2400" b="1" dirty="0">
                <a:solidFill>
                  <a:srgbClr val="222222"/>
                </a:solidFill>
                <a:latin typeface="Arial" charset="0"/>
              </a:rPr>
              <a:t>Michihiko </a:t>
            </a:r>
            <a:r>
              <a:rPr lang="en-US" sz="2400" b="1" dirty="0" err="1">
                <a:solidFill>
                  <a:srgbClr val="222222"/>
                </a:solidFill>
                <a:latin typeface="Arial" charset="0"/>
              </a:rPr>
              <a:t>Hachiya</a:t>
            </a:r>
            <a:r>
              <a:rPr lang="en-US" sz="2400" dirty="0">
                <a:solidFill>
                  <a:srgbClr val="222222"/>
                </a:solidFill>
                <a:latin typeface="Arial" charset="0"/>
              </a:rPr>
              <a:t> (</a:t>
            </a:r>
            <a:r>
              <a:rPr lang="ja-JP" altLang="en-US" sz="2400" dirty="0">
                <a:solidFill>
                  <a:srgbClr val="222222"/>
                </a:solidFill>
                <a:latin typeface="Arial" charset="0"/>
              </a:rPr>
              <a:t>蜂谷道彦</a:t>
            </a:r>
            <a:r>
              <a:rPr lang="en-US" sz="2400" dirty="0">
                <a:solidFill>
                  <a:srgbClr val="222222"/>
                </a:solidFill>
                <a:latin typeface="Arial" charset="0"/>
              </a:rPr>
              <a:t> </a:t>
            </a:r>
            <a:r>
              <a:rPr lang="en-US" sz="2400" i="1" dirty="0" err="1">
                <a:solidFill>
                  <a:srgbClr val="222222"/>
                </a:solidFill>
                <a:latin typeface="Arial" charset="0"/>
              </a:rPr>
              <a:t>Hachiya</a:t>
            </a:r>
            <a:r>
              <a:rPr lang="en-US" sz="2400" i="1" dirty="0">
                <a:solidFill>
                  <a:srgbClr val="222222"/>
                </a:solidFill>
                <a:latin typeface="Arial" charset="0"/>
              </a:rPr>
              <a:t> Michihiko</a:t>
            </a:r>
            <a:r>
              <a:rPr lang="en-US" sz="2400" dirty="0">
                <a:solidFill>
                  <a:srgbClr val="222222"/>
                </a:solidFill>
                <a:latin typeface="Arial" charset="0"/>
              </a:rPr>
              <a:t>, 1903 in </a:t>
            </a:r>
            <a:r>
              <a:rPr lang="en-US" sz="2400" dirty="0">
                <a:solidFill>
                  <a:srgbClr val="0B0080"/>
                </a:solidFill>
                <a:latin typeface="Arial" charset="0"/>
                <a:hlinkClick r:id="rId2" tooltip="Okayama Prefecture"/>
              </a:rPr>
              <a:t>Okayama Prefecture</a:t>
            </a:r>
            <a:r>
              <a:rPr lang="en-US" sz="2400" dirty="0">
                <a:solidFill>
                  <a:srgbClr val="222222"/>
                </a:solidFill>
                <a:latin typeface="Arial" charset="0"/>
              </a:rPr>
              <a:t> - 1980)</a:t>
            </a:r>
            <a:endParaRPr lang="en-US" sz="2400" dirty="0"/>
          </a:p>
        </p:txBody>
      </p:sp>
      <p:pic>
        <p:nvPicPr>
          <p:cNvPr id="3" name="Picture 2"/>
          <p:cNvPicPr>
            <a:picLocks noChangeAspect="1"/>
          </p:cNvPicPr>
          <p:nvPr/>
        </p:nvPicPr>
        <p:blipFill>
          <a:blip r:embed="rId3"/>
          <a:stretch>
            <a:fillRect/>
          </a:stretch>
        </p:blipFill>
        <p:spPr>
          <a:xfrm>
            <a:off x="7402286" y="1561194"/>
            <a:ext cx="3048000" cy="4025900"/>
          </a:xfrm>
          <a:prstGeom prst="rect">
            <a:avLst/>
          </a:prstGeom>
        </p:spPr>
      </p:pic>
      <p:pic>
        <p:nvPicPr>
          <p:cNvPr id="4" name="Picture 3"/>
          <p:cNvPicPr>
            <a:picLocks noChangeAspect="1"/>
          </p:cNvPicPr>
          <p:nvPr/>
        </p:nvPicPr>
        <p:blipFill>
          <a:blip r:embed="rId4"/>
          <a:stretch>
            <a:fillRect/>
          </a:stretch>
        </p:blipFill>
        <p:spPr>
          <a:xfrm>
            <a:off x="1407886" y="1930400"/>
            <a:ext cx="5446373" cy="4216400"/>
          </a:xfrm>
          <a:prstGeom prst="rect">
            <a:avLst/>
          </a:prstGeom>
        </p:spPr>
      </p:pic>
      <p:sp>
        <p:nvSpPr>
          <p:cNvPr id="5" name="Rectangle 4"/>
          <p:cNvSpPr/>
          <p:nvPr/>
        </p:nvSpPr>
        <p:spPr>
          <a:xfrm>
            <a:off x="1611086" y="6211669"/>
            <a:ext cx="8040914" cy="646331"/>
          </a:xfrm>
          <a:prstGeom prst="rect">
            <a:avLst/>
          </a:prstGeom>
        </p:spPr>
        <p:txBody>
          <a:bodyPr wrap="square">
            <a:spAutoFit/>
          </a:bodyPr>
          <a:lstStyle/>
          <a:p>
            <a:r>
              <a:rPr lang="en-US" dirty="0">
                <a:hlinkClick r:id="rId5"/>
              </a:rPr>
              <a:t>http://</a:t>
            </a:r>
            <a:r>
              <a:rPr lang="en-US" dirty="0" smtClean="0">
                <a:hlinkClick r:id="rId5"/>
              </a:rPr>
              <a:t>voiceseducation.org/content/hibakusha-dr-michihiko-hachiya</a:t>
            </a:r>
            <a:endParaRPr lang="en-US" dirty="0" smtClean="0"/>
          </a:p>
          <a:p>
            <a:endParaRPr lang="en-US" dirty="0"/>
          </a:p>
        </p:txBody>
      </p:sp>
    </p:spTree>
    <p:extLst>
      <p:ext uri="{BB962C8B-B14F-4D97-AF65-F5344CB8AC3E}">
        <p14:creationId xmlns:p14="http://schemas.microsoft.com/office/powerpoint/2010/main" val="1333548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07937" y="3244334"/>
            <a:ext cx="4576125" cy="646331"/>
          </a:xfrm>
          <a:prstGeom prst="rect">
            <a:avLst/>
          </a:prstGeom>
        </p:spPr>
        <p:txBody>
          <a:bodyPr wrap="none">
            <a:spAutoFit/>
          </a:bodyPr>
          <a:lstStyle/>
          <a:p>
            <a:r>
              <a:rPr lang="en-US" dirty="0">
                <a:hlinkClick r:id="rId2"/>
              </a:rPr>
              <a:t>http://</a:t>
            </a:r>
            <a:r>
              <a:rPr lang="en-US" dirty="0" smtClean="0">
                <a:hlinkClick r:id="rId2"/>
              </a:rPr>
              <a:t>www.rerf.or.jp/general/qa_e/qa12.html</a:t>
            </a:r>
            <a:endParaRPr lang="en-US" dirty="0" smtClean="0"/>
          </a:p>
          <a:p>
            <a:endParaRPr lang="en-US" dirty="0"/>
          </a:p>
        </p:txBody>
      </p:sp>
      <p:pic>
        <p:nvPicPr>
          <p:cNvPr id="3" name="Picture 2"/>
          <p:cNvPicPr>
            <a:picLocks noChangeAspect="1"/>
          </p:cNvPicPr>
          <p:nvPr/>
        </p:nvPicPr>
        <p:blipFill>
          <a:blip r:embed="rId3"/>
          <a:stretch>
            <a:fillRect/>
          </a:stretch>
        </p:blipFill>
        <p:spPr>
          <a:xfrm>
            <a:off x="3522705" y="1810608"/>
            <a:ext cx="5715000" cy="889000"/>
          </a:xfrm>
          <a:prstGeom prst="rect">
            <a:avLst/>
          </a:prstGeom>
        </p:spPr>
      </p:pic>
    </p:spTree>
    <p:extLst>
      <p:ext uri="{BB962C8B-B14F-4D97-AF65-F5344CB8AC3E}">
        <p14:creationId xmlns:p14="http://schemas.microsoft.com/office/powerpoint/2010/main" val="517992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12192001" cy="6833287"/>
          </a:xfrm>
          <a:prstGeom prst="rect">
            <a:avLst/>
          </a:prstGeom>
        </p:spPr>
      </p:pic>
      <p:sp>
        <p:nvSpPr>
          <p:cNvPr id="5" name="Rectangle 4"/>
          <p:cNvSpPr/>
          <p:nvPr/>
        </p:nvSpPr>
        <p:spPr>
          <a:xfrm>
            <a:off x="98855" y="0"/>
            <a:ext cx="4423134" cy="369332"/>
          </a:xfrm>
          <a:prstGeom prst="rect">
            <a:avLst/>
          </a:prstGeom>
        </p:spPr>
        <p:txBody>
          <a:bodyPr wrap="none">
            <a:spAutoFit/>
          </a:bodyPr>
          <a:lstStyle/>
          <a:p>
            <a:r>
              <a:rPr lang="en-US">
                <a:solidFill>
                  <a:srgbClr val="767676"/>
                </a:solidFill>
                <a:latin typeface="Guardian Text Sans Web" charset="0"/>
              </a:rPr>
              <a:t>Photograph: Asahi Shimbun via Getty Images</a:t>
            </a:r>
            <a:endParaRPr lang="en-US"/>
          </a:p>
        </p:txBody>
      </p:sp>
    </p:spTree>
    <p:extLst>
      <p:ext uri="{BB962C8B-B14F-4D97-AF65-F5344CB8AC3E}">
        <p14:creationId xmlns:p14="http://schemas.microsoft.com/office/powerpoint/2010/main" val="120114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8839" y="0"/>
            <a:ext cx="5196275" cy="6858000"/>
          </a:xfrm>
          <a:prstGeom prst="rect">
            <a:avLst/>
          </a:prstGeom>
        </p:spPr>
      </p:pic>
      <p:pic>
        <p:nvPicPr>
          <p:cNvPr id="3" name="Picture 2"/>
          <p:cNvPicPr>
            <a:picLocks noChangeAspect="1"/>
          </p:cNvPicPr>
          <p:nvPr/>
        </p:nvPicPr>
        <p:blipFill>
          <a:blip r:embed="rId3"/>
          <a:stretch>
            <a:fillRect/>
          </a:stretch>
        </p:blipFill>
        <p:spPr>
          <a:xfrm>
            <a:off x="6995787" y="0"/>
            <a:ext cx="5196234" cy="6858000"/>
          </a:xfrm>
          <a:prstGeom prst="rect">
            <a:avLst/>
          </a:prstGeom>
        </p:spPr>
      </p:pic>
      <p:sp>
        <p:nvSpPr>
          <p:cNvPr id="4" name="Rectangle 3"/>
          <p:cNvSpPr/>
          <p:nvPr/>
        </p:nvSpPr>
        <p:spPr>
          <a:xfrm>
            <a:off x="5048915" y="194771"/>
            <a:ext cx="1946872" cy="6740307"/>
          </a:xfrm>
          <a:prstGeom prst="rect">
            <a:avLst/>
          </a:prstGeom>
        </p:spPr>
        <p:txBody>
          <a:bodyPr wrap="square">
            <a:spAutoFit/>
          </a:bodyPr>
          <a:lstStyle/>
          <a:p>
            <a:r>
              <a:rPr lang="en-US" dirty="0">
                <a:latin typeface="Guardian Egyptian Web" charset="0"/>
              </a:rPr>
              <a:t>The etched outline of a passerby that was imprinted on the </a:t>
            </a:r>
            <a:r>
              <a:rPr lang="en-US" dirty="0" err="1">
                <a:latin typeface="Guardian Egyptian Web" charset="0"/>
              </a:rPr>
              <a:t>Yorozuyo</a:t>
            </a:r>
            <a:r>
              <a:rPr lang="en-US" dirty="0">
                <a:latin typeface="Guardian Egyptian Web" charset="0"/>
              </a:rPr>
              <a:t> Bridge after the heat of the bomb. This was 860 </a:t>
            </a:r>
            <a:r>
              <a:rPr lang="en-US" dirty="0" err="1">
                <a:latin typeface="Guardian Egyptian Web" charset="0"/>
              </a:rPr>
              <a:t>metres</a:t>
            </a:r>
            <a:r>
              <a:rPr lang="en-US" dirty="0">
                <a:latin typeface="Guardian Egyptian Web" charset="0"/>
              </a:rPr>
              <a:t> from the </a:t>
            </a:r>
            <a:r>
              <a:rPr lang="en-US" dirty="0" err="1">
                <a:latin typeface="Guardian Egyptian Web" charset="0"/>
              </a:rPr>
              <a:t>centre</a:t>
            </a:r>
            <a:r>
              <a:rPr lang="en-US" dirty="0">
                <a:latin typeface="Guardian Egyptian Web" charset="0"/>
              </a:rPr>
              <a:t> of the blast; the asphalt was scorched everywhere except the light area, which was shielded by their body. Today, the bridge has been tiled over.</a:t>
            </a:r>
          </a:p>
          <a:p>
            <a:endParaRPr lang="en-US" dirty="0">
              <a:latin typeface="Guardian Text Sans Web" charset="0"/>
            </a:endParaRPr>
          </a:p>
          <a:p>
            <a:r>
              <a:rPr lang="en-US" dirty="0">
                <a:latin typeface="Guardian Text Sans Web" charset="0"/>
              </a:rPr>
              <a:t>Photograph: Hiroshima Peace Memorial Museum/Reuters</a:t>
            </a:r>
            <a:r>
              <a:rPr lang="en-US" dirty="0" smtClean="0">
                <a:latin typeface="Guardian Text Sans Web" charset="0"/>
              </a:rPr>
              <a:t>/</a:t>
            </a:r>
          </a:p>
          <a:p>
            <a:r>
              <a:rPr lang="en-US" dirty="0" err="1" smtClean="0">
                <a:latin typeface="Guardian Text Sans Web" charset="0"/>
              </a:rPr>
              <a:t>Issei</a:t>
            </a:r>
            <a:r>
              <a:rPr lang="en-US" dirty="0" smtClean="0">
                <a:latin typeface="Guardian Text Sans Web" charset="0"/>
              </a:rPr>
              <a:t> </a:t>
            </a:r>
            <a:r>
              <a:rPr lang="en-US" dirty="0">
                <a:latin typeface="Guardian Text Sans Web" charset="0"/>
              </a:rPr>
              <a:t>Kato</a:t>
            </a:r>
            <a:endParaRPr lang="en-US" i="0" dirty="0">
              <a:effectLst/>
              <a:latin typeface="Guardian Text Sans Web" charset="0"/>
            </a:endParaRPr>
          </a:p>
        </p:txBody>
      </p:sp>
      <p:sp>
        <p:nvSpPr>
          <p:cNvPr id="5" name="Rectangle 4"/>
          <p:cNvSpPr/>
          <p:nvPr/>
        </p:nvSpPr>
        <p:spPr>
          <a:xfrm>
            <a:off x="0" y="0"/>
            <a:ext cx="6096000" cy="553998"/>
          </a:xfrm>
          <a:prstGeom prst="rect">
            <a:avLst/>
          </a:prstGeom>
        </p:spPr>
        <p:txBody>
          <a:bodyPr>
            <a:spAutoFit/>
          </a:bodyPr>
          <a:lstStyle/>
          <a:p>
            <a:r>
              <a:rPr lang="en-US" sz="1000" dirty="0">
                <a:hlinkClick r:id="rId4"/>
              </a:rPr>
              <a:t>https://</a:t>
            </a:r>
            <a:r>
              <a:rPr lang="en-US" sz="1000" dirty="0" smtClean="0">
                <a:hlinkClick r:id="rId4"/>
              </a:rPr>
              <a:t>www.theguardian.com/artanddesign/gallery/2015/aug/06/after-the-atomic-bomb-hiroshima-and-nagasaki-then-and-now-in-pictures</a:t>
            </a:r>
            <a:endParaRPr lang="en-US" sz="1000" dirty="0" smtClean="0"/>
          </a:p>
          <a:p>
            <a:endParaRPr lang="en-US" sz="1000" dirty="0"/>
          </a:p>
        </p:txBody>
      </p:sp>
    </p:spTree>
    <p:extLst>
      <p:ext uri="{BB962C8B-B14F-4D97-AF65-F5344CB8AC3E}">
        <p14:creationId xmlns:p14="http://schemas.microsoft.com/office/powerpoint/2010/main" val="1332893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96393" y="0"/>
            <a:ext cx="7199213" cy="6858000"/>
          </a:xfrm>
          <a:prstGeom prst="rect">
            <a:avLst/>
          </a:prstGeom>
        </p:spPr>
      </p:pic>
      <p:sp>
        <p:nvSpPr>
          <p:cNvPr id="3" name="Rectangle 2"/>
          <p:cNvSpPr/>
          <p:nvPr/>
        </p:nvSpPr>
        <p:spPr>
          <a:xfrm>
            <a:off x="247586" y="3738605"/>
            <a:ext cx="1762021" cy="646331"/>
          </a:xfrm>
          <a:prstGeom prst="rect">
            <a:avLst/>
          </a:prstGeom>
        </p:spPr>
        <p:txBody>
          <a:bodyPr wrap="none">
            <a:spAutoFit/>
          </a:bodyPr>
          <a:lstStyle/>
          <a:p>
            <a:r>
              <a:rPr lang="en-US" dirty="0">
                <a:solidFill>
                  <a:srgbClr val="767676"/>
                </a:solidFill>
                <a:latin typeface="Guardian Text Sans Web" charset="0"/>
              </a:rPr>
              <a:t>Photograph: </a:t>
            </a:r>
            <a:endParaRPr lang="en-US" dirty="0" smtClean="0">
              <a:solidFill>
                <a:srgbClr val="767676"/>
              </a:solidFill>
              <a:latin typeface="Guardian Text Sans Web" charset="0"/>
            </a:endParaRPr>
          </a:p>
          <a:p>
            <a:r>
              <a:rPr lang="en-US" dirty="0" err="1" smtClean="0">
                <a:solidFill>
                  <a:srgbClr val="767676"/>
                </a:solidFill>
                <a:latin typeface="Guardian Text Sans Web" charset="0"/>
              </a:rPr>
              <a:t>Bettmann</a:t>
            </a:r>
            <a:r>
              <a:rPr lang="en-US" dirty="0" smtClean="0">
                <a:solidFill>
                  <a:srgbClr val="767676"/>
                </a:solidFill>
                <a:latin typeface="Guardian Text Sans Web" charset="0"/>
              </a:rPr>
              <a:t>/Corbis</a:t>
            </a:r>
            <a:endParaRPr lang="en-US" dirty="0"/>
          </a:p>
        </p:txBody>
      </p:sp>
    </p:spTree>
    <p:extLst>
      <p:ext uri="{BB962C8B-B14F-4D97-AF65-F5344CB8AC3E}">
        <p14:creationId xmlns:p14="http://schemas.microsoft.com/office/powerpoint/2010/main" val="1133408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16520" y="0"/>
            <a:ext cx="4836901" cy="6858000"/>
          </a:xfrm>
          <a:prstGeom prst="rect">
            <a:avLst/>
          </a:prstGeom>
        </p:spPr>
      </p:pic>
      <p:sp>
        <p:nvSpPr>
          <p:cNvPr id="3" name="Rectangle 2"/>
          <p:cNvSpPr/>
          <p:nvPr/>
        </p:nvSpPr>
        <p:spPr>
          <a:xfrm>
            <a:off x="6560457" y="2782669"/>
            <a:ext cx="6096000" cy="646331"/>
          </a:xfrm>
          <a:prstGeom prst="rect">
            <a:avLst/>
          </a:prstGeom>
        </p:spPr>
        <p:txBody>
          <a:bodyPr>
            <a:spAutoFit/>
          </a:bodyPr>
          <a:lstStyle/>
          <a:p>
            <a:r>
              <a:rPr lang="en-US" b="1" dirty="0">
                <a:solidFill>
                  <a:srgbClr val="000000"/>
                </a:solidFill>
                <a:latin typeface="Palatino" charset="0"/>
              </a:rPr>
              <a:t>Woman with Burns Through Kimono, 1945, </a:t>
            </a:r>
            <a:endParaRPr lang="en-US" b="1" dirty="0" smtClean="0">
              <a:solidFill>
                <a:srgbClr val="000000"/>
              </a:solidFill>
              <a:latin typeface="Palatino" charset="0"/>
            </a:endParaRPr>
          </a:p>
          <a:p>
            <a:r>
              <a:rPr lang="en-US" b="1" dirty="0" smtClean="0">
                <a:solidFill>
                  <a:srgbClr val="000000"/>
                </a:solidFill>
                <a:latin typeface="Palatino" charset="0"/>
              </a:rPr>
              <a:t>Kimura </a:t>
            </a:r>
            <a:r>
              <a:rPr lang="en-US" b="1" dirty="0" err="1">
                <a:solidFill>
                  <a:srgbClr val="000000"/>
                </a:solidFill>
                <a:latin typeface="Palatino" charset="0"/>
              </a:rPr>
              <a:t>Gon'ichi</a:t>
            </a:r>
            <a:r>
              <a:rPr lang="en-US" b="1" dirty="0">
                <a:solidFill>
                  <a:srgbClr val="000000"/>
                </a:solidFill>
                <a:latin typeface="Palatino" charset="0"/>
              </a:rPr>
              <a:t>, Peace Memorial Museum</a:t>
            </a:r>
            <a:endParaRPr lang="en-US" dirty="0"/>
          </a:p>
        </p:txBody>
      </p:sp>
    </p:spTree>
    <p:extLst>
      <p:ext uri="{BB962C8B-B14F-4D97-AF65-F5344CB8AC3E}">
        <p14:creationId xmlns:p14="http://schemas.microsoft.com/office/powerpoint/2010/main" val="1244231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47948" y="0"/>
            <a:ext cx="4741817" cy="6858000"/>
          </a:xfrm>
          <a:prstGeom prst="rect">
            <a:avLst/>
          </a:prstGeom>
        </p:spPr>
      </p:pic>
      <p:sp>
        <p:nvSpPr>
          <p:cNvPr id="3" name="Rectangle 2"/>
          <p:cNvSpPr/>
          <p:nvPr/>
        </p:nvSpPr>
        <p:spPr>
          <a:xfrm>
            <a:off x="6289765" y="2782669"/>
            <a:ext cx="6096000" cy="646331"/>
          </a:xfrm>
          <a:prstGeom prst="rect">
            <a:avLst/>
          </a:prstGeom>
        </p:spPr>
        <p:txBody>
          <a:bodyPr>
            <a:spAutoFit/>
          </a:bodyPr>
          <a:lstStyle/>
          <a:p>
            <a:r>
              <a:rPr lang="en-US" b="1" dirty="0" err="1">
                <a:solidFill>
                  <a:srgbClr val="000000"/>
                </a:solidFill>
                <a:latin typeface="Palatino" charset="0"/>
              </a:rPr>
              <a:t>Ishiuchi</a:t>
            </a:r>
            <a:r>
              <a:rPr lang="en-US" b="1" dirty="0">
                <a:solidFill>
                  <a:srgbClr val="000000"/>
                </a:solidFill>
                <a:latin typeface="Palatino" charset="0"/>
              </a:rPr>
              <a:t> </a:t>
            </a:r>
            <a:r>
              <a:rPr lang="en-US" b="1" dirty="0" err="1">
                <a:solidFill>
                  <a:srgbClr val="000000"/>
                </a:solidFill>
                <a:latin typeface="Palatino" charset="0"/>
              </a:rPr>
              <a:t>Miyako</a:t>
            </a:r>
            <a:r>
              <a:rPr lang="en-US" b="1" dirty="0">
                <a:solidFill>
                  <a:srgbClr val="000000"/>
                </a:solidFill>
                <a:latin typeface="Palatino" charset="0"/>
              </a:rPr>
              <a:t>, chromogenic print of an A-bombed dress from </a:t>
            </a:r>
            <a:r>
              <a:rPr lang="en-US" b="1" i="1" dirty="0">
                <a:solidFill>
                  <a:srgbClr val="000000"/>
                </a:solidFill>
                <a:latin typeface="Palatino" charset="0"/>
              </a:rPr>
              <a:t>Hiroshima: Strings of Time, 2008</a:t>
            </a:r>
            <a:endParaRPr lang="en-US" dirty="0"/>
          </a:p>
        </p:txBody>
      </p:sp>
      <p:sp>
        <p:nvSpPr>
          <p:cNvPr id="4" name="Rectangle 3"/>
          <p:cNvSpPr/>
          <p:nvPr/>
        </p:nvSpPr>
        <p:spPr>
          <a:xfrm>
            <a:off x="6589486" y="4553775"/>
            <a:ext cx="6096000" cy="2308324"/>
          </a:xfrm>
          <a:prstGeom prst="rect">
            <a:avLst/>
          </a:prstGeom>
        </p:spPr>
        <p:txBody>
          <a:bodyPr>
            <a:spAutoFit/>
          </a:bodyPr>
          <a:lstStyle/>
          <a:p>
            <a:r>
              <a:rPr lang="en-US" i="1" dirty="0"/>
              <a:t>Hiroshima: A Visual Record</a:t>
            </a:r>
          </a:p>
          <a:p>
            <a:r>
              <a:rPr lang="en-US" dirty="0"/>
              <a:t>Elin </a:t>
            </a:r>
            <a:r>
              <a:rPr lang="en-US" dirty="0" err="1"/>
              <a:t>o’Hara</a:t>
            </a:r>
            <a:r>
              <a:rPr lang="en-US" dirty="0"/>
              <a:t> Slavic</a:t>
            </a:r>
          </a:p>
          <a:p>
            <a:r>
              <a:rPr lang="en-US" i="1" dirty="0"/>
              <a:t>Asia Pacific </a:t>
            </a:r>
            <a:r>
              <a:rPr lang="en-US" i="1" dirty="0" smtClean="0"/>
              <a:t>Journal</a:t>
            </a:r>
          </a:p>
          <a:p>
            <a:r>
              <a:rPr lang="en-US" i="1" dirty="0"/>
              <a:t>Vol. 30-3-09, July 27, </a:t>
            </a:r>
            <a:r>
              <a:rPr lang="en-US" i="1" dirty="0" smtClean="0"/>
              <a:t>2009</a:t>
            </a:r>
          </a:p>
          <a:p>
            <a:endParaRPr lang="en-US" i="1" dirty="0"/>
          </a:p>
          <a:p>
            <a:r>
              <a:rPr lang="en-US" i="1" dirty="0">
                <a:hlinkClick r:id="rId3"/>
              </a:rPr>
              <a:t>http://apjjf.org/-</a:t>
            </a:r>
            <a:r>
              <a:rPr lang="en-US" i="1" dirty="0" smtClean="0">
                <a:hlinkClick r:id="rId3"/>
              </a:rPr>
              <a:t>elin-o'Hara-slavick/3196/article.html</a:t>
            </a:r>
            <a:endParaRPr lang="en-US" i="1" dirty="0" smtClean="0"/>
          </a:p>
          <a:p>
            <a:endParaRPr lang="en-US" i="1" dirty="0"/>
          </a:p>
          <a:p>
            <a:endParaRPr lang="en-US" dirty="0"/>
          </a:p>
        </p:txBody>
      </p:sp>
    </p:spTree>
    <p:extLst>
      <p:ext uri="{BB962C8B-B14F-4D97-AF65-F5344CB8AC3E}">
        <p14:creationId xmlns:p14="http://schemas.microsoft.com/office/powerpoint/2010/main" val="902618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96376" y="3106057"/>
            <a:ext cx="4541567" cy="3693319"/>
          </a:xfrm>
          <a:prstGeom prst="rect">
            <a:avLst/>
          </a:prstGeom>
        </p:spPr>
        <p:txBody>
          <a:bodyPr wrap="square">
            <a:spAutoFit/>
          </a:bodyPr>
          <a:lstStyle/>
          <a:p>
            <a:r>
              <a:rPr lang="en-US" dirty="0">
                <a:solidFill>
                  <a:srgbClr val="333333"/>
                </a:solidFill>
                <a:latin typeface="+mj-lt"/>
              </a:rPr>
              <a:t>Hiroshima and the nuclear age – a visual guide</a:t>
            </a:r>
          </a:p>
          <a:p>
            <a:r>
              <a:rPr lang="en-US" dirty="0">
                <a:solidFill>
                  <a:srgbClr val="767676"/>
                </a:solidFill>
                <a:latin typeface="+mj-lt"/>
              </a:rPr>
              <a:t>On 6 August 1945, the US attacked the Japanese city of Hiroshima with an atomic bomb in a bid to end the second world war. Seventy years after the devastating power of nuclear weapons was first demonstrated, nine states retain them in their arsenals</a:t>
            </a:r>
          </a:p>
          <a:p>
            <a:r>
              <a:rPr lang="en-US" dirty="0">
                <a:solidFill>
                  <a:srgbClr val="767676"/>
                </a:solidFill>
                <a:latin typeface="+mj-lt"/>
              </a:rPr>
              <a:t>Wednesday 5 August 2015 20.30 </a:t>
            </a:r>
            <a:r>
              <a:rPr lang="en-US" dirty="0" smtClean="0">
                <a:solidFill>
                  <a:srgbClr val="767676"/>
                </a:solidFill>
                <a:latin typeface="+mj-lt"/>
              </a:rPr>
              <a:t>BST</a:t>
            </a:r>
          </a:p>
          <a:p>
            <a:endParaRPr lang="en-US" b="0" i="0" dirty="0">
              <a:solidFill>
                <a:srgbClr val="767676"/>
              </a:solidFill>
              <a:effectLst/>
              <a:latin typeface="+mj-lt"/>
            </a:endParaRPr>
          </a:p>
          <a:p>
            <a:r>
              <a:rPr lang="en-US" dirty="0">
                <a:solidFill>
                  <a:srgbClr val="767676"/>
                </a:solidFill>
                <a:latin typeface="+mj-lt"/>
                <a:hlinkClick r:id="rId2"/>
              </a:rPr>
              <a:t>https://</a:t>
            </a:r>
            <a:r>
              <a:rPr lang="en-US" dirty="0" smtClean="0">
                <a:solidFill>
                  <a:srgbClr val="767676"/>
                </a:solidFill>
                <a:latin typeface="+mj-lt"/>
                <a:hlinkClick r:id="rId2"/>
              </a:rPr>
              <a:t>www.theguardian.com/world/ng-interactive/2015/aug/05/hiroshima-nuclear-guide-anniversary-atomic-bomb</a:t>
            </a:r>
            <a:endParaRPr lang="en-US" dirty="0" smtClean="0">
              <a:solidFill>
                <a:srgbClr val="767676"/>
              </a:solidFill>
              <a:latin typeface="+mj-lt"/>
            </a:endParaRPr>
          </a:p>
          <a:p>
            <a:endParaRPr lang="en-US" b="0" i="0" dirty="0">
              <a:solidFill>
                <a:srgbClr val="767676"/>
              </a:solidFill>
              <a:effectLst/>
              <a:latin typeface="Guardian Text Sans Web" charset="0"/>
            </a:endParaRPr>
          </a:p>
        </p:txBody>
      </p:sp>
      <p:sp>
        <p:nvSpPr>
          <p:cNvPr id="4" name="Rectangle 3"/>
          <p:cNvSpPr/>
          <p:nvPr/>
        </p:nvSpPr>
        <p:spPr>
          <a:xfrm>
            <a:off x="1496375" y="1081964"/>
            <a:ext cx="5731739" cy="1477328"/>
          </a:xfrm>
          <a:prstGeom prst="rect">
            <a:avLst/>
          </a:prstGeom>
        </p:spPr>
        <p:txBody>
          <a:bodyPr wrap="square">
            <a:spAutoFit/>
          </a:bodyPr>
          <a:lstStyle/>
          <a:p>
            <a:endParaRPr lang="en-US" dirty="0" smtClean="0">
              <a:hlinkClick r:id="rId3"/>
            </a:endParaRPr>
          </a:p>
          <a:p>
            <a:endParaRPr lang="en-US" dirty="0">
              <a:hlinkClick r:id="rId3"/>
            </a:endParaRPr>
          </a:p>
          <a:p>
            <a:r>
              <a:rPr lang="en-US" dirty="0" smtClean="0">
                <a:hlinkClick r:id="rId3"/>
              </a:rPr>
              <a:t>https</a:t>
            </a:r>
            <a:r>
              <a:rPr lang="en-US" dirty="0">
                <a:hlinkClick r:id="rId3"/>
              </a:rPr>
              <a:t>://</a:t>
            </a:r>
            <a:r>
              <a:rPr lang="en-US" dirty="0" smtClean="0">
                <a:hlinkClick r:id="rId3"/>
              </a:rPr>
              <a:t>www.britishpathe.com/video/atomic-bomb-dropped-on-hiroshima</a:t>
            </a:r>
            <a:endParaRPr lang="en-US" dirty="0" smtClean="0"/>
          </a:p>
          <a:p>
            <a:endParaRPr lang="en-US" dirty="0"/>
          </a:p>
        </p:txBody>
      </p:sp>
      <p:sp>
        <p:nvSpPr>
          <p:cNvPr id="5" name="TextBox 4"/>
          <p:cNvSpPr txBox="1"/>
          <p:nvPr/>
        </p:nvSpPr>
        <p:spPr>
          <a:xfrm>
            <a:off x="3048000" y="531340"/>
            <a:ext cx="4443076" cy="523220"/>
          </a:xfrm>
          <a:prstGeom prst="rect">
            <a:avLst/>
          </a:prstGeom>
          <a:noFill/>
        </p:spPr>
        <p:txBody>
          <a:bodyPr wrap="none" rtlCol="0">
            <a:spAutoFit/>
          </a:bodyPr>
          <a:lstStyle/>
          <a:p>
            <a:r>
              <a:rPr lang="en-US" sz="2800" dirty="0" smtClean="0"/>
              <a:t>Visual resources on Hiroshima:</a:t>
            </a:r>
            <a:endParaRPr lang="en-US" sz="2800" dirty="0"/>
          </a:p>
        </p:txBody>
      </p:sp>
      <p:sp>
        <p:nvSpPr>
          <p:cNvPr id="6" name="TextBox 5"/>
          <p:cNvSpPr txBox="1"/>
          <p:nvPr/>
        </p:nvSpPr>
        <p:spPr>
          <a:xfrm>
            <a:off x="1496375" y="1277973"/>
            <a:ext cx="3003899" cy="369332"/>
          </a:xfrm>
          <a:prstGeom prst="rect">
            <a:avLst/>
          </a:prstGeom>
          <a:noFill/>
        </p:spPr>
        <p:txBody>
          <a:bodyPr wrap="none" rtlCol="0">
            <a:spAutoFit/>
          </a:bodyPr>
          <a:lstStyle/>
          <a:p>
            <a:r>
              <a:rPr lang="en-US" dirty="0" smtClean="0"/>
              <a:t>British </a:t>
            </a:r>
            <a:r>
              <a:rPr lang="en-US" dirty="0" err="1" smtClean="0"/>
              <a:t>Pathe</a:t>
            </a:r>
            <a:r>
              <a:rPr lang="en-US" dirty="0" smtClean="0"/>
              <a:t> Newsreel footage</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115910784"/>
              </p:ext>
            </p:extLst>
          </p:nvPr>
        </p:nvGraphicFramePr>
        <p:xfrm>
          <a:off x="2018337" y="3241064"/>
          <a:ext cx="8402919" cy="274320"/>
        </p:xfrm>
        <a:graphic>
          <a:graphicData uri="http://schemas.openxmlformats.org/drawingml/2006/table">
            <a:tbl>
              <a:tblPr/>
              <a:tblGrid>
                <a:gridCol w="6995034"/>
                <a:gridCol w="1407885"/>
              </a:tblGrid>
              <a:tr h="0">
                <a:tc>
                  <a:txBody>
                    <a:bodyPr/>
                    <a:lstStyle/>
                    <a:p>
                      <a:pPr fontAlgn="t"/>
                      <a:endParaRPr lang="en-US" b="1" dirty="0">
                        <a:effectLst/>
                      </a:endParaRPr>
                    </a:p>
                  </a:txBody>
                  <a:tcPr marL="0" marR="0" marT="0" marB="0">
                    <a:lnL>
                      <a:noFill/>
                    </a:lnL>
                    <a:lnR>
                      <a:noFill/>
                    </a:lnR>
                    <a:lnT>
                      <a:noFill/>
                    </a:lnT>
                    <a:lnB>
                      <a:noFill/>
                    </a:lnB>
                  </a:tcPr>
                </a:tc>
                <a:tc>
                  <a:txBody>
                    <a:bodyPr/>
                    <a:lstStyle/>
                    <a:p>
                      <a:pPr fontAlgn="t"/>
                      <a:endParaRPr lang="hr-HR" dirty="0">
                        <a:effectLst/>
                      </a:endParaRPr>
                    </a:p>
                  </a:txBody>
                  <a:tcPr marL="0" marR="0" marT="0" marB="0">
                    <a:lnL>
                      <a:noFill/>
                    </a:lnL>
                    <a:lnR>
                      <a:noFill/>
                    </a:lnR>
                    <a:lnT>
                      <a:noFill/>
                    </a:lnT>
                    <a:lnB>
                      <a:noFill/>
                    </a:lnB>
                  </a:tcPr>
                </a:tc>
              </a:tr>
            </a:tbl>
          </a:graphicData>
        </a:graphic>
      </p:graphicFrame>
    </p:spTree>
    <p:extLst>
      <p:ext uri="{BB962C8B-B14F-4D97-AF65-F5344CB8AC3E}">
        <p14:creationId xmlns:p14="http://schemas.microsoft.com/office/powerpoint/2010/main" val="328357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3105835"/>
            <a:ext cx="6096000" cy="923330"/>
          </a:xfrm>
          <a:prstGeom prst="rect">
            <a:avLst/>
          </a:prstGeom>
        </p:spPr>
        <p:txBody>
          <a:bodyPr>
            <a:spAutoFit/>
          </a:bodyPr>
          <a:lstStyle/>
          <a:p>
            <a:r>
              <a:rPr lang="en-US" dirty="0">
                <a:hlinkClick r:id="rId2"/>
              </a:rPr>
              <a:t>https://www.theatlantic.com/video/index/260762/the-us-war-departments-archival-footage-of-the-bombing-of-hiroshima</a:t>
            </a:r>
            <a:r>
              <a:rPr lang="en-US" dirty="0" smtClean="0">
                <a:hlinkClick r:id="rId2"/>
              </a:rPr>
              <a:t>/</a:t>
            </a:r>
            <a:endParaRPr lang="en-US" dirty="0" smtClean="0"/>
          </a:p>
          <a:p>
            <a:endParaRPr lang="en-US" dirty="0"/>
          </a:p>
        </p:txBody>
      </p:sp>
      <p:sp>
        <p:nvSpPr>
          <p:cNvPr id="3" name="Rectangle 2"/>
          <p:cNvSpPr/>
          <p:nvPr/>
        </p:nvSpPr>
        <p:spPr>
          <a:xfrm>
            <a:off x="3048000" y="1954081"/>
            <a:ext cx="6096000" cy="923330"/>
          </a:xfrm>
          <a:prstGeom prst="rect">
            <a:avLst/>
          </a:prstGeom>
        </p:spPr>
        <p:txBody>
          <a:bodyPr>
            <a:spAutoFit/>
          </a:bodyPr>
          <a:lstStyle/>
          <a:p>
            <a:r>
              <a:rPr lang="en-US" dirty="0">
                <a:solidFill>
                  <a:srgbClr val="000000"/>
                </a:solidFill>
                <a:latin typeface="Corbel" charset="0"/>
              </a:rPr>
              <a:t>The </a:t>
            </a:r>
            <a:r>
              <a:rPr lang="en-US" dirty="0" smtClean="0">
                <a:solidFill>
                  <a:srgbClr val="000000"/>
                </a:solidFill>
                <a:latin typeface="Corbel" charset="0"/>
              </a:rPr>
              <a:t>United States War </a:t>
            </a:r>
            <a:r>
              <a:rPr lang="en-US" dirty="0">
                <a:solidFill>
                  <a:srgbClr val="000000"/>
                </a:solidFill>
                <a:latin typeface="Corbel" charset="0"/>
              </a:rPr>
              <a:t>Department produced a</a:t>
            </a:r>
            <a:r>
              <a:rPr lang="en-US" dirty="0" smtClean="0">
                <a:solidFill>
                  <a:srgbClr val="000000"/>
                </a:solidFill>
                <a:latin typeface="Corbel" charset="0"/>
              </a:rPr>
              <a:t> </a:t>
            </a:r>
            <a:r>
              <a:rPr lang="en-US" dirty="0">
                <a:solidFill>
                  <a:srgbClr val="000000"/>
                </a:solidFill>
                <a:latin typeface="Corbel" charset="0"/>
              </a:rPr>
              <a:t>film in 1946 about the atomic bomb and its impact on Hiroshima and Nagasaki. (12:02)</a:t>
            </a:r>
            <a:endParaRPr lang="en-US" dirty="0"/>
          </a:p>
        </p:txBody>
      </p:sp>
      <p:sp>
        <p:nvSpPr>
          <p:cNvPr id="4" name="TextBox 3"/>
          <p:cNvSpPr txBox="1"/>
          <p:nvPr/>
        </p:nvSpPr>
        <p:spPr>
          <a:xfrm>
            <a:off x="3048000" y="1055039"/>
            <a:ext cx="3015762" cy="523220"/>
          </a:xfrm>
          <a:prstGeom prst="rect">
            <a:avLst/>
          </a:prstGeom>
          <a:noFill/>
        </p:spPr>
        <p:txBody>
          <a:bodyPr wrap="none" rtlCol="0">
            <a:spAutoFit/>
          </a:bodyPr>
          <a:lstStyle/>
          <a:p>
            <a:r>
              <a:rPr lang="en-US" sz="2800" i="1" dirty="0" smtClean="0"/>
              <a:t>A Tale of Two Cities</a:t>
            </a:r>
            <a:endParaRPr lang="en-US" sz="2800" i="1" dirty="0"/>
          </a:p>
        </p:txBody>
      </p:sp>
      <p:sp>
        <p:nvSpPr>
          <p:cNvPr id="5" name="TextBox 4"/>
          <p:cNvSpPr txBox="1"/>
          <p:nvPr/>
        </p:nvSpPr>
        <p:spPr>
          <a:xfrm>
            <a:off x="3048000" y="4257589"/>
            <a:ext cx="8323432" cy="1877437"/>
          </a:xfrm>
          <a:prstGeom prst="rect">
            <a:avLst/>
          </a:prstGeom>
          <a:noFill/>
        </p:spPr>
        <p:txBody>
          <a:bodyPr wrap="none" rtlCol="0">
            <a:spAutoFit/>
          </a:bodyPr>
          <a:lstStyle/>
          <a:p>
            <a:r>
              <a:rPr lang="en-US" sz="2000" dirty="0" smtClean="0"/>
              <a:t>But for many years, US audiences had only limited access to newsreel footage </a:t>
            </a:r>
          </a:p>
          <a:p>
            <a:r>
              <a:rPr lang="en-US" sz="2000" dirty="0" smtClean="0"/>
              <a:t>and photographic images taken at Hiroshima and Nagasaki. </a:t>
            </a:r>
          </a:p>
          <a:p>
            <a:endParaRPr lang="en-US" sz="2000" dirty="0"/>
          </a:p>
          <a:p>
            <a:r>
              <a:rPr lang="en-US" sz="2000" dirty="0" smtClean="0"/>
              <a:t>Read more:</a:t>
            </a:r>
          </a:p>
          <a:p>
            <a:r>
              <a:rPr lang="en-US" dirty="0">
                <a:hlinkClick r:id="rId3"/>
              </a:rPr>
              <a:t>https://</a:t>
            </a:r>
            <a:r>
              <a:rPr lang="en-US" dirty="0" smtClean="0">
                <a:hlinkClick r:id="rId3"/>
              </a:rPr>
              <a:t>www.huffingtonpost.com/greg-mitchell/for-64th-anniversary-the_b_252752.html</a:t>
            </a:r>
            <a:endParaRPr lang="en-US" dirty="0" smtClean="0"/>
          </a:p>
          <a:p>
            <a:endParaRPr lang="en-US" dirty="0" smtClean="0"/>
          </a:p>
        </p:txBody>
      </p:sp>
    </p:spTree>
    <p:extLst>
      <p:ext uri="{BB962C8B-B14F-4D97-AF65-F5344CB8AC3E}">
        <p14:creationId xmlns:p14="http://schemas.microsoft.com/office/powerpoint/2010/main" val="2080754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5132070" cy="6858000"/>
          </a:xfrm>
          <a:prstGeom prst="rect">
            <a:avLst/>
          </a:prstGeom>
        </p:spPr>
      </p:pic>
      <p:pic>
        <p:nvPicPr>
          <p:cNvPr id="3" name="Picture 2"/>
          <p:cNvPicPr>
            <a:picLocks noChangeAspect="1"/>
          </p:cNvPicPr>
          <p:nvPr/>
        </p:nvPicPr>
        <p:blipFill>
          <a:blip r:embed="rId3"/>
          <a:stretch>
            <a:fillRect/>
          </a:stretch>
        </p:blipFill>
        <p:spPr>
          <a:xfrm>
            <a:off x="5132070" y="170964"/>
            <a:ext cx="5123401" cy="6687036"/>
          </a:xfrm>
          <a:prstGeom prst="rect">
            <a:avLst/>
          </a:prstGeom>
        </p:spPr>
      </p:pic>
      <p:sp>
        <p:nvSpPr>
          <p:cNvPr id="4" name="TextBox 3"/>
          <p:cNvSpPr txBox="1"/>
          <p:nvPr/>
        </p:nvSpPr>
        <p:spPr>
          <a:xfrm>
            <a:off x="10264140" y="1028343"/>
            <a:ext cx="2001574" cy="4801314"/>
          </a:xfrm>
          <a:prstGeom prst="rect">
            <a:avLst/>
          </a:prstGeom>
          <a:noFill/>
        </p:spPr>
        <p:txBody>
          <a:bodyPr wrap="none" rtlCol="0">
            <a:spAutoFit/>
          </a:bodyPr>
          <a:lstStyle/>
          <a:p>
            <a:r>
              <a:rPr lang="en-US" dirty="0" smtClean="0"/>
              <a:t>The </a:t>
            </a:r>
          </a:p>
          <a:p>
            <a:r>
              <a:rPr lang="en-US" dirty="0"/>
              <a:t>r</a:t>
            </a:r>
            <a:r>
              <a:rPr lang="en-US" dirty="0" smtClean="0"/>
              <a:t>acialization</a:t>
            </a:r>
          </a:p>
          <a:p>
            <a:r>
              <a:rPr lang="en-US" dirty="0"/>
              <a:t>o</a:t>
            </a:r>
            <a:r>
              <a:rPr lang="en-US" dirty="0" smtClean="0"/>
              <a:t>f the United</a:t>
            </a:r>
          </a:p>
          <a:p>
            <a:r>
              <a:rPr lang="en-US" dirty="0" smtClean="0"/>
              <a:t>States’</a:t>
            </a:r>
          </a:p>
          <a:p>
            <a:r>
              <a:rPr lang="en-US" dirty="0" smtClean="0"/>
              <a:t>Japanese</a:t>
            </a:r>
          </a:p>
          <a:p>
            <a:r>
              <a:rPr lang="en-US" dirty="0"/>
              <a:t>n</a:t>
            </a:r>
            <a:r>
              <a:rPr lang="en-US" dirty="0" smtClean="0"/>
              <a:t>emesis.</a:t>
            </a:r>
          </a:p>
          <a:p>
            <a:endParaRPr lang="en-US" dirty="0" smtClean="0"/>
          </a:p>
          <a:p>
            <a:endParaRPr lang="en-US" dirty="0"/>
          </a:p>
          <a:p>
            <a:endParaRPr lang="en-US" dirty="0" smtClean="0"/>
          </a:p>
          <a:p>
            <a:r>
              <a:rPr lang="en-US" dirty="0" smtClean="0"/>
              <a:t>For more on</a:t>
            </a:r>
          </a:p>
          <a:p>
            <a:r>
              <a:rPr lang="en-US" dirty="0"/>
              <a:t>t</a:t>
            </a:r>
            <a:r>
              <a:rPr lang="en-US" dirty="0" smtClean="0"/>
              <a:t>he Pacific theatre</a:t>
            </a:r>
          </a:p>
          <a:p>
            <a:r>
              <a:rPr lang="en-US" dirty="0"/>
              <a:t>a</a:t>
            </a:r>
            <a:r>
              <a:rPr lang="en-US" dirty="0" smtClean="0"/>
              <a:t>s a race war,</a:t>
            </a:r>
          </a:p>
          <a:p>
            <a:r>
              <a:rPr lang="en-US" dirty="0"/>
              <a:t>s</a:t>
            </a:r>
            <a:r>
              <a:rPr lang="en-US" dirty="0" smtClean="0"/>
              <a:t>ee John Dower,</a:t>
            </a:r>
          </a:p>
          <a:p>
            <a:r>
              <a:rPr lang="en-US" i="1" dirty="0" smtClean="0"/>
              <a:t>War Without Mercy</a:t>
            </a:r>
          </a:p>
          <a:p>
            <a:r>
              <a:rPr lang="en-US" dirty="0" smtClean="0"/>
              <a:t>(New York:</a:t>
            </a:r>
          </a:p>
          <a:p>
            <a:r>
              <a:rPr lang="en-US" dirty="0" smtClean="0"/>
              <a:t>Pantheon Books,</a:t>
            </a:r>
          </a:p>
          <a:p>
            <a:r>
              <a:rPr lang="en-US" dirty="0" smtClean="0"/>
              <a:t>1986)</a:t>
            </a:r>
            <a:endParaRPr lang="en-US" dirty="0"/>
          </a:p>
        </p:txBody>
      </p:sp>
    </p:spTree>
    <p:extLst>
      <p:ext uri="{BB962C8B-B14F-4D97-AF65-F5344CB8AC3E}">
        <p14:creationId xmlns:p14="http://schemas.microsoft.com/office/powerpoint/2010/main" val="1208789178"/>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185</TotalTime>
  <Words>596</Words>
  <Application>Microsoft Macintosh PowerPoint</Application>
  <PresentationFormat>Widescreen</PresentationFormat>
  <Paragraphs>76</Paragraphs>
  <Slides>16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Adobe Caslon</vt:lpstr>
      <vt:lpstr>Corbel</vt:lpstr>
      <vt:lpstr>Guardian Egyptian Web</vt:lpstr>
      <vt:lpstr>Guardian Text Sans Web</vt:lpstr>
      <vt:lpstr>ＭＳ Ｐゴシック</vt:lpstr>
      <vt:lpstr>Palatino</vt:lpstr>
      <vt:lpstr>Tw Cen MT</vt:lpstr>
      <vt:lpstr>Arial</vt:lpstr>
      <vt:lpstr>Droplet</vt:lpstr>
      <vt:lpstr>Hiroshima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Hiroshima</dc:title>
  <dc:creator>Microsoft Office User</dc:creator>
  <cp:lastModifiedBy>Microsoft Office User</cp:lastModifiedBy>
  <cp:revision>13</cp:revision>
  <dcterms:created xsi:type="dcterms:W3CDTF">2017-10-18T10:09:03Z</dcterms:created>
  <dcterms:modified xsi:type="dcterms:W3CDTF">2017-10-19T08:14:12Z</dcterms:modified>
</cp:coreProperties>
</file>