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7" r:id="rId3"/>
    <p:sldId id="258" r:id="rId4"/>
    <p:sldId id="259" r:id="rId5"/>
    <p:sldId id="269" r:id="rId6"/>
    <p:sldId id="270" r:id="rId7"/>
    <p:sldId id="260" r:id="rId8"/>
    <p:sldId id="261" r:id="rId9"/>
    <p:sldId id="271" r:id="rId10"/>
    <p:sldId id="272" r:id="rId11"/>
    <p:sldId id="273" r:id="rId12"/>
    <p:sldId id="263" r:id="rId13"/>
    <p:sldId id="274" r:id="rId14"/>
    <p:sldId id="275" r:id="rId15"/>
    <p:sldId id="264" r:id="rId16"/>
    <p:sldId id="265" r:id="rId17"/>
    <p:sldId id="267" r:id="rId18"/>
    <p:sldId id="266" r:id="rId19"/>
    <p:sldId id="268" r:id="rId20"/>
    <p:sldId id="262" r:id="rId21"/>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0781"/>
    <p:restoredTop sz="94648"/>
  </p:normalViewPr>
  <p:slideViewPr>
    <p:cSldViewPr snapToGrid="0" snapToObjects="1">
      <p:cViewPr varScale="1">
        <p:scale>
          <a:sx n="114" d="100"/>
          <a:sy n="114" d="100"/>
        </p:scale>
        <p:origin x="176" y="23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7" name="Picture 6" descr="Droplets-HD-Title-R1d.png"/>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2" name="Title 1"/>
          <p:cNvSpPr>
            <a:spLocks noGrp="1"/>
          </p:cNvSpPr>
          <p:nvPr>
            <p:ph type="ctrTitle"/>
          </p:nvPr>
        </p:nvSpPr>
        <p:spPr>
          <a:xfrm>
            <a:off x="1751012" y="1300785"/>
            <a:ext cx="8689976" cy="2509213"/>
          </a:xfrm>
        </p:spPr>
        <p:txBody>
          <a:bodyPr anchor="b">
            <a:normAutofit/>
          </a:bodyPr>
          <a:lstStyle>
            <a:lvl1pPr algn="ctr">
              <a:defRPr sz="4800"/>
            </a:lvl1pPr>
          </a:lstStyle>
          <a:p>
            <a:r>
              <a:rPr lang="en-US"/>
              <a:t>Click to edit Master title style</a:t>
            </a:r>
            <a:endParaRPr lang="en-US" dirty="0"/>
          </a:p>
        </p:txBody>
      </p:sp>
      <p:sp>
        <p:nvSpPr>
          <p:cNvPr id="3" name="Subtitle 2"/>
          <p:cNvSpPr>
            <a:spLocks noGrp="1"/>
          </p:cNvSpPr>
          <p:nvPr>
            <p:ph type="subTitle" idx="1"/>
          </p:nvPr>
        </p:nvSpPr>
        <p:spPr>
          <a:xfrm>
            <a:off x="1751012" y="3886200"/>
            <a:ext cx="8689976" cy="1371599"/>
          </a:xfrm>
        </p:spPr>
        <p:txBody>
          <a:bodyPr>
            <a:normAutofit/>
          </a:bodyPr>
          <a:lstStyle>
            <a:lvl1pPr marL="0" indent="0" algn="ctr">
              <a:buNone/>
              <a:defRPr sz="2200">
                <a:solidFill>
                  <a:schemeClr val="bg1">
                    <a:lumMod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10/21/24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pic>
        <p:nvPicPr>
          <p:cNvPr id="10" name="Picture 9" descr="Droplets-HD-Content-R1d.png"/>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94" y="4289374"/>
            <a:ext cx="10364432" cy="81161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1184744" y="698261"/>
            <a:ext cx="9822532" cy="3214136"/>
          </a:xfrm>
          <a:prstGeom prst="roundRect">
            <a:avLst>
              <a:gd name="adj" fmla="val 4944"/>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Drag picture to placeholder or click icon to add</a:t>
            </a:r>
            <a:endParaRPr lang="en-US" dirty="0"/>
          </a:p>
        </p:txBody>
      </p:sp>
      <p:sp>
        <p:nvSpPr>
          <p:cNvPr id="4" name="Text Placeholder 3"/>
          <p:cNvSpPr>
            <a:spLocks noGrp="1"/>
          </p:cNvSpPr>
          <p:nvPr>
            <p:ph type="body" sz="half" idx="2"/>
          </p:nvPr>
        </p:nvSpPr>
        <p:spPr>
          <a:xfrm>
            <a:off x="913774" y="5108728"/>
            <a:ext cx="10364452" cy="682472"/>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48A87A34-81AB-432B-8DAE-1953F412C126}" type="datetimeFigureOut">
              <a:rPr lang="en-US" dirty="0"/>
              <a:t>10/21/24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4" y="609599"/>
            <a:ext cx="10364452" cy="3427245"/>
          </a:xfrm>
        </p:spPr>
        <p:txBody>
          <a:bodyPr anchor="ctr"/>
          <a:lstStyle>
            <a:lvl1pPr algn="ctr">
              <a:defRPr sz="3200"/>
            </a:lvl1pPr>
          </a:lstStyle>
          <a:p>
            <a:r>
              <a:rPr lang="en-US"/>
              <a:t>Click to edit Master title style</a:t>
            </a:r>
            <a:endParaRPr lang="en-US" dirty="0"/>
          </a:p>
        </p:txBody>
      </p:sp>
      <p:sp>
        <p:nvSpPr>
          <p:cNvPr id="4" name="Text Placeholder 3"/>
          <p:cNvSpPr>
            <a:spLocks noGrp="1"/>
          </p:cNvSpPr>
          <p:nvPr>
            <p:ph type="body" sz="half" idx="2"/>
          </p:nvPr>
        </p:nvSpPr>
        <p:spPr>
          <a:xfrm>
            <a:off x="913775" y="4204821"/>
            <a:ext cx="10364452" cy="1586380"/>
          </a:xfrm>
        </p:spPr>
        <p:txBody>
          <a:bodyPr anchor="ct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48A87A34-81AB-432B-8DAE-1953F412C126}" type="datetimeFigureOut">
              <a:rPr lang="en-US" dirty="0"/>
              <a:t>10/21/24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pic>
        <p:nvPicPr>
          <p:cNvPr id="11" name="Picture 10" descr="Droplets-HD-Content-R1d.png"/>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1446212" y="609600"/>
            <a:ext cx="9302752" cy="2992904"/>
          </a:xfrm>
        </p:spPr>
        <p:txBody>
          <a:bodyPr anchor="ctr"/>
          <a:lstStyle>
            <a:lvl1pPr>
              <a:defRPr sz="3200"/>
            </a:lvl1pPr>
          </a:lstStyle>
          <a:p>
            <a:r>
              <a:rPr lang="en-US"/>
              <a:t>Click to edit Master title style</a:t>
            </a:r>
            <a:endParaRPr lang="en-US" dirty="0"/>
          </a:p>
        </p:txBody>
      </p:sp>
      <p:sp>
        <p:nvSpPr>
          <p:cNvPr id="12" name="Text Placeholder 3"/>
          <p:cNvSpPr>
            <a:spLocks noGrp="1"/>
          </p:cNvSpPr>
          <p:nvPr>
            <p:ph type="body" sz="half" idx="13"/>
          </p:nvPr>
        </p:nvSpPr>
        <p:spPr>
          <a:xfrm>
            <a:off x="1720644" y="3610032"/>
            <a:ext cx="8752299" cy="594788"/>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4" name="Text Placeholder 3"/>
          <p:cNvSpPr>
            <a:spLocks noGrp="1"/>
          </p:cNvSpPr>
          <p:nvPr>
            <p:ph type="body" sz="half" idx="2"/>
          </p:nvPr>
        </p:nvSpPr>
        <p:spPr>
          <a:xfrm>
            <a:off x="913774" y="4372796"/>
            <a:ext cx="10364452" cy="1421053"/>
          </a:xfrm>
        </p:spPr>
        <p:txBody>
          <a:bodyPr anchor="ctr">
            <a:normAutofit/>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48A87A34-81AB-432B-8DAE-1953F412C126}" type="datetimeFigureOut">
              <a:rPr lang="en-US" dirty="0"/>
              <a:t>10/21/24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
        <p:nvSpPr>
          <p:cNvPr id="13" name="TextBox 12"/>
          <p:cNvSpPr txBox="1"/>
          <p:nvPr/>
        </p:nvSpPr>
        <p:spPr>
          <a:xfrm>
            <a:off x="1001488" y="754166"/>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4" name="TextBox 13"/>
          <p:cNvSpPr txBox="1"/>
          <p:nvPr/>
        </p:nvSpPr>
        <p:spPr>
          <a:xfrm>
            <a:off x="10557558" y="2993578"/>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5" y="2138721"/>
            <a:ext cx="10364452" cy="2511835"/>
          </a:xfrm>
        </p:spPr>
        <p:txBody>
          <a:bodyPr anchor="b"/>
          <a:lstStyle>
            <a:lvl1pPr algn="ctr">
              <a:defRPr sz="3200"/>
            </a:lvl1pPr>
          </a:lstStyle>
          <a:p>
            <a:r>
              <a:rPr lang="en-US"/>
              <a:t>Click to edit Master title style</a:t>
            </a:r>
            <a:endParaRPr lang="en-US" dirty="0"/>
          </a:p>
        </p:txBody>
      </p:sp>
      <p:sp>
        <p:nvSpPr>
          <p:cNvPr id="4" name="Text Placeholder 3"/>
          <p:cNvSpPr>
            <a:spLocks noGrp="1"/>
          </p:cNvSpPr>
          <p:nvPr>
            <p:ph type="body" sz="half" idx="2"/>
          </p:nvPr>
        </p:nvSpPr>
        <p:spPr>
          <a:xfrm>
            <a:off x="913775" y="4662335"/>
            <a:ext cx="10364452" cy="1140644"/>
          </a:xfrm>
        </p:spPr>
        <p:txBody>
          <a:bodyPr anchor="t"/>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48A87A34-81AB-432B-8DAE-1953F412C126}" type="datetimeFigureOut">
              <a:rPr lang="en-US" dirty="0"/>
              <a:t>10/21/24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pic>
        <p:nvPicPr>
          <p:cNvPr id="13" name="Picture 12" descr="Droplets-HD-Content-R1d.png"/>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15" name="Title 1"/>
          <p:cNvSpPr>
            <a:spLocks noGrp="1"/>
          </p:cNvSpPr>
          <p:nvPr>
            <p:ph type="title"/>
          </p:nvPr>
        </p:nvSpPr>
        <p:spPr>
          <a:xfrm>
            <a:off x="913774" y="609600"/>
            <a:ext cx="10364452" cy="1605094"/>
          </a:xfrm>
        </p:spPr>
        <p:txBody>
          <a:bodyPr/>
          <a:lstStyle/>
          <a:p>
            <a:r>
              <a:rPr lang="en-US"/>
              <a:t>Click to edit Master title style</a:t>
            </a:r>
            <a:endParaRPr lang="en-US" dirty="0"/>
          </a:p>
        </p:txBody>
      </p:sp>
      <p:sp>
        <p:nvSpPr>
          <p:cNvPr id="7" name="Text Placeholder 2"/>
          <p:cNvSpPr>
            <a:spLocks noGrp="1"/>
          </p:cNvSpPr>
          <p:nvPr>
            <p:ph type="body" idx="1"/>
          </p:nvPr>
        </p:nvSpPr>
        <p:spPr>
          <a:xfrm>
            <a:off x="913774" y="2367093"/>
            <a:ext cx="3298976" cy="576262"/>
          </a:xfrm>
        </p:spPr>
        <p:txBody>
          <a:bodyPr anchor="b">
            <a:noAutofit/>
          </a:bodyPr>
          <a:lstStyle>
            <a:lvl1pPr marL="0" indent="0" algn="ctr">
              <a:lnSpc>
                <a:spcPct val="8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8" name="Text Placeholder 3"/>
          <p:cNvSpPr>
            <a:spLocks noGrp="1"/>
          </p:cNvSpPr>
          <p:nvPr>
            <p:ph type="body" sz="half" idx="15"/>
          </p:nvPr>
        </p:nvSpPr>
        <p:spPr>
          <a:xfrm>
            <a:off x="913774" y="2943355"/>
            <a:ext cx="3298976"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9" name="Text Placeholder 4"/>
          <p:cNvSpPr>
            <a:spLocks noGrp="1"/>
          </p:cNvSpPr>
          <p:nvPr>
            <p:ph type="body" sz="quarter" idx="3"/>
          </p:nvPr>
        </p:nvSpPr>
        <p:spPr>
          <a:xfrm>
            <a:off x="4452389" y="2367093"/>
            <a:ext cx="3291521" cy="576262"/>
          </a:xfrm>
        </p:spPr>
        <p:txBody>
          <a:bodyPr anchor="b">
            <a:noAutofit/>
          </a:bodyPr>
          <a:lstStyle>
            <a:lvl1pPr marL="0" indent="0" algn="ctr">
              <a:lnSpc>
                <a:spcPct val="8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0" name="Text Placeholder 3"/>
          <p:cNvSpPr>
            <a:spLocks noGrp="1"/>
          </p:cNvSpPr>
          <p:nvPr>
            <p:ph type="body" sz="half" idx="16"/>
          </p:nvPr>
        </p:nvSpPr>
        <p:spPr>
          <a:xfrm>
            <a:off x="4441348" y="2943355"/>
            <a:ext cx="3303351"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1" name="Text Placeholder 4"/>
          <p:cNvSpPr>
            <a:spLocks noGrp="1"/>
          </p:cNvSpPr>
          <p:nvPr>
            <p:ph type="body" sz="quarter" idx="13"/>
          </p:nvPr>
        </p:nvSpPr>
        <p:spPr>
          <a:xfrm>
            <a:off x="7973298" y="2367093"/>
            <a:ext cx="3304928" cy="576262"/>
          </a:xfrm>
        </p:spPr>
        <p:txBody>
          <a:bodyPr anchor="b">
            <a:noAutofit/>
          </a:bodyPr>
          <a:lstStyle>
            <a:lvl1pPr marL="0" indent="0" algn="ctr">
              <a:lnSpc>
                <a:spcPct val="8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2" name="Text Placeholder 3"/>
          <p:cNvSpPr>
            <a:spLocks noGrp="1"/>
          </p:cNvSpPr>
          <p:nvPr>
            <p:ph type="body" sz="half" idx="17"/>
          </p:nvPr>
        </p:nvSpPr>
        <p:spPr>
          <a:xfrm>
            <a:off x="7973298" y="2943355"/>
            <a:ext cx="3304928"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3" name="Date Placeholder 2"/>
          <p:cNvSpPr>
            <a:spLocks noGrp="1"/>
          </p:cNvSpPr>
          <p:nvPr>
            <p:ph type="dt" sz="half" idx="10"/>
          </p:nvPr>
        </p:nvSpPr>
        <p:spPr/>
        <p:txBody>
          <a:bodyPr/>
          <a:lstStyle/>
          <a:p>
            <a:fld id="{48A87A34-81AB-432B-8DAE-1953F412C126}" type="datetimeFigureOut">
              <a:rPr lang="en-US" dirty="0"/>
              <a:t>10/21/24</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pic>
        <p:nvPicPr>
          <p:cNvPr id="16" name="Picture 15" descr="Droplets-HD-Content-R1d.png"/>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30" name="Title 1"/>
          <p:cNvSpPr>
            <a:spLocks noGrp="1"/>
          </p:cNvSpPr>
          <p:nvPr>
            <p:ph type="title"/>
          </p:nvPr>
        </p:nvSpPr>
        <p:spPr>
          <a:xfrm>
            <a:off x="913774" y="610772"/>
            <a:ext cx="10364452" cy="1603922"/>
          </a:xfrm>
        </p:spPr>
        <p:txBody>
          <a:bodyPr/>
          <a:lstStyle/>
          <a:p>
            <a:r>
              <a:rPr lang="en-US"/>
              <a:t>Click to edit Master title style</a:t>
            </a:r>
            <a:endParaRPr lang="en-US" dirty="0"/>
          </a:p>
        </p:txBody>
      </p:sp>
      <p:sp>
        <p:nvSpPr>
          <p:cNvPr id="19" name="Text Placeholder 2"/>
          <p:cNvSpPr>
            <a:spLocks noGrp="1"/>
          </p:cNvSpPr>
          <p:nvPr>
            <p:ph type="body" idx="1"/>
          </p:nvPr>
        </p:nvSpPr>
        <p:spPr>
          <a:xfrm>
            <a:off x="913774" y="4204820"/>
            <a:ext cx="3296409" cy="576262"/>
          </a:xfrm>
        </p:spPr>
        <p:txBody>
          <a:bodyPr anchor="b">
            <a:noAutofit/>
          </a:bodyPr>
          <a:lstStyle>
            <a:lvl1pPr marL="0" indent="0" algn="ctr">
              <a:lnSpc>
                <a:spcPct val="8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0" name="Picture Placeholder 2"/>
          <p:cNvSpPr>
            <a:spLocks noGrp="1" noChangeAspect="1"/>
          </p:cNvSpPr>
          <p:nvPr>
            <p:ph type="pic" idx="15"/>
          </p:nvPr>
        </p:nvSpPr>
        <p:spPr>
          <a:xfrm>
            <a:off x="913774" y="2367093"/>
            <a:ext cx="3296409" cy="1524000"/>
          </a:xfrm>
          <a:prstGeom prst="roundRect">
            <a:avLst>
              <a:gd name="adj" fmla="val 9363"/>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Drag picture to placeholder or click icon to add</a:t>
            </a:r>
            <a:endParaRPr lang="en-US" dirty="0"/>
          </a:p>
        </p:txBody>
      </p:sp>
      <p:sp>
        <p:nvSpPr>
          <p:cNvPr id="21" name="Text Placeholder 3"/>
          <p:cNvSpPr>
            <a:spLocks noGrp="1"/>
          </p:cNvSpPr>
          <p:nvPr>
            <p:ph type="body" sz="half" idx="18"/>
          </p:nvPr>
        </p:nvSpPr>
        <p:spPr>
          <a:xfrm>
            <a:off x="913774" y="4781082"/>
            <a:ext cx="3296409" cy="101011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22" name="Text Placeholder 4"/>
          <p:cNvSpPr>
            <a:spLocks noGrp="1"/>
          </p:cNvSpPr>
          <p:nvPr>
            <p:ph type="body" sz="quarter" idx="3"/>
          </p:nvPr>
        </p:nvSpPr>
        <p:spPr>
          <a:xfrm>
            <a:off x="4442759" y="4204820"/>
            <a:ext cx="3301828" cy="576262"/>
          </a:xfrm>
        </p:spPr>
        <p:txBody>
          <a:bodyPr anchor="b">
            <a:noAutofit/>
          </a:bodyPr>
          <a:lstStyle>
            <a:lvl1pPr marL="0" indent="0" algn="ctr">
              <a:lnSpc>
                <a:spcPct val="8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3" name="Picture Placeholder 2"/>
          <p:cNvSpPr>
            <a:spLocks noGrp="1" noChangeAspect="1"/>
          </p:cNvSpPr>
          <p:nvPr>
            <p:ph type="pic" idx="21"/>
          </p:nvPr>
        </p:nvSpPr>
        <p:spPr>
          <a:xfrm>
            <a:off x="4441348" y="2367093"/>
            <a:ext cx="3303352" cy="1524000"/>
          </a:xfrm>
          <a:prstGeom prst="roundRect">
            <a:avLst>
              <a:gd name="adj" fmla="val 8841"/>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Drag picture to placeholder or click icon to add</a:t>
            </a:r>
            <a:endParaRPr lang="en-US" dirty="0"/>
          </a:p>
        </p:txBody>
      </p:sp>
      <p:sp>
        <p:nvSpPr>
          <p:cNvPr id="24" name="Text Placeholder 3"/>
          <p:cNvSpPr>
            <a:spLocks noGrp="1"/>
          </p:cNvSpPr>
          <p:nvPr>
            <p:ph type="body" sz="half" idx="19"/>
          </p:nvPr>
        </p:nvSpPr>
        <p:spPr>
          <a:xfrm>
            <a:off x="4441348" y="4781080"/>
            <a:ext cx="3303352" cy="1010119"/>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25" name="Text Placeholder 4"/>
          <p:cNvSpPr>
            <a:spLocks noGrp="1"/>
          </p:cNvSpPr>
          <p:nvPr>
            <p:ph type="body" sz="quarter" idx="13"/>
          </p:nvPr>
        </p:nvSpPr>
        <p:spPr>
          <a:xfrm>
            <a:off x="7973298" y="4204820"/>
            <a:ext cx="3300681" cy="576262"/>
          </a:xfrm>
        </p:spPr>
        <p:txBody>
          <a:bodyPr anchor="b">
            <a:noAutofit/>
          </a:bodyPr>
          <a:lstStyle>
            <a:lvl1pPr marL="0" indent="0" algn="ctr">
              <a:lnSpc>
                <a:spcPct val="8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6" name="Picture Placeholder 2"/>
          <p:cNvSpPr>
            <a:spLocks noGrp="1" noChangeAspect="1"/>
          </p:cNvSpPr>
          <p:nvPr>
            <p:ph type="pic" idx="22"/>
          </p:nvPr>
        </p:nvSpPr>
        <p:spPr>
          <a:xfrm>
            <a:off x="7973298" y="2367093"/>
            <a:ext cx="3304928" cy="1524000"/>
          </a:xfrm>
          <a:prstGeom prst="roundRect">
            <a:avLst>
              <a:gd name="adj" fmla="val 8841"/>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Drag picture to placeholder or click icon to add</a:t>
            </a:r>
            <a:endParaRPr lang="en-US" dirty="0"/>
          </a:p>
        </p:txBody>
      </p:sp>
      <p:sp>
        <p:nvSpPr>
          <p:cNvPr id="27" name="Text Placeholder 3"/>
          <p:cNvSpPr>
            <a:spLocks noGrp="1"/>
          </p:cNvSpPr>
          <p:nvPr>
            <p:ph type="body" sz="half" idx="20"/>
          </p:nvPr>
        </p:nvSpPr>
        <p:spPr>
          <a:xfrm>
            <a:off x="7973173" y="4781078"/>
            <a:ext cx="3305053" cy="1010121"/>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3" name="Date Placeholder 2"/>
          <p:cNvSpPr>
            <a:spLocks noGrp="1"/>
          </p:cNvSpPr>
          <p:nvPr>
            <p:ph type="dt" sz="half" idx="10"/>
          </p:nvPr>
        </p:nvSpPr>
        <p:spPr/>
        <p:txBody>
          <a:bodyPr/>
          <a:lstStyle/>
          <a:p>
            <a:fld id="{48A87A34-81AB-432B-8DAE-1953F412C126}" type="datetimeFigureOut">
              <a:rPr lang="en-US" dirty="0"/>
              <a:t>10/21/24</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2" name="Title 1"/>
          <p:cNvSpPr>
            <a:spLocks noGrp="1"/>
          </p:cNvSpPr>
          <p:nvPr>
            <p:ph type="title"/>
          </p:nvPr>
        </p:nvSpPr>
        <p:spPr/>
        <p:txBody>
          <a:bodyPr/>
          <a:lstStyle/>
          <a:p>
            <a:r>
              <a:rPr lang="en-US"/>
              <a:t>Click to edit Master title style</a:t>
            </a:r>
            <a:endParaRPr lang="en-US" dirty="0"/>
          </a:p>
        </p:txBody>
      </p:sp>
      <p:sp>
        <p:nvSpPr>
          <p:cNvPr id="11" name="Vertical Text Placeholder 2"/>
          <p:cNvSpPr>
            <a:spLocks noGrp="1"/>
          </p:cNvSpPr>
          <p:nvPr>
            <p:ph type="body" orient="vert" sz="quarter" idx="13"/>
          </p:nvPr>
        </p:nvSpPr>
        <p:spPr>
          <a:xfrm>
            <a:off x="913775" y="2367093"/>
            <a:ext cx="10364452" cy="3424107"/>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10/21/24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pic>
        <p:nvPicPr>
          <p:cNvPr id="9" name="Picture 8" descr="Droplets-HD-Content-R1d.png"/>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2" name="Vertical Title 1"/>
          <p:cNvSpPr>
            <a:spLocks noGrp="1"/>
          </p:cNvSpPr>
          <p:nvPr>
            <p:ph type="title" orient="vert"/>
          </p:nvPr>
        </p:nvSpPr>
        <p:spPr>
          <a:xfrm>
            <a:off x="8724900" y="609601"/>
            <a:ext cx="2553326" cy="5181599"/>
          </a:xfrm>
        </p:spPr>
        <p:txBody>
          <a:bodyPr vert="eaVert"/>
          <a:lstStyle>
            <a:lvl1pPr algn="l">
              <a:defRPr/>
            </a:lvl1pPr>
          </a:lstStyle>
          <a:p>
            <a:r>
              <a:rPr lang="en-US"/>
              <a:t>Click to edit Master title style</a:t>
            </a:r>
            <a:endParaRPr lang="en-US" dirty="0"/>
          </a:p>
        </p:txBody>
      </p:sp>
      <p:sp>
        <p:nvSpPr>
          <p:cNvPr id="8" name="Vertical Text Placeholder 2"/>
          <p:cNvSpPr>
            <a:spLocks noGrp="1"/>
          </p:cNvSpPr>
          <p:nvPr>
            <p:ph type="body" orient="vert" sz="quarter" idx="13"/>
          </p:nvPr>
        </p:nvSpPr>
        <p:spPr>
          <a:xfrm>
            <a:off x="913775" y="609601"/>
            <a:ext cx="7658724" cy="5181599"/>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10/21/24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3" name="Picture 2" descr="Droplets-HD-Content-R1d.png"/>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2" name="Title 1"/>
          <p:cNvSpPr>
            <a:spLocks noGrp="1"/>
          </p:cNvSpPr>
          <p:nvPr>
            <p:ph type="title"/>
          </p:nvPr>
        </p:nvSpPr>
        <p:spPr/>
        <p:txBody>
          <a:bodyPr/>
          <a:lstStyle/>
          <a:p>
            <a:r>
              <a:rPr lang="en-US"/>
              <a:t>Click to edit Master title style</a:t>
            </a:r>
            <a:endParaRPr lang="en-US" dirty="0"/>
          </a:p>
        </p:txBody>
      </p:sp>
      <p:sp>
        <p:nvSpPr>
          <p:cNvPr id="12" name="Content Placeholder 2"/>
          <p:cNvSpPr>
            <a:spLocks noGrp="1"/>
          </p:cNvSpPr>
          <p:nvPr>
            <p:ph sz="quarter" idx="13"/>
          </p:nvPr>
        </p:nvSpPr>
        <p:spPr>
          <a:xfrm>
            <a:off x="913774" y="2367092"/>
            <a:ext cx="10363826" cy="342410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10/21/24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9" name="Picture 8" descr="Droplets-HD-Content-R1d.png"/>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4" y="828563"/>
            <a:ext cx="10351752" cy="2736819"/>
          </a:xfrm>
        </p:spPr>
        <p:txBody>
          <a:bodyPr anchor="b">
            <a:normAutofit/>
          </a:bodyPr>
          <a:lstStyle>
            <a:lvl1pPr>
              <a:defRPr sz="4000"/>
            </a:lvl1pPr>
          </a:lstStyle>
          <a:p>
            <a:r>
              <a:rPr lang="en-US"/>
              <a:t>Click to edit Master title style</a:t>
            </a:r>
            <a:endParaRPr lang="en-US" dirty="0"/>
          </a:p>
        </p:txBody>
      </p:sp>
      <p:sp>
        <p:nvSpPr>
          <p:cNvPr id="3" name="Text Placeholder 2"/>
          <p:cNvSpPr>
            <a:spLocks noGrp="1"/>
          </p:cNvSpPr>
          <p:nvPr>
            <p:ph type="body" idx="1"/>
          </p:nvPr>
        </p:nvSpPr>
        <p:spPr>
          <a:xfrm>
            <a:off x="913774" y="3657457"/>
            <a:ext cx="10351752" cy="1368183"/>
          </a:xfrm>
        </p:spPr>
        <p:txBody>
          <a:bodyPr>
            <a:normAutofit/>
          </a:bodyPr>
          <a:lstStyle>
            <a:lvl1pPr marL="0" indent="0" algn="ctr">
              <a:buNone/>
              <a:defRPr sz="2000">
                <a:solidFill>
                  <a:schemeClr val="bg1">
                    <a:lumMod val="50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8A87A34-81AB-432B-8DAE-1953F412C126}" type="datetimeFigureOut">
              <a:rPr lang="en-US" dirty="0"/>
              <a:t>10/21/24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pic>
        <p:nvPicPr>
          <p:cNvPr id="10" name="Picture 9" descr="Droplets-HD-Content-R1d.png"/>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14" name="Title 1"/>
          <p:cNvSpPr>
            <a:spLocks noGrp="1"/>
          </p:cNvSpPr>
          <p:nvPr>
            <p:ph type="title"/>
          </p:nvPr>
        </p:nvSpPr>
        <p:spPr>
          <a:xfrm>
            <a:off x="913775" y="618517"/>
            <a:ext cx="10364451" cy="1596177"/>
          </a:xfrm>
        </p:spPr>
        <p:txBody>
          <a:bodyPr/>
          <a:lstStyle/>
          <a:p>
            <a:r>
              <a:rPr lang="en-US"/>
              <a:t>Click to edit Master title style</a:t>
            </a:r>
            <a:endParaRPr lang="en-US" dirty="0"/>
          </a:p>
        </p:txBody>
      </p:sp>
      <p:sp>
        <p:nvSpPr>
          <p:cNvPr id="12" name="Content Placeholder 2"/>
          <p:cNvSpPr>
            <a:spLocks noGrp="1"/>
          </p:cNvSpPr>
          <p:nvPr>
            <p:ph sz="quarter" idx="13"/>
          </p:nvPr>
        </p:nvSpPr>
        <p:spPr>
          <a:xfrm>
            <a:off x="913774" y="2367092"/>
            <a:ext cx="5106026" cy="342410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3" name="Content Placeholder 3"/>
          <p:cNvSpPr>
            <a:spLocks noGrp="1"/>
          </p:cNvSpPr>
          <p:nvPr>
            <p:ph sz="quarter" idx="14"/>
          </p:nvPr>
        </p:nvSpPr>
        <p:spPr>
          <a:xfrm>
            <a:off x="6172200" y="2367092"/>
            <a:ext cx="5105400" cy="342410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48A87A34-81AB-432B-8DAE-1953F412C126}" type="datetimeFigureOut">
              <a:rPr lang="en-US" dirty="0"/>
              <a:t>10/21/24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pic>
        <p:nvPicPr>
          <p:cNvPr id="15" name="Picture 14" descr="Droplets-HD-Content-R1d.png"/>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14" name="Title 1"/>
          <p:cNvSpPr>
            <a:spLocks noGrp="1"/>
          </p:cNvSpPr>
          <p:nvPr>
            <p:ph type="title"/>
          </p:nvPr>
        </p:nvSpPr>
        <p:spPr>
          <a:xfrm>
            <a:off x="913775" y="618517"/>
            <a:ext cx="10364451" cy="1596177"/>
          </a:xfrm>
        </p:spPr>
        <p:txBody>
          <a:bodyPr/>
          <a:lstStyle/>
          <a:p>
            <a:r>
              <a:rPr lang="en-US"/>
              <a:t>Click to edit Master title style</a:t>
            </a:r>
            <a:endParaRPr lang="en-US" dirty="0"/>
          </a:p>
        </p:txBody>
      </p:sp>
      <p:sp>
        <p:nvSpPr>
          <p:cNvPr id="3" name="Text Placeholder 2"/>
          <p:cNvSpPr>
            <a:spLocks noGrp="1"/>
          </p:cNvSpPr>
          <p:nvPr>
            <p:ph type="body" idx="1"/>
          </p:nvPr>
        </p:nvSpPr>
        <p:spPr>
          <a:xfrm>
            <a:off x="1146328" y="2371018"/>
            <a:ext cx="4873474" cy="679994"/>
          </a:xfrm>
        </p:spPr>
        <p:txBody>
          <a:bodyPr anchor="b">
            <a:noAutofit/>
          </a:bodyPr>
          <a:lstStyle>
            <a:lvl1pPr marL="0" indent="0">
              <a:lnSpc>
                <a:spcPct val="85000"/>
              </a:lnSpc>
              <a:buNone/>
              <a:defRPr sz="26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2" name="Content Placeholder 3"/>
          <p:cNvSpPr>
            <a:spLocks noGrp="1"/>
          </p:cNvSpPr>
          <p:nvPr>
            <p:ph sz="quarter" idx="13"/>
          </p:nvPr>
        </p:nvSpPr>
        <p:spPr>
          <a:xfrm>
            <a:off x="913774" y="3051012"/>
            <a:ext cx="5106027" cy="274018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396423" y="2371018"/>
            <a:ext cx="4881804" cy="679994"/>
          </a:xfrm>
        </p:spPr>
        <p:txBody>
          <a:bodyPr anchor="b">
            <a:noAutofit/>
          </a:bodyPr>
          <a:lstStyle>
            <a:lvl1pPr marL="0" indent="0">
              <a:lnSpc>
                <a:spcPct val="85000"/>
              </a:lnSpc>
              <a:buNone/>
              <a:defRPr sz="26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3" name="Content Placeholder 5"/>
          <p:cNvSpPr>
            <a:spLocks noGrp="1"/>
          </p:cNvSpPr>
          <p:nvPr>
            <p:ph sz="quarter" idx="14"/>
          </p:nvPr>
        </p:nvSpPr>
        <p:spPr>
          <a:xfrm>
            <a:off x="6172200" y="3051012"/>
            <a:ext cx="5105401" cy="274018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48A87A34-81AB-432B-8DAE-1953F412C126}" type="datetimeFigureOut">
              <a:rPr lang="en-US" dirty="0"/>
              <a:t>10/21/24</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48A87A34-81AB-432B-8DAE-1953F412C126}" type="datetimeFigureOut">
              <a:rPr lang="en-US" dirty="0"/>
              <a:t>10/21/24</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pic>
        <p:nvPicPr>
          <p:cNvPr id="7" name="Picture 6" descr="Droplets-HD-Content-R1d.png"/>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2" name="Date Placeholder 1"/>
          <p:cNvSpPr>
            <a:spLocks noGrp="1"/>
          </p:cNvSpPr>
          <p:nvPr>
            <p:ph type="dt" sz="half" idx="10"/>
          </p:nvPr>
        </p:nvSpPr>
        <p:spPr/>
        <p:txBody>
          <a:bodyPr/>
          <a:lstStyle/>
          <a:p>
            <a:fld id="{48A87A34-81AB-432B-8DAE-1953F412C126}" type="datetimeFigureOut">
              <a:rPr lang="en-US" dirty="0"/>
              <a:t>10/21/24</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pic>
        <p:nvPicPr>
          <p:cNvPr id="11" name="Picture 10" descr="Droplets-HD-Content-R1d.png"/>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5" y="609600"/>
            <a:ext cx="3935688" cy="2023252"/>
          </a:xfrm>
        </p:spPr>
        <p:txBody>
          <a:bodyPr anchor="b"/>
          <a:lstStyle>
            <a:lvl1pPr algn="ctr">
              <a:defRPr sz="3200"/>
            </a:lvl1pPr>
          </a:lstStyle>
          <a:p>
            <a:r>
              <a:rPr lang="en-US"/>
              <a:t>Click to edit Master title style</a:t>
            </a:r>
            <a:endParaRPr lang="en-US" dirty="0"/>
          </a:p>
        </p:txBody>
      </p:sp>
      <p:sp>
        <p:nvSpPr>
          <p:cNvPr id="10" name="Content Placeholder 2"/>
          <p:cNvSpPr>
            <a:spLocks noGrp="1"/>
          </p:cNvSpPr>
          <p:nvPr>
            <p:ph sz="quarter" idx="13"/>
          </p:nvPr>
        </p:nvSpPr>
        <p:spPr>
          <a:xfrm>
            <a:off x="5078062" y="609600"/>
            <a:ext cx="6200163" cy="518159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913774" y="2632852"/>
            <a:ext cx="3935689" cy="3158348"/>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48A87A34-81AB-432B-8DAE-1953F412C126}" type="datetimeFigureOut">
              <a:rPr lang="en-US" dirty="0"/>
              <a:t>10/21/24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pic>
        <p:nvPicPr>
          <p:cNvPr id="10" name="Picture 9" descr="Droplets-HD-Content-R1d.png"/>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4" y="609600"/>
            <a:ext cx="5934969" cy="2023254"/>
          </a:xfrm>
        </p:spPr>
        <p:txBody>
          <a:bodyPr anchor="b"/>
          <a:lstStyle>
            <a:lvl1pPr algn="ct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7424803" y="609601"/>
            <a:ext cx="3255358" cy="5181600"/>
          </a:xfrm>
          <a:prstGeom prst="roundRect">
            <a:avLst>
              <a:gd name="adj" fmla="val 4943"/>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Drag picture to placeholder or click icon to add</a:t>
            </a:r>
            <a:endParaRPr lang="en-US" dirty="0"/>
          </a:p>
        </p:txBody>
      </p:sp>
      <p:sp>
        <p:nvSpPr>
          <p:cNvPr id="4" name="Text Placeholder 3"/>
          <p:cNvSpPr>
            <a:spLocks noGrp="1"/>
          </p:cNvSpPr>
          <p:nvPr>
            <p:ph type="body" sz="half" idx="2"/>
          </p:nvPr>
        </p:nvSpPr>
        <p:spPr>
          <a:xfrm>
            <a:off x="913794" y="2632852"/>
            <a:ext cx="5934949" cy="3158347"/>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48A87A34-81AB-432B-8DAE-1953F412C126}" type="datetimeFigureOut">
              <a:rPr lang="en-US" dirty="0"/>
              <a:t>10/21/24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pic>
        <p:nvPicPr>
          <p:cNvPr id="1026" name="Picture 2" descr="\\DROBO-FS\QuickDrops\JB\PPTX NG\Droplets\LightingOverlay.png"/>
          <p:cNvPicPr>
            <a:picLocks noChangeAspect="1" noChangeArrowheads="1"/>
          </p:cNvPicPr>
          <p:nvPr/>
        </p:nvPicPr>
        <p:blipFill>
          <a:blip r:embed="rId19">
            <a:alphaModFix/>
            <a:extLst>
              <a:ext uri="{28A0092B-C50C-407E-A947-70E740481C1C}">
                <a14:useLocalDpi xmlns:a14="http://schemas.microsoft.com/office/drawing/2010/main"/>
              </a:ext>
            </a:extLst>
          </a:blip>
          <a:srcRect/>
          <a:stretch>
            <a:fillRect/>
          </a:stretch>
        </p:blipFill>
        <p:spPr bwMode="auto">
          <a:xfrm>
            <a:off x="0" y="-1"/>
            <a:ext cx="12192003" cy="6858001"/>
          </a:xfrm>
          <a:prstGeom prst="rect">
            <a:avLst/>
          </a:prstGeom>
          <a:noFill/>
          <a:extLst>
            <a:ext uri="{909E8E84-426E-40DD-AFC4-6F175D3DCCD1}">
              <a14:hiddenFill xmlns:a14="http://schemas.microsoft.com/office/drawing/2010/main">
                <a:solidFill>
                  <a:srgbClr val="FFFFFF"/>
                </a:solidFill>
              </a14:hiddenFill>
            </a:ext>
          </a:extLst>
        </p:spPr>
      </p:pic>
      <p:sp>
        <p:nvSpPr>
          <p:cNvPr id="2" name="Title Placeholder 1"/>
          <p:cNvSpPr>
            <a:spLocks noGrp="1"/>
          </p:cNvSpPr>
          <p:nvPr>
            <p:ph type="title"/>
          </p:nvPr>
        </p:nvSpPr>
        <p:spPr>
          <a:xfrm>
            <a:off x="913775" y="618517"/>
            <a:ext cx="10364451" cy="1596177"/>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913775" y="2367093"/>
            <a:ext cx="10364452" cy="3424107"/>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678737" y="5883275"/>
            <a:ext cx="2743200" cy="365125"/>
          </a:xfrm>
          <a:prstGeom prst="rect">
            <a:avLst/>
          </a:prstGeom>
        </p:spPr>
        <p:txBody>
          <a:bodyPr vert="horz" lIns="91440" tIns="45720" rIns="91440" bIns="45720" rtlCol="0" anchor="ctr"/>
          <a:lstStyle>
            <a:lvl1pPr algn="r">
              <a:defRPr sz="1000">
                <a:solidFill>
                  <a:schemeClr val="tx1"/>
                </a:solidFill>
              </a:defRPr>
            </a:lvl1pPr>
          </a:lstStyle>
          <a:p>
            <a:fld id="{48A87A34-81AB-432B-8DAE-1953F412C126}" type="datetimeFigureOut">
              <a:rPr lang="en-US" dirty="0"/>
              <a:pPr/>
              <a:t>10/21/24</a:t>
            </a:fld>
            <a:endParaRPr lang="en-US" dirty="0"/>
          </a:p>
        </p:txBody>
      </p:sp>
      <p:sp>
        <p:nvSpPr>
          <p:cNvPr id="5" name="Footer Placeholder 4"/>
          <p:cNvSpPr>
            <a:spLocks noGrp="1"/>
          </p:cNvSpPr>
          <p:nvPr>
            <p:ph type="ftr" sz="quarter" idx="3"/>
          </p:nvPr>
        </p:nvSpPr>
        <p:spPr>
          <a:xfrm>
            <a:off x="913774" y="5883275"/>
            <a:ext cx="6672887" cy="365125"/>
          </a:xfrm>
          <a:prstGeom prst="rect">
            <a:avLst/>
          </a:prstGeom>
        </p:spPr>
        <p:txBody>
          <a:bodyPr vert="horz" lIns="91440" tIns="45720" rIns="91440" bIns="45720" rtlCol="0" anchor="ctr"/>
          <a:lstStyle>
            <a:lvl1pPr algn="l">
              <a:defRPr sz="1000">
                <a:solidFill>
                  <a:schemeClr val="tx1"/>
                </a:solidFill>
              </a:defRPr>
            </a:lvl1pPr>
          </a:lstStyle>
          <a:p>
            <a:endParaRPr lang="en-US" dirty="0"/>
          </a:p>
        </p:txBody>
      </p:sp>
      <p:sp>
        <p:nvSpPr>
          <p:cNvPr id="6" name="Slide Number Placeholder 5"/>
          <p:cNvSpPr>
            <a:spLocks noGrp="1"/>
          </p:cNvSpPr>
          <p:nvPr>
            <p:ph type="sldNum" sz="quarter" idx="4"/>
          </p:nvPr>
        </p:nvSpPr>
        <p:spPr>
          <a:xfrm>
            <a:off x="10514011" y="5883275"/>
            <a:ext cx="764215" cy="365125"/>
          </a:xfrm>
          <a:prstGeom prst="rect">
            <a:avLst/>
          </a:prstGeom>
        </p:spPr>
        <p:txBody>
          <a:bodyPr vert="horz" lIns="91440" tIns="45720" rIns="91440" bIns="45720" rtlCol="0" anchor="ctr"/>
          <a:lstStyle>
            <a:lvl1pPr algn="r">
              <a:defRPr sz="1000">
                <a:solidFill>
                  <a:schemeClr val="tx1"/>
                </a:solidFill>
              </a:defRPr>
            </a:lvl1pPr>
          </a:lstStyle>
          <a:p>
            <a:fld id="{6D22F896-40B5-4ADD-8801-0D06FADFA095}"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60" r:id="rId10"/>
    <p:sldLayoutId id="2147483661" r:id="rId11"/>
    <p:sldLayoutId id="2147483666" r:id="rId12"/>
    <p:sldLayoutId id="2147483663" r:id="rId13"/>
    <p:sldLayoutId id="2147483667" r:id="rId14"/>
    <p:sldLayoutId id="2147483668" r:id="rId15"/>
    <p:sldLayoutId id="2147483658" r:id="rId16"/>
    <p:sldLayoutId id="2147483659" r:id="rId17"/>
  </p:sldLayoutIdLst>
  <p:txStyles>
    <p:titleStyle>
      <a:lvl1pPr algn="ctr" defTabSz="914400" rtl="0" eaLnBrk="1" latinLnBrk="0" hangingPunct="1">
        <a:lnSpc>
          <a:spcPct val="90000"/>
        </a:lnSpc>
        <a:spcBef>
          <a:spcPct val="0"/>
        </a:spcBef>
        <a:buNone/>
        <a:defRPr sz="3600" kern="1200" cap="all" baseline="0">
          <a:solidFill>
            <a:schemeClr val="tx1"/>
          </a:solidFill>
          <a:effectLst/>
          <a:latin typeface="+mj-lt"/>
          <a:ea typeface="+mj-ea"/>
          <a:cs typeface="+mj-cs"/>
        </a:defRPr>
      </a:lvl1pPr>
    </p:titleStyle>
    <p:bodyStyle>
      <a:lvl1pPr marL="228600" indent="-228600" algn="l" defTabSz="914400" rtl="0" eaLnBrk="1" latinLnBrk="0" hangingPunct="1">
        <a:lnSpc>
          <a:spcPct val="120000"/>
        </a:lnSpc>
        <a:spcBef>
          <a:spcPts val="1000"/>
        </a:spcBef>
        <a:buClr>
          <a:schemeClr val="tx1"/>
        </a:buClr>
        <a:buFont typeface="Arial" panose="020B0604020202020204" pitchFamily="34" charset="0"/>
        <a:buChar char="•"/>
        <a:defRPr sz="2000" kern="1200" cap="all" baseline="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tx1"/>
        </a:buClr>
        <a:buFont typeface="Arial" panose="020B0604020202020204" pitchFamily="34" charset="0"/>
        <a:buChar char="•"/>
        <a:defRPr sz="1800" kern="1200" cap="all"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tx1"/>
        </a:buClr>
        <a:buFont typeface="Arial" panose="020B0604020202020204" pitchFamily="34" charset="0"/>
        <a:buChar char="•"/>
        <a:defRPr sz="1600" kern="1200" cap="all" baseline="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3.emf"/><Relationship Id="rId2" Type="http://schemas.openxmlformats.org/officeDocument/2006/relationships/image" Target="../media/image12.emf"/><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4.emf"/><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5.emf"/><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8" Type="http://schemas.openxmlformats.org/officeDocument/2006/relationships/image" Target="../media/image17.png"/><Relationship Id="rId3" Type="http://schemas.openxmlformats.org/officeDocument/2006/relationships/hyperlink" Target="https://en.wikipedia.org/wiki/TNT_equivalent" TargetMode="External"/><Relationship Id="rId7" Type="http://schemas.openxmlformats.org/officeDocument/2006/relationships/hyperlink" Target="http://hdl.loc.gov/loc.pnp/cph.3b48627" TargetMode="External"/><Relationship Id="rId2" Type="http://schemas.openxmlformats.org/officeDocument/2006/relationships/image" Target="../media/image16.jpeg"/><Relationship Id="rId1" Type="http://schemas.openxmlformats.org/officeDocument/2006/relationships/slideLayout" Target="../slideLayouts/slideLayout7.xml"/><Relationship Id="rId6" Type="http://schemas.openxmlformats.org/officeDocument/2006/relationships/hyperlink" Target="https://www.loc.gov/rr/print/" TargetMode="External"/><Relationship Id="rId5" Type="http://schemas.openxmlformats.org/officeDocument/2006/relationships/hyperlink" Target="https://commons.wikimedia.org/wiki/Library_of_Congress" TargetMode="External"/><Relationship Id="rId4" Type="http://schemas.openxmlformats.org/officeDocument/2006/relationships/hyperlink" Target="https://en.wikipedia.org/wiki/Terajoule" TargetMode="External"/></Relationships>
</file>

<file path=ppt/slides/_rels/slide14.xml.rels><?xml version="1.0" encoding="UTF-8" standalone="yes"?>
<Relationships xmlns="http://schemas.openxmlformats.org/package/2006/relationships"><Relationship Id="rId3" Type="http://schemas.openxmlformats.org/officeDocument/2006/relationships/hyperlink" Target="https://en.wikipedia.org/wiki/Bikini" TargetMode="External"/><Relationship Id="rId2" Type="http://schemas.openxmlformats.org/officeDocument/2006/relationships/image" Target="../media/image18.jpeg"/><Relationship Id="rId1" Type="http://schemas.openxmlformats.org/officeDocument/2006/relationships/slideLayout" Target="../slideLayouts/slideLayout7.xml"/><Relationship Id="rId5" Type="http://schemas.openxmlformats.org/officeDocument/2006/relationships/hyperlink" Target="https://en.wikipedia.org/wiki/Micheline_Bernardini" TargetMode="External"/><Relationship Id="rId4" Type="http://schemas.openxmlformats.org/officeDocument/2006/relationships/hyperlink" Target="https://en.wikipedia.org/wiki/Louis_R%C3%A9ard" TargetMode="External"/></Relationships>
</file>

<file path=ppt/slides/_rels/slide15.xml.rels><?xml version="1.0" encoding="UTF-8" standalone="yes"?>
<Relationships xmlns="http://schemas.openxmlformats.org/package/2006/relationships"><Relationship Id="rId3" Type="http://schemas.openxmlformats.org/officeDocument/2006/relationships/image" Target="../media/image20.tiff"/><Relationship Id="rId2" Type="http://schemas.openxmlformats.org/officeDocument/2006/relationships/image" Target="../media/image19.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hyperlink" Target="https://www.newyorker.com/culture/culture-desk/john-hersey-the-writer-who-let-hiroshima-speak-for-itself" TargetMode="External"/><Relationship Id="rId2" Type="http://schemas.openxmlformats.org/officeDocument/2006/relationships/image" Target="../media/image21.jpe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23.tiff"/><Relationship Id="rId2" Type="http://schemas.openxmlformats.org/officeDocument/2006/relationships/image" Target="../media/image22.tiff"/><Relationship Id="rId1" Type="http://schemas.openxmlformats.org/officeDocument/2006/relationships/slideLayout" Target="../slideLayouts/slideLayout7.xml"/><Relationship Id="rId4" Type="http://schemas.openxmlformats.org/officeDocument/2006/relationships/image" Target="../media/image24.tiff"/></Relationships>
</file>

<file path=ppt/slides/_rels/slide18.xml.rels><?xml version="1.0" encoding="UTF-8" standalone="yes"?>
<Relationships xmlns="http://schemas.openxmlformats.org/package/2006/relationships"><Relationship Id="rId2" Type="http://schemas.openxmlformats.org/officeDocument/2006/relationships/hyperlink" Target="https://www.newyorker.com/culture/culture-desk/john-hersey-the-writer-who-let-hiroshima-speak-for-itself" TargetMode="Externa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25.tiff"/><Relationship Id="rId2" Type="http://schemas.openxmlformats.org/officeDocument/2006/relationships/hyperlink" Target="https://en.wikipedia.org/wiki/Okayama_Prefecture" TargetMode="External"/><Relationship Id="rId1" Type="http://schemas.openxmlformats.org/officeDocument/2006/relationships/slideLayout" Target="../slideLayouts/slideLayout7.xml"/><Relationship Id="rId5" Type="http://schemas.openxmlformats.org/officeDocument/2006/relationships/hyperlink" Target="http://voiceseducation.org/content/hibakusha-dr-michihiko-hachiya" TargetMode="External"/><Relationship Id="rId4" Type="http://schemas.openxmlformats.org/officeDocument/2006/relationships/image" Target="../media/image26.jpeg"/></Relationships>
</file>

<file path=ppt/slides/_rels/slide2.xml.rels><?xml version="1.0" encoding="UTF-8" standalone="yes"?>
<Relationships xmlns="http://schemas.openxmlformats.org/package/2006/relationships"><Relationship Id="rId2" Type="http://schemas.openxmlformats.org/officeDocument/2006/relationships/image" Target="../media/image4.tiff"/><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27.tiff"/><Relationship Id="rId2" Type="http://schemas.openxmlformats.org/officeDocument/2006/relationships/hyperlink" Target="http://www.rerf.or.jp/general/qa_e/qa12.html" TargetMode="Externa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7.xml"/><Relationship Id="rId4" Type="http://schemas.openxmlformats.org/officeDocument/2006/relationships/hyperlink" Target="https://www.theguardian.com/artanddesign/gallery/2015/aug/06/after-the-atomic-bomb-hiroshima-and-nagasaki-then-and-now-in-pictures" TargetMode="External"/></Relationships>
</file>

<file path=ppt/slides/_rels/slide4.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8.tiff"/><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hyperlink" Target="http://apjjf.org/-elin-o'Hara-slavick/3196/article.html" TargetMode="External"/><Relationship Id="rId2" Type="http://schemas.openxmlformats.org/officeDocument/2006/relationships/image" Target="../media/image9.tiff"/><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hyperlink" Target="https://www.britishpathe.com/video/atomic-bomb-dropped-on-hiroshima" TargetMode="External"/><Relationship Id="rId2" Type="http://schemas.openxmlformats.org/officeDocument/2006/relationships/hyperlink" Target="https://www.theguardian.com/world/ng-interactive/2015/aug/05/hiroshima-nuclear-guide-anniversary-atomic-bomb" TargetMode="External"/><Relationship Id="rId1" Type="http://schemas.openxmlformats.org/officeDocument/2006/relationships/slideLayout" Target="../slideLayouts/slideLayout7.xml"/><Relationship Id="rId4" Type="http://schemas.openxmlformats.org/officeDocument/2006/relationships/hyperlink" Target="https://www.britishpathe.com/asset/254030" TargetMode="External"/></Relationships>
</file>

<file path=ppt/slides/_rels/slide8.xml.rels><?xml version="1.0" encoding="UTF-8" standalone="yes"?>
<Relationships xmlns="http://schemas.openxmlformats.org/package/2006/relationships"><Relationship Id="rId3" Type="http://schemas.openxmlformats.org/officeDocument/2006/relationships/hyperlink" Target="https://www.huffingtonpost.com/greg-mitchell/for-64th-anniversary-the_b_252752.html" TargetMode="External"/><Relationship Id="rId2" Type="http://schemas.openxmlformats.org/officeDocument/2006/relationships/hyperlink" Target="https://www.youtube.com/watch?v=nvCvm8Q80ls" TargetMode="Externa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11.tiff"/><Relationship Id="rId2" Type="http://schemas.openxmlformats.org/officeDocument/2006/relationships/image" Target="../media/image10.tiff"/><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Hiroshima</a:t>
            </a:r>
          </a:p>
        </p:txBody>
      </p:sp>
      <p:sp>
        <p:nvSpPr>
          <p:cNvPr id="3" name="Subtitle 2"/>
          <p:cNvSpPr>
            <a:spLocks noGrp="1"/>
          </p:cNvSpPr>
          <p:nvPr>
            <p:ph type="subTitle" idx="1"/>
          </p:nvPr>
        </p:nvSpPr>
        <p:spPr/>
        <p:txBody>
          <a:bodyPr/>
          <a:lstStyle/>
          <a:p>
            <a:r>
              <a:rPr lang="en-US" dirty="0"/>
              <a:t>A war ends and an ‘age’ begins</a:t>
            </a:r>
          </a:p>
        </p:txBody>
      </p:sp>
    </p:spTree>
    <p:extLst>
      <p:ext uri="{BB962C8B-B14F-4D97-AF65-F5344CB8AC3E}">
        <p14:creationId xmlns:p14="http://schemas.microsoft.com/office/powerpoint/2010/main" val="99896067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669DB37D-E203-AB08-8DAC-9DDFB92D558F}"/>
              </a:ext>
            </a:extLst>
          </p:cNvPr>
          <p:cNvPicPr>
            <a:picLocks noChangeAspect="1"/>
          </p:cNvPicPr>
          <p:nvPr/>
        </p:nvPicPr>
        <p:blipFill>
          <a:blip r:embed="rId2"/>
          <a:stretch>
            <a:fillRect/>
          </a:stretch>
        </p:blipFill>
        <p:spPr>
          <a:xfrm>
            <a:off x="283345" y="154983"/>
            <a:ext cx="5424554" cy="6703017"/>
          </a:xfrm>
          <a:prstGeom prst="rect">
            <a:avLst/>
          </a:prstGeom>
        </p:spPr>
      </p:pic>
      <p:pic>
        <p:nvPicPr>
          <p:cNvPr id="6" name="Picture 5">
            <a:extLst>
              <a:ext uri="{FF2B5EF4-FFF2-40B4-BE49-F238E27FC236}">
                <a16:creationId xmlns:a16="http://schemas.microsoft.com/office/drawing/2014/main" id="{235469DC-B628-00C7-070B-88FC07222997}"/>
              </a:ext>
            </a:extLst>
          </p:cNvPr>
          <p:cNvPicPr>
            <a:picLocks noChangeAspect="1"/>
          </p:cNvPicPr>
          <p:nvPr/>
        </p:nvPicPr>
        <p:blipFill>
          <a:blip r:embed="rId3"/>
          <a:stretch>
            <a:fillRect/>
          </a:stretch>
        </p:blipFill>
        <p:spPr>
          <a:xfrm>
            <a:off x="6096000" y="46495"/>
            <a:ext cx="5535697" cy="6858000"/>
          </a:xfrm>
          <a:prstGeom prst="rect">
            <a:avLst/>
          </a:prstGeom>
        </p:spPr>
      </p:pic>
    </p:spTree>
    <p:extLst>
      <p:ext uri="{BB962C8B-B14F-4D97-AF65-F5344CB8AC3E}">
        <p14:creationId xmlns:p14="http://schemas.microsoft.com/office/powerpoint/2010/main" val="382061468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91CCEE3A-3A32-AE49-4068-691509F11690}"/>
              </a:ext>
            </a:extLst>
          </p:cNvPr>
          <p:cNvPicPr>
            <a:picLocks noChangeAspect="1"/>
          </p:cNvPicPr>
          <p:nvPr/>
        </p:nvPicPr>
        <p:blipFill>
          <a:blip r:embed="rId2"/>
          <a:stretch>
            <a:fillRect/>
          </a:stretch>
        </p:blipFill>
        <p:spPr>
          <a:xfrm>
            <a:off x="4395000" y="0"/>
            <a:ext cx="3402000" cy="6858000"/>
          </a:xfrm>
          <a:prstGeom prst="rect">
            <a:avLst/>
          </a:prstGeom>
        </p:spPr>
      </p:pic>
    </p:spTree>
    <p:extLst>
      <p:ext uri="{BB962C8B-B14F-4D97-AF65-F5344CB8AC3E}">
        <p14:creationId xmlns:p14="http://schemas.microsoft.com/office/powerpoint/2010/main" val="71379221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2625970" y="0"/>
            <a:ext cx="5427784" cy="6886351"/>
          </a:xfrm>
          <a:prstGeom prst="rect">
            <a:avLst/>
          </a:prstGeom>
        </p:spPr>
      </p:pic>
      <p:sp>
        <p:nvSpPr>
          <p:cNvPr id="3" name="TextBox 2"/>
          <p:cNvSpPr txBox="1"/>
          <p:nvPr/>
        </p:nvSpPr>
        <p:spPr>
          <a:xfrm>
            <a:off x="8206154" y="1559170"/>
            <a:ext cx="3195618" cy="1477328"/>
          </a:xfrm>
          <a:prstGeom prst="rect">
            <a:avLst/>
          </a:prstGeom>
          <a:noFill/>
        </p:spPr>
        <p:txBody>
          <a:bodyPr wrap="none" rtlCol="0">
            <a:spAutoFit/>
          </a:bodyPr>
          <a:lstStyle/>
          <a:p>
            <a:r>
              <a:rPr lang="en-US" dirty="0"/>
              <a:t>The liberal New York newspaper</a:t>
            </a:r>
          </a:p>
          <a:p>
            <a:r>
              <a:rPr lang="en-US" i="1" dirty="0"/>
              <a:t>PM</a:t>
            </a:r>
            <a:r>
              <a:rPr lang="en-US" dirty="0"/>
              <a:t> offers a sardonic editorial</a:t>
            </a:r>
          </a:p>
          <a:p>
            <a:r>
              <a:rPr lang="en-US" dirty="0"/>
              <a:t>response to the dropping</a:t>
            </a:r>
          </a:p>
          <a:p>
            <a:r>
              <a:rPr lang="en-US" dirty="0"/>
              <a:t>of the atomic bomb</a:t>
            </a:r>
          </a:p>
          <a:p>
            <a:r>
              <a:rPr lang="en-US" dirty="0"/>
              <a:t>on Hiroshima. August 7, 1945</a:t>
            </a:r>
          </a:p>
        </p:txBody>
      </p:sp>
    </p:spTree>
    <p:extLst>
      <p:ext uri="{BB962C8B-B14F-4D97-AF65-F5344CB8AC3E}">
        <p14:creationId xmlns:p14="http://schemas.microsoft.com/office/powerpoint/2010/main" val="214598748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undefined">
            <a:extLst>
              <a:ext uri="{FF2B5EF4-FFF2-40B4-BE49-F238E27FC236}">
                <a16:creationId xmlns:a16="http://schemas.microsoft.com/office/drawing/2014/main" id="{18A4CAEA-13A5-6D7D-2800-E210B6154152}"/>
              </a:ext>
            </a:extLst>
          </p:cNvPr>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0" y="0"/>
            <a:ext cx="5286375" cy="6858000"/>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a:extLst>
              <a:ext uri="{FF2B5EF4-FFF2-40B4-BE49-F238E27FC236}">
                <a16:creationId xmlns:a16="http://schemas.microsoft.com/office/drawing/2014/main" id="{DF427CAE-9C1B-1C9E-4D76-1FF28CCBD8B5}"/>
              </a:ext>
            </a:extLst>
          </p:cNvPr>
          <p:cNvSpPr txBox="1"/>
          <p:nvPr/>
        </p:nvSpPr>
        <p:spPr>
          <a:xfrm>
            <a:off x="5647527" y="4313719"/>
            <a:ext cx="6098582" cy="1846659"/>
          </a:xfrm>
          <a:prstGeom prst="rect">
            <a:avLst/>
          </a:prstGeom>
          <a:noFill/>
        </p:spPr>
        <p:txBody>
          <a:bodyPr wrap="square">
            <a:spAutoFit/>
          </a:bodyPr>
          <a:lstStyle/>
          <a:p>
            <a:r>
              <a:rPr lang="en-GB" sz="1600" b="0" i="0" u="none" strike="noStrike" dirty="0">
                <a:solidFill>
                  <a:srgbClr val="202122"/>
                </a:solidFill>
                <a:effectLst/>
                <a:latin typeface="Arial" panose="020B0604020202020204" pitchFamily="34" charset="0"/>
              </a:rPr>
              <a:t>Aerial view of the </a:t>
            </a:r>
            <a:r>
              <a:rPr lang="en-GB" sz="1600" b="0" i="1" u="none" strike="noStrike" dirty="0">
                <a:solidFill>
                  <a:srgbClr val="202122"/>
                </a:solidFill>
                <a:effectLst/>
                <a:latin typeface="Arial" panose="020B0604020202020204" pitchFamily="34" charset="0"/>
              </a:rPr>
              <a:t>Able</a:t>
            </a:r>
            <a:r>
              <a:rPr lang="en-GB" sz="1600" b="0" i="0" u="none" strike="noStrike" dirty="0">
                <a:solidFill>
                  <a:srgbClr val="202122"/>
                </a:solidFill>
                <a:effectLst/>
                <a:latin typeface="Arial" panose="020B0604020202020204" pitchFamily="34" charset="0"/>
              </a:rPr>
              <a:t> test, a 23 </a:t>
            </a:r>
            <a:r>
              <a:rPr lang="en-GB" sz="1600" b="0" i="0" u="none" strike="noStrike" dirty="0">
                <a:effectLst/>
                <a:latin typeface="Arial" panose="020B0604020202020204" pitchFamily="34" charset="0"/>
                <a:hlinkClick r:id="rId3" tooltip="TNT equivalent"/>
              </a:rPr>
              <a:t>kt</a:t>
            </a:r>
            <a:r>
              <a:rPr lang="en-GB" sz="1600" b="0" i="0" u="none" strike="noStrike" dirty="0">
                <a:solidFill>
                  <a:srgbClr val="202122"/>
                </a:solidFill>
                <a:effectLst/>
                <a:latin typeface="Arial" panose="020B0604020202020204" pitchFamily="34" charset="0"/>
              </a:rPr>
              <a:t> (96 </a:t>
            </a:r>
            <a:r>
              <a:rPr lang="en-GB" sz="1600" b="0" i="0" u="none" strike="noStrike" dirty="0">
                <a:effectLst/>
                <a:latin typeface="Arial" panose="020B0604020202020204" pitchFamily="34" charset="0"/>
                <a:hlinkClick r:id="rId4" tooltip="Terajoule"/>
              </a:rPr>
              <a:t>TJ</a:t>
            </a:r>
            <a:r>
              <a:rPr lang="en-GB" sz="1600" b="0" i="0" u="none" strike="noStrike" dirty="0">
                <a:solidFill>
                  <a:srgbClr val="202122"/>
                </a:solidFill>
                <a:effectLst/>
                <a:latin typeface="Arial" panose="020B0604020202020204" pitchFamily="34" charset="0"/>
              </a:rPr>
              <a:t>) device detonated on July 1, 1946 at an altitude of 520 ft (160 m)</a:t>
            </a:r>
          </a:p>
          <a:p>
            <a:endParaRPr lang="en-GB" sz="1600" dirty="0">
              <a:solidFill>
                <a:srgbClr val="202122"/>
              </a:solidFill>
              <a:latin typeface="Arial" panose="020B0604020202020204" pitchFamily="34" charset="0"/>
            </a:endParaRPr>
          </a:p>
          <a:p>
            <a:r>
              <a:rPr lang="en-GB" sz="1600" b="0" i="0" u="none" strike="noStrike" dirty="0">
                <a:solidFill>
                  <a:srgbClr val="54595D"/>
                </a:solidFill>
                <a:effectLst/>
                <a:latin typeface="Arial" panose="020B0604020202020204" pitchFamily="34" charset="0"/>
              </a:rPr>
              <a:t>USAAF - This image is available from the United States </a:t>
            </a:r>
            <a:r>
              <a:rPr lang="en-GB" sz="1600" b="0" i="0" u="none" strike="noStrike" dirty="0">
                <a:solidFill>
                  <a:srgbClr val="54595D"/>
                </a:solidFill>
                <a:effectLst/>
                <a:latin typeface="Arial" panose="020B0604020202020204" pitchFamily="34" charset="0"/>
                <a:hlinkClick r:id="rId5" tooltip="Library of Congress"/>
              </a:rPr>
              <a:t>Library of Congress</a:t>
            </a:r>
            <a:r>
              <a:rPr lang="en-GB" sz="1600" b="0" i="0" u="none" strike="noStrike" dirty="0">
                <a:solidFill>
                  <a:srgbClr val="54595D"/>
                </a:solidFill>
                <a:effectLst/>
                <a:latin typeface="Arial" panose="020B0604020202020204" pitchFamily="34" charset="0"/>
              </a:rPr>
              <a:t>'s </a:t>
            </a:r>
            <a:r>
              <a:rPr lang="en-GB" sz="1600" b="0" i="0" u="none" strike="noStrike" dirty="0">
                <a:solidFill>
                  <a:srgbClr val="54595D"/>
                </a:solidFill>
                <a:effectLst/>
                <a:latin typeface="Arial" panose="020B0604020202020204" pitchFamily="34" charset="0"/>
                <a:hlinkClick r:id="rId6"/>
              </a:rPr>
              <a:t>Prints and Photographs division</a:t>
            </a:r>
            <a:r>
              <a:rPr lang="en-GB" sz="1600" b="0" i="0" u="none" strike="noStrike" dirty="0">
                <a:solidFill>
                  <a:srgbClr val="54595D"/>
                </a:solidFill>
                <a:effectLst/>
                <a:latin typeface="Arial" panose="020B0604020202020204" pitchFamily="34" charset="0"/>
              </a:rPr>
              <a:t> under the digital ID </a:t>
            </a:r>
            <a:r>
              <a:rPr lang="en-GB" sz="1600" b="0" i="0" u="none" strike="noStrike" dirty="0">
                <a:solidFill>
                  <a:srgbClr val="54595D"/>
                </a:solidFill>
                <a:effectLst/>
                <a:latin typeface="Arial" panose="020B0604020202020204" pitchFamily="34" charset="0"/>
                <a:hlinkClick r:id="rId7"/>
              </a:rPr>
              <a:t>cph.3b48627</a:t>
            </a:r>
            <a:r>
              <a:rPr lang="en-GB" sz="1600" b="0" i="0" u="none" strike="noStrike" dirty="0">
                <a:solidFill>
                  <a:srgbClr val="54595D"/>
                </a:solidFill>
                <a:effectLst/>
                <a:latin typeface="Arial" panose="020B0604020202020204" pitchFamily="34" charset="0"/>
              </a:rPr>
              <a:t>.</a:t>
            </a:r>
            <a:endParaRPr lang="en-GB" sz="1600" b="0" i="0" u="none" strike="noStrike" dirty="0">
              <a:solidFill>
                <a:srgbClr val="202122"/>
              </a:solidFill>
              <a:effectLst/>
              <a:latin typeface="Arial" panose="020B0604020202020204" pitchFamily="34" charset="0"/>
            </a:endParaRPr>
          </a:p>
          <a:p>
            <a:endParaRPr lang="en-US" dirty="0"/>
          </a:p>
        </p:txBody>
      </p:sp>
      <p:sp>
        <p:nvSpPr>
          <p:cNvPr id="4" name="TextBox 3">
            <a:extLst>
              <a:ext uri="{FF2B5EF4-FFF2-40B4-BE49-F238E27FC236}">
                <a16:creationId xmlns:a16="http://schemas.microsoft.com/office/drawing/2014/main" id="{FDC2B1EB-F757-D953-6ECD-4AE118AEDACD}"/>
              </a:ext>
            </a:extLst>
          </p:cNvPr>
          <p:cNvSpPr txBox="1"/>
          <p:nvPr/>
        </p:nvSpPr>
        <p:spPr>
          <a:xfrm>
            <a:off x="5717456" y="568712"/>
            <a:ext cx="2118144" cy="461665"/>
          </a:xfrm>
          <a:prstGeom prst="rect">
            <a:avLst/>
          </a:prstGeom>
          <a:noFill/>
        </p:spPr>
        <p:txBody>
          <a:bodyPr wrap="none" rtlCol="0">
            <a:spAutoFit/>
          </a:bodyPr>
          <a:lstStyle/>
          <a:p>
            <a:r>
              <a:rPr lang="en-US" sz="2400" dirty="0"/>
              <a:t>One year on….</a:t>
            </a:r>
          </a:p>
        </p:txBody>
      </p:sp>
      <p:sp>
        <p:nvSpPr>
          <p:cNvPr id="5" name="TextBox 4">
            <a:extLst>
              <a:ext uri="{FF2B5EF4-FFF2-40B4-BE49-F238E27FC236}">
                <a16:creationId xmlns:a16="http://schemas.microsoft.com/office/drawing/2014/main" id="{B8BD1C61-5803-0F16-3250-3371F7C455F7}"/>
              </a:ext>
            </a:extLst>
          </p:cNvPr>
          <p:cNvSpPr txBox="1"/>
          <p:nvPr/>
        </p:nvSpPr>
        <p:spPr>
          <a:xfrm>
            <a:off x="5717456" y="1030377"/>
            <a:ext cx="5596404" cy="369332"/>
          </a:xfrm>
          <a:prstGeom prst="rect">
            <a:avLst/>
          </a:prstGeom>
          <a:noFill/>
        </p:spPr>
        <p:txBody>
          <a:bodyPr wrap="none" rtlCol="0">
            <a:spAutoFit/>
          </a:bodyPr>
          <a:lstStyle/>
          <a:p>
            <a:r>
              <a:rPr lang="en-US" dirty="0"/>
              <a:t>US nuclear bomb tests on Bikini Atoll in the Marshall Islands</a:t>
            </a:r>
          </a:p>
        </p:txBody>
      </p:sp>
      <p:pic>
        <p:nvPicPr>
          <p:cNvPr id="2052" name="Picture 4" descr="Bikini Atoll is located in Oceania">
            <a:extLst>
              <a:ext uri="{FF2B5EF4-FFF2-40B4-BE49-F238E27FC236}">
                <a16:creationId xmlns:a16="http://schemas.microsoft.com/office/drawing/2014/main" id="{7357EF65-3944-76DE-8064-E09078024C1B}"/>
              </a:ext>
            </a:extLst>
          </p:cNvPr>
          <p:cNvPicPr>
            <a:picLocks noChangeAspect="1" noChangeArrowheads="1"/>
          </p:cNvPicPr>
          <p:nvPr/>
        </p:nvPicPr>
        <p:blipFill>
          <a:blip r:embed="rId8">
            <a:extLst>
              <a:ext uri="{28A0092B-C50C-407E-A947-70E740481C1C}">
                <a14:useLocalDpi xmlns:a14="http://schemas.microsoft.com/office/drawing/2010/main"/>
              </a:ext>
            </a:extLst>
          </a:blip>
          <a:srcRect/>
          <a:stretch>
            <a:fillRect/>
          </a:stretch>
        </p:blipFill>
        <p:spPr bwMode="auto">
          <a:xfrm>
            <a:off x="5813192" y="1595919"/>
            <a:ext cx="3175000" cy="27178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4441409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undefined">
            <a:extLst>
              <a:ext uri="{FF2B5EF4-FFF2-40B4-BE49-F238E27FC236}">
                <a16:creationId xmlns:a16="http://schemas.microsoft.com/office/drawing/2014/main" id="{F1393910-3EB1-9A7D-D017-CAD6A5B81CEA}"/>
              </a:ext>
            </a:extLst>
          </p:cNvPr>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1040935" y="914400"/>
            <a:ext cx="4098196" cy="5565078"/>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a:extLst>
              <a:ext uri="{FF2B5EF4-FFF2-40B4-BE49-F238E27FC236}">
                <a16:creationId xmlns:a16="http://schemas.microsoft.com/office/drawing/2014/main" id="{64B402A4-0ADB-3B6D-FEEE-6F75FF8E7260}"/>
              </a:ext>
            </a:extLst>
          </p:cNvPr>
          <p:cNvSpPr txBox="1"/>
          <p:nvPr/>
        </p:nvSpPr>
        <p:spPr>
          <a:xfrm>
            <a:off x="5330283" y="747132"/>
            <a:ext cx="4463081" cy="584775"/>
          </a:xfrm>
          <a:prstGeom prst="rect">
            <a:avLst/>
          </a:prstGeom>
          <a:noFill/>
        </p:spPr>
        <p:txBody>
          <a:bodyPr wrap="none" rtlCol="0">
            <a:spAutoFit/>
          </a:bodyPr>
          <a:lstStyle/>
          <a:p>
            <a:r>
              <a:rPr lang="en-US" sz="3200" dirty="0"/>
              <a:t>Bikini…. Sounds familiar??</a:t>
            </a:r>
          </a:p>
        </p:txBody>
      </p:sp>
      <p:sp>
        <p:nvSpPr>
          <p:cNvPr id="4" name="TextBox 3">
            <a:extLst>
              <a:ext uri="{FF2B5EF4-FFF2-40B4-BE49-F238E27FC236}">
                <a16:creationId xmlns:a16="http://schemas.microsoft.com/office/drawing/2014/main" id="{3C505235-789F-3D2C-7BD5-3176049091B3}"/>
              </a:ext>
            </a:extLst>
          </p:cNvPr>
          <p:cNvSpPr txBox="1"/>
          <p:nvPr/>
        </p:nvSpPr>
        <p:spPr>
          <a:xfrm>
            <a:off x="5542155" y="1598176"/>
            <a:ext cx="5726151" cy="4524315"/>
          </a:xfrm>
          <a:prstGeom prst="rect">
            <a:avLst/>
          </a:prstGeom>
          <a:noFill/>
        </p:spPr>
        <p:txBody>
          <a:bodyPr wrap="square">
            <a:spAutoFit/>
          </a:bodyPr>
          <a:lstStyle/>
          <a:p>
            <a:r>
              <a:rPr lang="en-GB" b="0" i="0" u="none" strike="noStrike" dirty="0">
                <a:solidFill>
                  <a:srgbClr val="54595D"/>
                </a:solidFill>
                <a:effectLst/>
                <a:latin typeface="Arial" panose="020B0604020202020204" pitchFamily="34" charset="0"/>
              </a:rPr>
              <a:t>Micheline Bernardini wearing the first bikini, 21 June, 1946. </a:t>
            </a:r>
          </a:p>
          <a:p>
            <a:endParaRPr lang="en-GB" dirty="0">
              <a:solidFill>
                <a:srgbClr val="54595D"/>
              </a:solidFill>
              <a:latin typeface="Arial" panose="020B0604020202020204" pitchFamily="34" charset="0"/>
            </a:endParaRPr>
          </a:p>
          <a:p>
            <a:r>
              <a:rPr lang="en-GB" b="0" i="1" u="none" strike="noStrike" dirty="0">
                <a:solidFill>
                  <a:srgbClr val="54595D"/>
                </a:solidFill>
                <a:effectLst/>
                <a:latin typeface="Arial" panose="020B0604020202020204" pitchFamily="34" charset="0"/>
              </a:rPr>
              <a:t>Caption:</a:t>
            </a:r>
            <a:r>
              <a:rPr lang="en-GB" b="0" i="0" u="none" strike="noStrike" dirty="0">
                <a:solidFill>
                  <a:srgbClr val="54595D"/>
                </a:solidFill>
                <a:effectLst/>
                <a:latin typeface="Arial" panose="020B0604020202020204" pitchFamily="34" charset="0"/>
              </a:rPr>
              <a:t> The new '</a:t>
            </a:r>
            <a:r>
              <a:rPr lang="en-GB" b="0" i="0" u="none" strike="noStrike" dirty="0">
                <a:effectLst/>
                <a:latin typeface="Arial" panose="020B0604020202020204" pitchFamily="34" charset="0"/>
                <a:hlinkClick r:id="rId3" tooltip="Bikini"/>
              </a:rPr>
              <a:t>Bikini</a:t>
            </a:r>
            <a:r>
              <a:rPr lang="en-GB" b="0" i="0" u="none" strike="noStrike" dirty="0">
                <a:solidFill>
                  <a:srgbClr val="54595D"/>
                </a:solidFill>
                <a:effectLst/>
                <a:latin typeface="Arial" panose="020B0604020202020204" pitchFamily="34" charset="0"/>
              </a:rPr>
              <a:t>' swimming costume (in a newsprint-patterned fabric), which caused a sensation at a beauty contest at the Molitor swimming pool in Paris. Designer </a:t>
            </a:r>
            <a:r>
              <a:rPr lang="en-GB" b="0" i="0" u="none" strike="noStrike" dirty="0">
                <a:effectLst/>
                <a:latin typeface="Arial" panose="020B0604020202020204" pitchFamily="34" charset="0"/>
                <a:hlinkClick r:id="rId4" tooltip="Louis Réard"/>
              </a:rPr>
              <a:t>Louis Réard</a:t>
            </a:r>
            <a:r>
              <a:rPr lang="en-GB" b="0" i="0" u="none" strike="noStrike" dirty="0">
                <a:solidFill>
                  <a:srgbClr val="54595D"/>
                </a:solidFill>
                <a:effectLst/>
                <a:latin typeface="Arial" panose="020B0604020202020204" pitchFamily="34" charset="0"/>
              </a:rPr>
              <a:t> was unable to find a 'respectable' model for his costume and the job of displaying it went to 19-year-old </a:t>
            </a:r>
            <a:r>
              <a:rPr lang="en-GB" b="0" i="0" u="none" strike="noStrike" dirty="0">
                <a:effectLst/>
                <a:latin typeface="Arial" panose="020B0604020202020204" pitchFamily="34" charset="0"/>
                <a:hlinkClick r:id="rId5" tooltip="Micheline Bernardini"/>
              </a:rPr>
              <a:t>Micheline Bernardini</a:t>
            </a:r>
            <a:r>
              <a:rPr lang="en-GB" b="0" i="0" u="none" strike="noStrike" dirty="0">
                <a:solidFill>
                  <a:srgbClr val="54595D"/>
                </a:solidFill>
                <a:effectLst/>
                <a:latin typeface="Arial" panose="020B0604020202020204" pitchFamily="34" charset="0"/>
              </a:rPr>
              <a:t>, a nude dancer from the Casino de Paris. She is holding a small box into which the entire costume can be packed. Celebrated as the first bikini, Luard's design came a few months after a similar two-piece design was produced by French designer Jacques Heim.</a:t>
            </a:r>
          </a:p>
          <a:p>
            <a:endParaRPr lang="en-GB" dirty="0">
              <a:solidFill>
                <a:srgbClr val="54595D"/>
              </a:solidFill>
              <a:latin typeface="Arial" panose="020B0604020202020204" pitchFamily="34" charset="0"/>
            </a:endParaRPr>
          </a:p>
        </p:txBody>
      </p:sp>
    </p:spTree>
    <p:extLst>
      <p:ext uri="{BB962C8B-B14F-4D97-AF65-F5344CB8AC3E}">
        <p14:creationId xmlns:p14="http://schemas.microsoft.com/office/powerpoint/2010/main" val="192334954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211147" y="148542"/>
            <a:ext cx="6980853" cy="3539430"/>
          </a:xfrm>
          <a:prstGeom prst="rect">
            <a:avLst/>
          </a:prstGeom>
          <a:noFill/>
        </p:spPr>
        <p:txBody>
          <a:bodyPr wrap="square" rtlCol="0">
            <a:spAutoFit/>
          </a:bodyPr>
          <a:lstStyle/>
          <a:p>
            <a:r>
              <a:rPr lang="en-US" sz="2800" dirty="0"/>
              <a:t>The </a:t>
            </a:r>
            <a:r>
              <a:rPr lang="en-US" sz="2800" i="1" dirty="0"/>
              <a:t>New Yorker</a:t>
            </a:r>
            <a:r>
              <a:rPr lang="en-US" sz="2800" dirty="0"/>
              <a:t> editors on their decision to devote the entire 31 August 1946 issue to John Hersey’s ‘Hiroshima’ feature:</a:t>
            </a:r>
          </a:p>
          <a:p>
            <a:r>
              <a:rPr lang="en-US" sz="2800" dirty="0"/>
              <a:t>Because of a </a:t>
            </a:r>
            <a:r>
              <a:rPr lang="en-US" sz="2800" i="1" dirty="0"/>
              <a:t>‘conviction that few of us have yet comprehended the all but incredible destructive power of this weapon, and that everyone might well take time to consider the terrible implications of its use’.</a:t>
            </a:r>
          </a:p>
        </p:txBody>
      </p:sp>
      <p:pic>
        <p:nvPicPr>
          <p:cNvPr id="7170" name="Picture 2" descr="The New Yorker August 31, 1946 Issue | The New Yorker">
            <a:extLst>
              <a:ext uri="{FF2B5EF4-FFF2-40B4-BE49-F238E27FC236}">
                <a16:creationId xmlns:a16="http://schemas.microsoft.com/office/drawing/2014/main" id="{B437A56A-D35F-0123-7B17-FFE997AD38E6}"/>
              </a:ext>
            </a:extLst>
          </p:cNvPr>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22478" y="-27974"/>
            <a:ext cx="5084782" cy="6885974"/>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3">
            <a:extLst>
              <a:ext uri="{FF2B5EF4-FFF2-40B4-BE49-F238E27FC236}">
                <a16:creationId xmlns:a16="http://schemas.microsoft.com/office/drawing/2014/main" id="{83B9F19F-81C6-08A1-2EDB-56629D934D08}"/>
              </a:ext>
            </a:extLst>
          </p:cNvPr>
          <p:cNvPicPr>
            <a:picLocks noChangeAspect="1"/>
          </p:cNvPicPr>
          <p:nvPr/>
        </p:nvPicPr>
        <p:blipFill>
          <a:blip r:embed="rId3"/>
          <a:stretch>
            <a:fillRect/>
          </a:stretch>
        </p:blipFill>
        <p:spPr>
          <a:xfrm>
            <a:off x="6356107" y="3580581"/>
            <a:ext cx="5835893" cy="3236268"/>
          </a:xfrm>
          <a:prstGeom prst="rect">
            <a:avLst/>
          </a:prstGeom>
        </p:spPr>
      </p:pic>
    </p:spTree>
    <p:extLst>
      <p:ext uri="{BB962C8B-B14F-4D97-AF65-F5344CB8AC3E}">
        <p14:creationId xmlns:p14="http://schemas.microsoft.com/office/powerpoint/2010/main" val="113397439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0"/>
            <a:ext cx="5210473" cy="6858000"/>
          </a:xfrm>
          <a:prstGeom prst="rect">
            <a:avLst/>
          </a:prstGeom>
        </p:spPr>
      </p:pic>
      <p:sp>
        <p:nvSpPr>
          <p:cNvPr id="3" name="Rectangle 2"/>
          <p:cNvSpPr/>
          <p:nvPr/>
        </p:nvSpPr>
        <p:spPr>
          <a:xfrm>
            <a:off x="5554115" y="862505"/>
            <a:ext cx="5440987" cy="1384995"/>
          </a:xfrm>
          <a:prstGeom prst="rect">
            <a:avLst/>
          </a:prstGeom>
        </p:spPr>
        <p:txBody>
          <a:bodyPr wrap="square">
            <a:spAutoFit/>
          </a:bodyPr>
          <a:lstStyle/>
          <a:p>
            <a:r>
              <a:rPr lang="en-US" dirty="0">
                <a:solidFill>
                  <a:srgbClr val="000000"/>
                </a:solidFill>
                <a:latin typeface="Adobe Caslon" charset="0"/>
              </a:rPr>
              <a:t>John Hersey was thirty-two when </a:t>
            </a:r>
            <a:r>
              <a:rPr lang="en-US" i="1" dirty="0">
                <a:solidFill>
                  <a:srgbClr val="000000"/>
                </a:solidFill>
                <a:latin typeface="Adobe Caslon" charset="0"/>
              </a:rPr>
              <a:t>The New Yorker </a:t>
            </a:r>
            <a:r>
              <a:rPr lang="en-US" dirty="0">
                <a:solidFill>
                  <a:srgbClr val="000000"/>
                </a:solidFill>
                <a:latin typeface="Adobe Caslon" charset="0"/>
              </a:rPr>
              <a:t>published his massively influential article on the atomic bombing.</a:t>
            </a:r>
          </a:p>
          <a:p>
            <a:endParaRPr lang="en-US" i="1" dirty="0">
              <a:solidFill>
                <a:srgbClr val="000000"/>
              </a:solidFill>
              <a:latin typeface="Adobe Caslon" charset="0"/>
            </a:endParaRPr>
          </a:p>
          <a:p>
            <a:r>
              <a:rPr lang="en-US" sz="1200" dirty="0"/>
              <a:t>PHOTOGRAPH BY DMITRI KESSEL / THE LIFE PICTURE COLLECTION / GETTY</a:t>
            </a:r>
          </a:p>
        </p:txBody>
      </p:sp>
      <p:sp>
        <p:nvSpPr>
          <p:cNvPr id="4" name="Rectangle 3"/>
          <p:cNvSpPr/>
          <p:nvPr/>
        </p:nvSpPr>
        <p:spPr>
          <a:xfrm>
            <a:off x="5554115" y="5674331"/>
            <a:ext cx="6096000" cy="923330"/>
          </a:xfrm>
          <a:prstGeom prst="rect">
            <a:avLst/>
          </a:prstGeom>
        </p:spPr>
        <p:txBody>
          <a:bodyPr>
            <a:spAutoFit/>
          </a:bodyPr>
          <a:lstStyle/>
          <a:p>
            <a:r>
              <a:rPr lang="en-US" dirty="0">
                <a:hlinkClick r:id="rId3"/>
              </a:rPr>
              <a:t>https://www.newyorker.com/culture/culture-desk/john-hersey-the-writer-who-let-hiroshima-speak-for-itself</a:t>
            </a:r>
            <a:endParaRPr lang="en-US" dirty="0"/>
          </a:p>
          <a:p>
            <a:endParaRPr lang="en-US" dirty="0"/>
          </a:p>
        </p:txBody>
      </p:sp>
    </p:spTree>
    <p:extLst>
      <p:ext uri="{BB962C8B-B14F-4D97-AF65-F5344CB8AC3E}">
        <p14:creationId xmlns:p14="http://schemas.microsoft.com/office/powerpoint/2010/main" val="202625051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0" y="0"/>
            <a:ext cx="4038600" cy="5778500"/>
          </a:xfrm>
          <a:prstGeom prst="rect">
            <a:avLst/>
          </a:prstGeom>
        </p:spPr>
      </p:pic>
      <p:pic>
        <p:nvPicPr>
          <p:cNvPr id="3" name="Picture 2"/>
          <p:cNvPicPr>
            <a:picLocks noChangeAspect="1"/>
          </p:cNvPicPr>
          <p:nvPr/>
        </p:nvPicPr>
        <p:blipFill>
          <a:blip r:embed="rId3"/>
          <a:stretch>
            <a:fillRect/>
          </a:stretch>
        </p:blipFill>
        <p:spPr>
          <a:xfrm>
            <a:off x="4038600" y="632639"/>
            <a:ext cx="4329839" cy="6225361"/>
          </a:xfrm>
          <a:prstGeom prst="rect">
            <a:avLst/>
          </a:prstGeom>
        </p:spPr>
      </p:pic>
      <p:pic>
        <p:nvPicPr>
          <p:cNvPr id="4" name="Picture 3"/>
          <p:cNvPicPr>
            <a:picLocks noChangeAspect="1"/>
          </p:cNvPicPr>
          <p:nvPr/>
        </p:nvPicPr>
        <p:blipFill>
          <a:blip r:embed="rId4"/>
          <a:stretch>
            <a:fillRect/>
          </a:stretch>
        </p:blipFill>
        <p:spPr>
          <a:xfrm>
            <a:off x="8368438" y="0"/>
            <a:ext cx="3823561" cy="5134255"/>
          </a:xfrm>
          <a:prstGeom prst="rect">
            <a:avLst/>
          </a:prstGeom>
        </p:spPr>
      </p:pic>
      <p:sp>
        <p:nvSpPr>
          <p:cNvPr id="5" name="TextBox 4"/>
          <p:cNvSpPr txBox="1"/>
          <p:nvPr/>
        </p:nvSpPr>
        <p:spPr>
          <a:xfrm>
            <a:off x="8368438" y="5349796"/>
            <a:ext cx="3448380" cy="646331"/>
          </a:xfrm>
          <a:prstGeom prst="rect">
            <a:avLst/>
          </a:prstGeom>
          <a:noFill/>
        </p:spPr>
        <p:txBody>
          <a:bodyPr wrap="none" rtlCol="0">
            <a:spAutoFit/>
          </a:bodyPr>
          <a:lstStyle/>
          <a:p>
            <a:r>
              <a:rPr lang="en-US" dirty="0"/>
              <a:t>Hersey’s previous works,</a:t>
            </a:r>
          </a:p>
          <a:p>
            <a:r>
              <a:rPr lang="en-US" dirty="0"/>
              <a:t>published in 1942, 1943 and 1944</a:t>
            </a:r>
          </a:p>
        </p:txBody>
      </p:sp>
    </p:spTree>
    <p:extLst>
      <p:ext uri="{BB962C8B-B14F-4D97-AF65-F5344CB8AC3E}">
        <p14:creationId xmlns:p14="http://schemas.microsoft.com/office/powerpoint/2010/main" val="174382335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494970" y="1087821"/>
            <a:ext cx="6939581" cy="2677656"/>
          </a:xfrm>
          <a:prstGeom prst="rect">
            <a:avLst/>
          </a:prstGeom>
        </p:spPr>
        <p:txBody>
          <a:bodyPr wrap="square">
            <a:spAutoFit/>
          </a:bodyPr>
          <a:lstStyle/>
          <a:p>
            <a:r>
              <a:rPr lang="en-US" sz="2400" dirty="0">
                <a:solidFill>
                  <a:srgbClr val="000000"/>
                </a:solidFill>
                <a:latin typeface="Adobe Caslon" charset="0"/>
              </a:rPr>
              <a:t>With journalism, Hersey once said, the reader is always conscious of </a:t>
            </a:r>
            <a:r>
              <a:rPr lang="en-US" sz="2400" b="1" dirty="0">
                <a:solidFill>
                  <a:srgbClr val="000000"/>
                </a:solidFill>
                <a:latin typeface="Adobe Caslon" charset="0"/>
              </a:rPr>
              <a:t>‘the person who’s writing it and explaining to you what’s taken place’. </a:t>
            </a:r>
            <a:r>
              <a:rPr lang="en-US" sz="2400" dirty="0">
                <a:solidFill>
                  <a:srgbClr val="000000"/>
                </a:solidFill>
                <a:latin typeface="Adobe Caslon" charset="0"/>
              </a:rPr>
              <a:t>He said he wanted to have </a:t>
            </a:r>
            <a:r>
              <a:rPr lang="en-US" sz="2400" b="1" dirty="0">
                <a:solidFill>
                  <a:srgbClr val="000000"/>
                </a:solidFill>
                <a:latin typeface="Adobe Caslon" charset="0"/>
              </a:rPr>
              <a:t>‘the reader directly confronted by the characters’</a:t>
            </a:r>
            <a:r>
              <a:rPr lang="en-US" sz="2400" dirty="0">
                <a:solidFill>
                  <a:srgbClr val="000000"/>
                </a:solidFill>
                <a:latin typeface="Adobe Caslon" charset="0"/>
              </a:rPr>
              <a:t>, so he tried to write the piece in such a way that, as he put it, </a:t>
            </a:r>
            <a:r>
              <a:rPr lang="en-US" sz="2400" b="1" dirty="0">
                <a:solidFill>
                  <a:srgbClr val="000000"/>
                </a:solidFill>
                <a:latin typeface="Adobe Caslon" charset="0"/>
              </a:rPr>
              <a:t>‘my mediation would, ideally, disappear’.</a:t>
            </a:r>
            <a:endParaRPr lang="en-US" sz="2400" b="1" dirty="0"/>
          </a:p>
        </p:txBody>
      </p:sp>
      <p:sp>
        <p:nvSpPr>
          <p:cNvPr id="3" name="Rectangle 2"/>
          <p:cNvSpPr/>
          <p:nvPr/>
        </p:nvSpPr>
        <p:spPr>
          <a:xfrm>
            <a:off x="2917371" y="3953078"/>
            <a:ext cx="8432800" cy="1938992"/>
          </a:xfrm>
          <a:prstGeom prst="rect">
            <a:avLst/>
          </a:prstGeom>
        </p:spPr>
        <p:txBody>
          <a:bodyPr wrap="square">
            <a:spAutoFit/>
          </a:bodyPr>
          <a:lstStyle/>
          <a:p>
            <a:r>
              <a:rPr lang="en-US" sz="2400" dirty="0">
                <a:solidFill>
                  <a:srgbClr val="000000"/>
                </a:solidFill>
                <a:latin typeface="Adobe Caslon" charset="0"/>
              </a:rPr>
              <a:t>As a result, the author of the biggest publishing sensation of its time was a virtual stranger to the world of publicity. He never went on tour. He never wanted to ‘flog his wares,’ as he said. He didn’t go on TV or radio, didn’t give lectures. He only did two interviews in his life. </a:t>
            </a:r>
            <a:endParaRPr lang="en-US" sz="2400" dirty="0"/>
          </a:p>
        </p:txBody>
      </p:sp>
      <p:sp>
        <p:nvSpPr>
          <p:cNvPr id="4" name="Rectangle 3"/>
          <p:cNvSpPr/>
          <p:nvPr/>
        </p:nvSpPr>
        <p:spPr>
          <a:xfrm>
            <a:off x="3063766" y="5892070"/>
            <a:ext cx="6096000" cy="646331"/>
          </a:xfrm>
          <a:prstGeom prst="rect">
            <a:avLst/>
          </a:prstGeom>
        </p:spPr>
        <p:txBody>
          <a:bodyPr>
            <a:spAutoFit/>
          </a:bodyPr>
          <a:lstStyle/>
          <a:p>
            <a:r>
              <a:rPr lang="en-US" dirty="0">
                <a:hlinkClick r:id="rId2"/>
              </a:rPr>
              <a:t>https://www.newyorker.com/culture/culture-desk/john-hersey-the-writer-who-let-hiroshima-speak-for-itself</a:t>
            </a:r>
            <a:endParaRPr lang="en-US" dirty="0"/>
          </a:p>
        </p:txBody>
      </p:sp>
      <p:sp>
        <p:nvSpPr>
          <p:cNvPr id="5" name="TextBox 4"/>
          <p:cNvSpPr txBox="1"/>
          <p:nvPr/>
        </p:nvSpPr>
        <p:spPr>
          <a:xfrm>
            <a:off x="1494972" y="567559"/>
            <a:ext cx="5694104" cy="523220"/>
          </a:xfrm>
          <a:prstGeom prst="rect">
            <a:avLst/>
          </a:prstGeom>
          <a:noFill/>
        </p:spPr>
        <p:txBody>
          <a:bodyPr wrap="square" rtlCol="0">
            <a:spAutoFit/>
          </a:bodyPr>
          <a:lstStyle/>
          <a:p>
            <a:r>
              <a:rPr lang="en-US" sz="2800" b="1" dirty="0"/>
              <a:t>A precursor to the ‘New Journalism’</a:t>
            </a:r>
          </a:p>
        </p:txBody>
      </p:sp>
    </p:spTree>
    <p:extLst>
      <p:ext uri="{BB962C8B-B14F-4D97-AF65-F5344CB8AC3E}">
        <p14:creationId xmlns:p14="http://schemas.microsoft.com/office/powerpoint/2010/main" val="158589655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407886" y="885149"/>
            <a:ext cx="9042400" cy="830997"/>
          </a:xfrm>
          <a:prstGeom prst="rect">
            <a:avLst/>
          </a:prstGeom>
        </p:spPr>
        <p:txBody>
          <a:bodyPr wrap="square">
            <a:spAutoFit/>
          </a:bodyPr>
          <a:lstStyle/>
          <a:p>
            <a:r>
              <a:rPr lang="en-US" sz="2400" b="1" dirty="0">
                <a:solidFill>
                  <a:srgbClr val="222222"/>
                </a:solidFill>
                <a:latin typeface="Arial" charset="0"/>
              </a:rPr>
              <a:t>Michihiko </a:t>
            </a:r>
            <a:r>
              <a:rPr lang="en-US" sz="2400" b="1" dirty="0" err="1">
                <a:solidFill>
                  <a:srgbClr val="222222"/>
                </a:solidFill>
                <a:latin typeface="Arial" charset="0"/>
              </a:rPr>
              <a:t>Hachiya</a:t>
            </a:r>
            <a:r>
              <a:rPr lang="en-US" sz="2400" dirty="0">
                <a:solidFill>
                  <a:srgbClr val="222222"/>
                </a:solidFill>
                <a:latin typeface="Arial" charset="0"/>
              </a:rPr>
              <a:t> (</a:t>
            </a:r>
            <a:r>
              <a:rPr lang="ja-JP" altLang="en-US" sz="2400" dirty="0">
                <a:solidFill>
                  <a:srgbClr val="222222"/>
                </a:solidFill>
                <a:latin typeface="Arial" charset="0"/>
              </a:rPr>
              <a:t>蜂谷道彦</a:t>
            </a:r>
            <a:r>
              <a:rPr lang="en-US" sz="2400" dirty="0">
                <a:solidFill>
                  <a:srgbClr val="222222"/>
                </a:solidFill>
                <a:latin typeface="Arial" charset="0"/>
              </a:rPr>
              <a:t> </a:t>
            </a:r>
            <a:r>
              <a:rPr lang="en-US" sz="2400" i="1" dirty="0" err="1">
                <a:solidFill>
                  <a:srgbClr val="222222"/>
                </a:solidFill>
                <a:latin typeface="Arial" charset="0"/>
              </a:rPr>
              <a:t>Hachiya</a:t>
            </a:r>
            <a:r>
              <a:rPr lang="en-US" sz="2400" i="1" dirty="0">
                <a:solidFill>
                  <a:srgbClr val="222222"/>
                </a:solidFill>
                <a:latin typeface="Arial" charset="0"/>
              </a:rPr>
              <a:t> Michihiko</a:t>
            </a:r>
            <a:r>
              <a:rPr lang="en-US" sz="2400" dirty="0">
                <a:solidFill>
                  <a:srgbClr val="222222"/>
                </a:solidFill>
                <a:latin typeface="Arial" charset="0"/>
              </a:rPr>
              <a:t>, 1903 in </a:t>
            </a:r>
            <a:r>
              <a:rPr lang="en-US" sz="2400" dirty="0">
                <a:solidFill>
                  <a:srgbClr val="0B0080"/>
                </a:solidFill>
                <a:latin typeface="Arial" charset="0"/>
                <a:hlinkClick r:id="rId2" tooltip="Okayama Prefecture"/>
              </a:rPr>
              <a:t>Okayama Prefecture</a:t>
            </a:r>
            <a:r>
              <a:rPr lang="en-US" sz="2400" dirty="0">
                <a:solidFill>
                  <a:srgbClr val="222222"/>
                </a:solidFill>
                <a:latin typeface="Arial" charset="0"/>
              </a:rPr>
              <a:t> - 1980)</a:t>
            </a:r>
            <a:endParaRPr lang="en-US" sz="2400" dirty="0"/>
          </a:p>
        </p:txBody>
      </p:sp>
      <p:pic>
        <p:nvPicPr>
          <p:cNvPr id="3" name="Picture 2"/>
          <p:cNvPicPr>
            <a:picLocks noChangeAspect="1"/>
          </p:cNvPicPr>
          <p:nvPr/>
        </p:nvPicPr>
        <p:blipFill>
          <a:blip r:embed="rId3"/>
          <a:stretch>
            <a:fillRect/>
          </a:stretch>
        </p:blipFill>
        <p:spPr>
          <a:xfrm>
            <a:off x="7402286" y="1561194"/>
            <a:ext cx="3048000" cy="4025900"/>
          </a:xfrm>
          <a:prstGeom prst="rect">
            <a:avLst/>
          </a:prstGeom>
        </p:spPr>
      </p:pic>
      <p:pic>
        <p:nvPicPr>
          <p:cNvPr id="4" name="Picture 3"/>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407886" y="1930400"/>
            <a:ext cx="5446373" cy="4216400"/>
          </a:xfrm>
          <a:prstGeom prst="rect">
            <a:avLst/>
          </a:prstGeom>
        </p:spPr>
      </p:pic>
      <p:sp>
        <p:nvSpPr>
          <p:cNvPr id="5" name="Rectangle 4"/>
          <p:cNvSpPr/>
          <p:nvPr/>
        </p:nvSpPr>
        <p:spPr>
          <a:xfrm>
            <a:off x="1611086" y="6211669"/>
            <a:ext cx="8040914" cy="646331"/>
          </a:xfrm>
          <a:prstGeom prst="rect">
            <a:avLst/>
          </a:prstGeom>
        </p:spPr>
        <p:txBody>
          <a:bodyPr wrap="square">
            <a:spAutoFit/>
          </a:bodyPr>
          <a:lstStyle/>
          <a:p>
            <a:r>
              <a:rPr lang="en-US" dirty="0">
                <a:hlinkClick r:id="rId5"/>
              </a:rPr>
              <a:t>http://voiceseducation.org/content/hibakusha-dr-michihiko-hachiya</a:t>
            </a:r>
            <a:endParaRPr lang="en-US" dirty="0"/>
          </a:p>
          <a:p>
            <a:endParaRPr lang="en-US" dirty="0"/>
          </a:p>
        </p:txBody>
      </p:sp>
    </p:spTree>
    <p:extLst>
      <p:ext uri="{BB962C8B-B14F-4D97-AF65-F5344CB8AC3E}">
        <p14:creationId xmlns:p14="http://schemas.microsoft.com/office/powerpoint/2010/main" val="133354879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0" y="-1"/>
            <a:ext cx="12192001" cy="6833287"/>
          </a:xfrm>
          <a:prstGeom prst="rect">
            <a:avLst/>
          </a:prstGeom>
        </p:spPr>
      </p:pic>
      <p:sp>
        <p:nvSpPr>
          <p:cNvPr id="5" name="Rectangle 4"/>
          <p:cNvSpPr/>
          <p:nvPr/>
        </p:nvSpPr>
        <p:spPr>
          <a:xfrm>
            <a:off x="98855" y="0"/>
            <a:ext cx="4423134" cy="369332"/>
          </a:xfrm>
          <a:prstGeom prst="rect">
            <a:avLst/>
          </a:prstGeom>
        </p:spPr>
        <p:txBody>
          <a:bodyPr wrap="none">
            <a:spAutoFit/>
          </a:bodyPr>
          <a:lstStyle/>
          <a:p>
            <a:r>
              <a:rPr lang="en-US">
                <a:solidFill>
                  <a:srgbClr val="767676"/>
                </a:solidFill>
                <a:latin typeface="Guardian Text Sans Web" charset="0"/>
              </a:rPr>
              <a:t>Photograph: Asahi Shimbun via Getty Images</a:t>
            </a:r>
            <a:endParaRPr lang="en-US"/>
          </a:p>
        </p:txBody>
      </p:sp>
    </p:spTree>
    <p:extLst>
      <p:ext uri="{BB962C8B-B14F-4D97-AF65-F5344CB8AC3E}">
        <p14:creationId xmlns:p14="http://schemas.microsoft.com/office/powerpoint/2010/main" val="120114709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807937" y="3244334"/>
            <a:ext cx="4576125" cy="646331"/>
          </a:xfrm>
          <a:prstGeom prst="rect">
            <a:avLst/>
          </a:prstGeom>
        </p:spPr>
        <p:txBody>
          <a:bodyPr wrap="none">
            <a:spAutoFit/>
          </a:bodyPr>
          <a:lstStyle/>
          <a:p>
            <a:r>
              <a:rPr lang="en-US" dirty="0">
                <a:hlinkClick r:id="rId2"/>
              </a:rPr>
              <a:t>http://www.rerf.or.jp/general/qa_e/qa12.html</a:t>
            </a:r>
            <a:endParaRPr lang="en-US" dirty="0"/>
          </a:p>
          <a:p>
            <a:endParaRPr lang="en-US" dirty="0"/>
          </a:p>
        </p:txBody>
      </p:sp>
      <p:pic>
        <p:nvPicPr>
          <p:cNvPr id="3" name="Picture 2"/>
          <p:cNvPicPr>
            <a:picLocks noChangeAspect="1"/>
          </p:cNvPicPr>
          <p:nvPr/>
        </p:nvPicPr>
        <p:blipFill>
          <a:blip r:embed="rId3"/>
          <a:stretch>
            <a:fillRect/>
          </a:stretch>
        </p:blipFill>
        <p:spPr>
          <a:xfrm>
            <a:off x="3522705" y="1810608"/>
            <a:ext cx="5715000" cy="889000"/>
          </a:xfrm>
          <a:prstGeom prst="rect">
            <a:avLst/>
          </a:prstGeom>
        </p:spPr>
      </p:pic>
    </p:spTree>
    <p:extLst>
      <p:ext uri="{BB962C8B-B14F-4D97-AF65-F5344CB8AC3E}">
        <p14:creationId xmlns:p14="http://schemas.microsoft.com/office/powerpoint/2010/main" val="51799224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98839" y="0"/>
            <a:ext cx="5196275" cy="6858000"/>
          </a:xfrm>
          <a:prstGeom prst="rect">
            <a:avLst/>
          </a:prstGeom>
        </p:spPr>
      </p:pic>
      <p:pic>
        <p:nvPicPr>
          <p:cNvPr id="3" name="Picture 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995787" y="0"/>
            <a:ext cx="5196234" cy="6858000"/>
          </a:xfrm>
          <a:prstGeom prst="rect">
            <a:avLst/>
          </a:prstGeom>
        </p:spPr>
      </p:pic>
      <p:sp>
        <p:nvSpPr>
          <p:cNvPr id="4" name="Rectangle 3"/>
          <p:cNvSpPr/>
          <p:nvPr/>
        </p:nvSpPr>
        <p:spPr>
          <a:xfrm>
            <a:off x="5048915" y="194771"/>
            <a:ext cx="1946872" cy="6740307"/>
          </a:xfrm>
          <a:prstGeom prst="rect">
            <a:avLst/>
          </a:prstGeom>
        </p:spPr>
        <p:txBody>
          <a:bodyPr wrap="square">
            <a:spAutoFit/>
          </a:bodyPr>
          <a:lstStyle/>
          <a:p>
            <a:r>
              <a:rPr lang="en-US" dirty="0">
                <a:latin typeface="Guardian Egyptian Web" charset="0"/>
              </a:rPr>
              <a:t>The etched outline of a passerby that was imprinted on the </a:t>
            </a:r>
            <a:r>
              <a:rPr lang="en-US" dirty="0" err="1">
                <a:latin typeface="Guardian Egyptian Web" charset="0"/>
              </a:rPr>
              <a:t>Yorozuyo</a:t>
            </a:r>
            <a:r>
              <a:rPr lang="en-US" dirty="0">
                <a:latin typeface="Guardian Egyptian Web" charset="0"/>
              </a:rPr>
              <a:t> Bridge after the heat of the bomb. This was 860 </a:t>
            </a:r>
            <a:r>
              <a:rPr lang="en-US" dirty="0" err="1">
                <a:latin typeface="Guardian Egyptian Web" charset="0"/>
              </a:rPr>
              <a:t>metres</a:t>
            </a:r>
            <a:r>
              <a:rPr lang="en-US" dirty="0">
                <a:latin typeface="Guardian Egyptian Web" charset="0"/>
              </a:rPr>
              <a:t> from the </a:t>
            </a:r>
            <a:r>
              <a:rPr lang="en-US" dirty="0" err="1">
                <a:latin typeface="Guardian Egyptian Web" charset="0"/>
              </a:rPr>
              <a:t>centre</a:t>
            </a:r>
            <a:r>
              <a:rPr lang="en-US" dirty="0">
                <a:latin typeface="Guardian Egyptian Web" charset="0"/>
              </a:rPr>
              <a:t> of the blast; the asphalt was scorched everywhere except the light area, which was shielded by their body. Today, the bridge has been tiled over.</a:t>
            </a:r>
          </a:p>
          <a:p>
            <a:endParaRPr lang="en-US" dirty="0">
              <a:latin typeface="Guardian Text Sans Web" charset="0"/>
            </a:endParaRPr>
          </a:p>
          <a:p>
            <a:r>
              <a:rPr lang="en-US" dirty="0">
                <a:latin typeface="Guardian Text Sans Web" charset="0"/>
              </a:rPr>
              <a:t>Photograph: Hiroshima Peace Memorial Museum/Reuters/</a:t>
            </a:r>
          </a:p>
          <a:p>
            <a:r>
              <a:rPr lang="en-US" dirty="0" err="1">
                <a:latin typeface="Guardian Text Sans Web" charset="0"/>
              </a:rPr>
              <a:t>Issei</a:t>
            </a:r>
            <a:r>
              <a:rPr lang="en-US" dirty="0">
                <a:latin typeface="Guardian Text Sans Web" charset="0"/>
              </a:rPr>
              <a:t> Kato</a:t>
            </a:r>
            <a:endParaRPr lang="en-US" i="0" dirty="0">
              <a:effectLst/>
              <a:latin typeface="Guardian Text Sans Web" charset="0"/>
            </a:endParaRPr>
          </a:p>
        </p:txBody>
      </p:sp>
      <p:sp>
        <p:nvSpPr>
          <p:cNvPr id="5" name="Rectangle 4"/>
          <p:cNvSpPr/>
          <p:nvPr/>
        </p:nvSpPr>
        <p:spPr>
          <a:xfrm>
            <a:off x="0" y="0"/>
            <a:ext cx="6096000" cy="553998"/>
          </a:xfrm>
          <a:prstGeom prst="rect">
            <a:avLst/>
          </a:prstGeom>
        </p:spPr>
        <p:txBody>
          <a:bodyPr>
            <a:spAutoFit/>
          </a:bodyPr>
          <a:lstStyle/>
          <a:p>
            <a:r>
              <a:rPr lang="en-US" sz="1000" dirty="0">
                <a:hlinkClick r:id="rId4"/>
              </a:rPr>
              <a:t>https://www.theguardian.com/artanddesign/gallery/2015/aug/06/after-the-atomic-bomb-hiroshima-and-nagasaki-then-and-now-in-pictures</a:t>
            </a:r>
            <a:endParaRPr lang="en-US" sz="1000" dirty="0"/>
          </a:p>
          <a:p>
            <a:endParaRPr lang="en-US" sz="1000" dirty="0"/>
          </a:p>
        </p:txBody>
      </p:sp>
    </p:spTree>
    <p:extLst>
      <p:ext uri="{BB962C8B-B14F-4D97-AF65-F5344CB8AC3E}">
        <p14:creationId xmlns:p14="http://schemas.microsoft.com/office/powerpoint/2010/main" val="133289344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2496393" y="0"/>
            <a:ext cx="7199213" cy="6858000"/>
          </a:xfrm>
          <a:prstGeom prst="rect">
            <a:avLst/>
          </a:prstGeom>
        </p:spPr>
      </p:pic>
      <p:sp>
        <p:nvSpPr>
          <p:cNvPr id="3" name="Rectangle 2"/>
          <p:cNvSpPr/>
          <p:nvPr/>
        </p:nvSpPr>
        <p:spPr>
          <a:xfrm>
            <a:off x="247586" y="3738605"/>
            <a:ext cx="1762021" cy="646331"/>
          </a:xfrm>
          <a:prstGeom prst="rect">
            <a:avLst/>
          </a:prstGeom>
        </p:spPr>
        <p:txBody>
          <a:bodyPr wrap="none">
            <a:spAutoFit/>
          </a:bodyPr>
          <a:lstStyle/>
          <a:p>
            <a:r>
              <a:rPr lang="en-US" dirty="0">
                <a:solidFill>
                  <a:srgbClr val="767676"/>
                </a:solidFill>
                <a:latin typeface="Guardian Text Sans Web" charset="0"/>
              </a:rPr>
              <a:t>Photograph: </a:t>
            </a:r>
          </a:p>
          <a:p>
            <a:r>
              <a:rPr lang="en-US" dirty="0" err="1">
                <a:solidFill>
                  <a:srgbClr val="767676"/>
                </a:solidFill>
                <a:latin typeface="Guardian Text Sans Web" charset="0"/>
              </a:rPr>
              <a:t>Bettmann</a:t>
            </a:r>
            <a:r>
              <a:rPr lang="en-US" dirty="0">
                <a:solidFill>
                  <a:srgbClr val="767676"/>
                </a:solidFill>
                <a:latin typeface="Guardian Text Sans Web" charset="0"/>
              </a:rPr>
              <a:t>/Corbis</a:t>
            </a:r>
            <a:endParaRPr lang="en-US" dirty="0"/>
          </a:p>
        </p:txBody>
      </p:sp>
    </p:spTree>
    <p:extLst>
      <p:ext uri="{BB962C8B-B14F-4D97-AF65-F5344CB8AC3E}">
        <p14:creationId xmlns:p14="http://schemas.microsoft.com/office/powerpoint/2010/main" val="113340891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1616520" y="0"/>
            <a:ext cx="4836901" cy="6858000"/>
          </a:xfrm>
          <a:prstGeom prst="rect">
            <a:avLst/>
          </a:prstGeom>
        </p:spPr>
      </p:pic>
      <p:sp>
        <p:nvSpPr>
          <p:cNvPr id="3" name="Rectangle 2"/>
          <p:cNvSpPr/>
          <p:nvPr/>
        </p:nvSpPr>
        <p:spPr>
          <a:xfrm>
            <a:off x="6560457" y="2782669"/>
            <a:ext cx="6096000" cy="646331"/>
          </a:xfrm>
          <a:prstGeom prst="rect">
            <a:avLst/>
          </a:prstGeom>
        </p:spPr>
        <p:txBody>
          <a:bodyPr>
            <a:spAutoFit/>
          </a:bodyPr>
          <a:lstStyle/>
          <a:p>
            <a:r>
              <a:rPr lang="en-US" b="1" dirty="0">
                <a:solidFill>
                  <a:srgbClr val="000000"/>
                </a:solidFill>
                <a:latin typeface="Palatino" charset="0"/>
              </a:rPr>
              <a:t>Woman with Burns Through Kimono, 1945, </a:t>
            </a:r>
          </a:p>
          <a:p>
            <a:r>
              <a:rPr lang="en-US" b="1" dirty="0">
                <a:solidFill>
                  <a:srgbClr val="000000"/>
                </a:solidFill>
                <a:latin typeface="Palatino" charset="0"/>
              </a:rPr>
              <a:t>Kimura </a:t>
            </a:r>
            <a:r>
              <a:rPr lang="en-US" b="1" dirty="0" err="1">
                <a:solidFill>
                  <a:srgbClr val="000000"/>
                </a:solidFill>
                <a:latin typeface="Palatino" charset="0"/>
              </a:rPr>
              <a:t>Gon'ichi</a:t>
            </a:r>
            <a:r>
              <a:rPr lang="en-US" b="1" dirty="0">
                <a:solidFill>
                  <a:srgbClr val="000000"/>
                </a:solidFill>
                <a:latin typeface="Palatino" charset="0"/>
              </a:rPr>
              <a:t>, Peace Memorial Museum</a:t>
            </a:r>
            <a:endParaRPr lang="en-US" dirty="0"/>
          </a:p>
        </p:txBody>
      </p:sp>
    </p:spTree>
    <p:extLst>
      <p:ext uri="{BB962C8B-B14F-4D97-AF65-F5344CB8AC3E}">
        <p14:creationId xmlns:p14="http://schemas.microsoft.com/office/powerpoint/2010/main" val="124423105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1547948" y="0"/>
            <a:ext cx="4741817" cy="6858000"/>
          </a:xfrm>
          <a:prstGeom prst="rect">
            <a:avLst/>
          </a:prstGeom>
        </p:spPr>
      </p:pic>
      <p:sp>
        <p:nvSpPr>
          <p:cNvPr id="3" name="Rectangle 2"/>
          <p:cNvSpPr/>
          <p:nvPr/>
        </p:nvSpPr>
        <p:spPr>
          <a:xfrm>
            <a:off x="6289765" y="2782669"/>
            <a:ext cx="6096000" cy="646331"/>
          </a:xfrm>
          <a:prstGeom prst="rect">
            <a:avLst/>
          </a:prstGeom>
        </p:spPr>
        <p:txBody>
          <a:bodyPr>
            <a:spAutoFit/>
          </a:bodyPr>
          <a:lstStyle/>
          <a:p>
            <a:r>
              <a:rPr lang="en-US" b="1" dirty="0" err="1">
                <a:solidFill>
                  <a:srgbClr val="000000"/>
                </a:solidFill>
                <a:latin typeface="Palatino" charset="0"/>
              </a:rPr>
              <a:t>Ishiuchi</a:t>
            </a:r>
            <a:r>
              <a:rPr lang="en-US" b="1" dirty="0">
                <a:solidFill>
                  <a:srgbClr val="000000"/>
                </a:solidFill>
                <a:latin typeface="Palatino" charset="0"/>
              </a:rPr>
              <a:t> </a:t>
            </a:r>
            <a:r>
              <a:rPr lang="en-US" b="1" dirty="0" err="1">
                <a:solidFill>
                  <a:srgbClr val="000000"/>
                </a:solidFill>
                <a:latin typeface="Palatino" charset="0"/>
              </a:rPr>
              <a:t>Miyako</a:t>
            </a:r>
            <a:r>
              <a:rPr lang="en-US" b="1" dirty="0">
                <a:solidFill>
                  <a:srgbClr val="000000"/>
                </a:solidFill>
                <a:latin typeface="Palatino" charset="0"/>
              </a:rPr>
              <a:t>, chromogenic print of an A-bombed dress from </a:t>
            </a:r>
            <a:r>
              <a:rPr lang="en-US" b="1" i="1" dirty="0">
                <a:solidFill>
                  <a:srgbClr val="000000"/>
                </a:solidFill>
                <a:latin typeface="Palatino" charset="0"/>
              </a:rPr>
              <a:t>Hiroshima: Strings of Time, 2008</a:t>
            </a:r>
            <a:endParaRPr lang="en-US" dirty="0"/>
          </a:p>
        </p:txBody>
      </p:sp>
      <p:sp>
        <p:nvSpPr>
          <p:cNvPr id="4" name="Rectangle 3"/>
          <p:cNvSpPr/>
          <p:nvPr/>
        </p:nvSpPr>
        <p:spPr>
          <a:xfrm>
            <a:off x="6589486" y="4553775"/>
            <a:ext cx="6096000" cy="2308324"/>
          </a:xfrm>
          <a:prstGeom prst="rect">
            <a:avLst/>
          </a:prstGeom>
        </p:spPr>
        <p:txBody>
          <a:bodyPr>
            <a:spAutoFit/>
          </a:bodyPr>
          <a:lstStyle/>
          <a:p>
            <a:r>
              <a:rPr lang="en-US" i="1" dirty="0"/>
              <a:t>Hiroshima: A Visual Record</a:t>
            </a:r>
          </a:p>
          <a:p>
            <a:r>
              <a:rPr lang="en-US" dirty="0"/>
              <a:t>Elin </a:t>
            </a:r>
            <a:r>
              <a:rPr lang="en-US" dirty="0" err="1"/>
              <a:t>o’Hara</a:t>
            </a:r>
            <a:r>
              <a:rPr lang="en-US" dirty="0"/>
              <a:t> Slavic</a:t>
            </a:r>
          </a:p>
          <a:p>
            <a:r>
              <a:rPr lang="en-US" i="1" dirty="0"/>
              <a:t>Asia Pacific Journal</a:t>
            </a:r>
          </a:p>
          <a:p>
            <a:r>
              <a:rPr lang="en-US" i="1" dirty="0"/>
              <a:t>Vol. 30-3-09, July 27, 2009</a:t>
            </a:r>
          </a:p>
          <a:p>
            <a:endParaRPr lang="en-US" i="1" dirty="0"/>
          </a:p>
          <a:p>
            <a:r>
              <a:rPr lang="en-US" i="1" dirty="0">
                <a:hlinkClick r:id="rId3"/>
              </a:rPr>
              <a:t>http://apjjf.org/-elin-o'Hara-slavick/3196/article.html</a:t>
            </a:r>
            <a:endParaRPr lang="en-US" i="1" dirty="0"/>
          </a:p>
          <a:p>
            <a:endParaRPr lang="en-US" i="1" dirty="0"/>
          </a:p>
          <a:p>
            <a:endParaRPr lang="en-US" dirty="0"/>
          </a:p>
        </p:txBody>
      </p:sp>
    </p:spTree>
    <p:extLst>
      <p:ext uri="{BB962C8B-B14F-4D97-AF65-F5344CB8AC3E}">
        <p14:creationId xmlns:p14="http://schemas.microsoft.com/office/powerpoint/2010/main" val="90261850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1496375" y="2478302"/>
            <a:ext cx="5731738" cy="3416320"/>
          </a:xfrm>
          <a:prstGeom prst="rect">
            <a:avLst/>
          </a:prstGeom>
        </p:spPr>
        <p:txBody>
          <a:bodyPr wrap="square">
            <a:spAutoFit/>
          </a:bodyPr>
          <a:lstStyle/>
          <a:p>
            <a:r>
              <a:rPr lang="en-US" dirty="0">
                <a:solidFill>
                  <a:srgbClr val="333333"/>
                </a:solidFill>
                <a:latin typeface="+mj-lt"/>
              </a:rPr>
              <a:t>Hiroshima and the nuclear age – a visual guide</a:t>
            </a:r>
          </a:p>
          <a:p>
            <a:r>
              <a:rPr lang="en-US" dirty="0">
                <a:solidFill>
                  <a:srgbClr val="767676"/>
                </a:solidFill>
                <a:latin typeface="+mj-lt"/>
              </a:rPr>
              <a:t>On 6 August 1945, the US attacked the Japanese city of Hiroshima with an atomic bomb in a bid to end the second world war. Seventy years after the devastating power of nuclear weapons was first demonstrated, nine states retain them in their arsenals</a:t>
            </a:r>
          </a:p>
          <a:p>
            <a:r>
              <a:rPr lang="en-US" dirty="0">
                <a:solidFill>
                  <a:srgbClr val="767676"/>
                </a:solidFill>
                <a:latin typeface="+mj-lt"/>
              </a:rPr>
              <a:t>Wednesday 5 August 2015 20.30 BST</a:t>
            </a:r>
          </a:p>
          <a:p>
            <a:endParaRPr lang="en-US" b="0" i="0" dirty="0">
              <a:solidFill>
                <a:srgbClr val="767676"/>
              </a:solidFill>
              <a:effectLst/>
              <a:latin typeface="+mj-lt"/>
            </a:endParaRPr>
          </a:p>
          <a:p>
            <a:r>
              <a:rPr lang="en-US" dirty="0">
                <a:solidFill>
                  <a:srgbClr val="767676"/>
                </a:solidFill>
                <a:latin typeface="+mj-lt"/>
                <a:hlinkClick r:id="rId2"/>
              </a:rPr>
              <a:t>https://www.theguardian.com/world/ng-interactive/2015/aug/05/hiroshima-nuclear-guide-anniversary-atomic-bomb</a:t>
            </a:r>
            <a:endParaRPr lang="en-US" dirty="0">
              <a:solidFill>
                <a:srgbClr val="767676"/>
              </a:solidFill>
              <a:latin typeface="+mj-lt"/>
            </a:endParaRPr>
          </a:p>
          <a:p>
            <a:endParaRPr lang="en-US" b="0" i="0" dirty="0">
              <a:solidFill>
                <a:srgbClr val="767676"/>
              </a:solidFill>
              <a:effectLst/>
              <a:latin typeface="Guardian Text Sans Web" charset="0"/>
            </a:endParaRPr>
          </a:p>
        </p:txBody>
      </p:sp>
      <p:sp>
        <p:nvSpPr>
          <p:cNvPr id="4" name="Rectangle 3"/>
          <p:cNvSpPr/>
          <p:nvPr/>
        </p:nvSpPr>
        <p:spPr>
          <a:xfrm>
            <a:off x="1496375" y="1081964"/>
            <a:ext cx="5731739" cy="1200329"/>
          </a:xfrm>
          <a:prstGeom prst="rect">
            <a:avLst/>
          </a:prstGeom>
        </p:spPr>
        <p:txBody>
          <a:bodyPr wrap="square">
            <a:spAutoFit/>
          </a:bodyPr>
          <a:lstStyle/>
          <a:p>
            <a:endParaRPr lang="en-US" dirty="0">
              <a:hlinkClick r:id="rId3"/>
            </a:endParaRPr>
          </a:p>
          <a:p>
            <a:endParaRPr lang="en-US" dirty="0"/>
          </a:p>
          <a:p>
            <a:r>
              <a:rPr lang="en-US" dirty="0">
                <a:hlinkClick r:id="rId4"/>
              </a:rPr>
              <a:t>https://www.britishpathe.com/asset/254030</a:t>
            </a:r>
            <a:endParaRPr lang="en-US" dirty="0"/>
          </a:p>
          <a:p>
            <a:endParaRPr lang="en-US" dirty="0"/>
          </a:p>
        </p:txBody>
      </p:sp>
      <p:sp>
        <p:nvSpPr>
          <p:cNvPr id="5" name="TextBox 4"/>
          <p:cNvSpPr txBox="1"/>
          <p:nvPr/>
        </p:nvSpPr>
        <p:spPr>
          <a:xfrm>
            <a:off x="3048000" y="531340"/>
            <a:ext cx="4443076" cy="523220"/>
          </a:xfrm>
          <a:prstGeom prst="rect">
            <a:avLst/>
          </a:prstGeom>
          <a:noFill/>
        </p:spPr>
        <p:txBody>
          <a:bodyPr wrap="none" rtlCol="0">
            <a:spAutoFit/>
          </a:bodyPr>
          <a:lstStyle/>
          <a:p>
            <a:r>
              <a:rPr lang="en-US" sz="2800" dirty="0"/>
              <a:t>Visual resources on Hiroshima:</a:t>
            </a:r>
          </a:p>
        </p:txBody>
      </p:sp>
      <p:sp>
        <p:nvSpPr>
          <p:cNvPr id="6" name="TextBox 5"/>
          <p:cNvSpPr txBox="1"/>
          <p:nvPr/>
        </p:nvSpPr>
        <p:spPr>
          <a:xfrm>
            <a:off x="1496375" y="1277973"/>
            <a:ext cx="3003899" cy="369332"/>
          </a:xfrm>
          <a:prstGeom prst="rect">
            <a:avLst/>
          </a:prstGeom>
          <a:noFill/>
        </p:spPr>
        <p:txBody>
          <a:bodyPr wrap="none" rtlCol="0">
            <a:spAutoFit/>
          </a:bodyPr>
          <a:lstStyle/>
          <a:p>
            <a:r>
              <a:rPr lang="en-US" dirty="0"/>
              <a:t>British </a:t>
            </a:r>
            <a:r>
              <a:rPr lang="en-US" dirty="0" err="1"/>
              <a:t>Pathe</a:t>
            </a:r>
            <a:r>
              <a:rPr lang="en-US" dirty="0"/>
              <a:t> Newsreel footage</a:t>
            </a:r>
          </a:p>
        </p:txBody>
      </p:sp>
      <p:graphicFrame>
        <p:nvGraphicFramePr>
          <p:cNvPr id="7" name="Table 6"/>
          <p:cNvGraphicFramePr>
            <a:graphicFrameLocks noGrp="1"/>
          </p:cNvGraphicFramePr>
          <p:nvPr>
            <p:extLst>
              <p:ext uri="{D42A27DB-BD31-4B8C-83A1-F6EECF244321}">
                <p14:modId xmlns:p14="http://schemas.microsoft.com/office/powerpoint/2010/main" val="1115910784"/>
              </p:ext>
            </p:extLst>
          </p:nvPr>
        </p:nvGraphicFramePr>
        <p:xfrm>
          <a:off x="2018337" y="3241064"/>
          <a:ext cx="8402919" cy="274320"/>
        </p:xfrm>
        <a:graphic>
          <a:graphicData uri="http://schemas.openxmlformats.org/drawingml/2006/table">
            <a:tbl>
              <a:tblPr/>
              <a:tblGrid>
                <a:gridCol w="6995034">
                  <a:extLst>
                    <a:ext uri="{9D8B030D-6E8A-4147-A177-3AD203B41FA5}">
                      <a16:colId xmlns:a16="http://schemas.microsoft.com/office/drawing/2014/main" val="20000"/>
                    </a:ext>
                  </a:extLst>
                </a:gridCol>
                <a:gridCol w="1407885">
                  <a:extLst>
                    <a:ext uri="{9D8B030D-6E8A-4147-A177-3AD203B41FA5}">
                      <a16:colId xmlns:a16="http://schemas.microsoft.com/office/drawing/2014/main" val="20001"/>
                    </a:ext>
                  </a:extLst>
                </a:gridCol>
              </a:tblGrid>
              <a:tr h="0">
                <a:tc>
                  <a:txBody>
                    <a:bodyPr/>
                    <a:lstStyle/>
                    <a:p>
                      <a:pPr fontAlgn="t"/>
                      <a:endParaRPr lang="en-US" b="1" dirty="0">
                        <a:effectLst/>
                      </a:endParaRPr>
                    </a:p>
                  </a:txBody>
                  <a:tcPr marL="0" marR="0" marT="0" marB="0">
                    <a:lnL>
                      <a:noFill/>
                    </a:lnL>
                    <a:lnR>
                      <a:noFill/>
                    </a:lnR>
                    <a:lnT>
                      <a:noFill/>
                    </a:lnT>
                    <a:lnB>
                      <a:noFill/>
                    </a:lnB>
                  </a:tcPr>
                </a:tc>
                <a:tc>
                  <a:txBody>
                    <a:bodyPr/>
                    <a:lstStyle/>
                    <a:p>
                      <a:pPr fontAlgn="t"/>
                      <a:endParaRPr lang="hr-HR" dirty="0">
                        <a:effectLst/>
                      </a:endParaRPr>
                    </a:p>
                  </a:txBody>
                  <a:tcPr marL="0" marR="0" marT="0" marB="0">
                    <a:lnL>
                      <a:noFill/>
                    </a:lnL>
                    <a:lnR>
                      <a:noFill/>
                    </a:lnR>
                    <a:lnT>
                      <a:noFill/>
                    </a:lnT>
                    <a:lnB>
                      <a:noFill/>
                    </a:lnB>
                  </a:tcPr>
                </a:tc>
                <a:extLst>
                  <a:ext uri="{0D108BD9-81ED-4DB2-BD59-A6C34878D82A}">
                    <a16:rowId xmlns:a16="http://schemas.microsoft.com/office/drawing/2014/main" val="10000"/>
                  </a:ext>
                </a:extLst>
              </a:tr>
            </a:tbl>
          </a:graphicData>
        </a:graphic>
      </p:graphicFrame>
    </p:spTree>
    <p:extLst>
      <p:ext uri="{BB962C8B-B14F-4D97-AF65-F5344CB8AC3E}">
        <p14:creationId xmlns:p14="http://schemas.microsoft.com/office/powerpoint/2010/main" val="32835744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2055540" y="1951672"/>
            <a:ext cx="7378391" cy="1200329"/>
          </a:xfrm>
          <a:prstGeom prst="rect">
            <a:avLst/>
          </a:prstGeom>
        </p:spPr>
        <p:txBody>
          <a:bodyPr wrap="square">
            <a:spAutoFit/>
          </a:bodyPr>
          <a:lstStyle/>
          <a:p>
            <a:r>
              <a:rPr lang="en-US" dirty="0">
                <a:solidFill>
                  <a:srgbClr val="000000"/>
                </a:solidFill>
                <a:latin typeface="Corbel" charset="0"/>
              </a:rPr>
              <a:t>The United States War Department produced a film in 1946 about the atomic bomb and its impact on Hiroshima and Nagasaki. (12:02)</a:t>
            </a:r>
          </a:p>
          <a:p>
            <a:r>
              <a:rPr lang="en-US" dirty="0">
                <a:hlinkClick r:id="rId2"/>
              </a:rPr>
              <a:t>https://www.youtube.com/watch?v=nvCvm8Q80ls</a:t>
            </a:r>
            <a:endParaRPr lang="en-US" dirty="0">
              <a:solidFill>
                <a:srgbClr val="000000"/>
              </a:solidFill>
              <a:latin typeface="Corbel" charset="0"/>
            </a:endParaRPr>
          </a:p>
          <a:p>
            <a:endParaRPr lang="en-US" dirty="0"/>
          </a:p>
        </p:txBody>
      </p:sp>
      <p:sp>
        <p:nvSpPr>
          <p:cNvPr id="4" name="TextBox 3"/>
          <p:cNvSpPr txBox="1"/>
          <p:nvPr/>
        </p:nvSpPr>
        <p:spPr>
          <a:xfrm>
            <a:off x="2055540" y="1028343"/>
            <a:ext cx="3015762" cy="523220"/>
          </a:xfrm>
          <a:prstGeom prst="rect">
            <a:avLst/>
          </a:prstGeom>
          <a:noFill/>
        </p:spPr>
        <p:txBody>
          <a:bodyPr wrap="none" rtlCol="0">
            <a:spAutoFit/>
          </a:bodyPr>
          <a:lstStyle/>
          <a:p>
            <a:r>
              <a:rPr lang="en-US" sz="2800" i="1" dirty="0"/>
              <a:t>A Tale of Two Cities</a:t>
            </a:r>
          </a:p>
        </p:txBody>
      </p:sp>
      <p:sp>
        <p:nvSpPr>
          <p:cNvPr id="5" name="TextBox 4"/>
          <p:cNvSpPr txBox="1"/>
          <p:nvPr/>
        </p:nvSpPr>
        <p:spPr>
          <a:xfrm>
            <a:off x="2055541" y="3429000"/>
            <a:ext cx="8323432" cy="1877437"/>
          </a:xfrm>
          <a:prstGeom prst="rect">
            <a:avLst/>
          </a:prstGeom>
          <a:noFill/>
        </p:spPr>
        <p:txBody>
          <a:bodyPr wrap="none" rtlCol="0">
            <a:spAutoFit/>
          </a:bodyPr>
          <a:lstStyle/>
          <a:p>
            <a:r>
              <a:rPr lang="en-US" sz="2000" dirty="0"/>
              <a:t>But for many years, US audiences had only limited access to newsreel footage </a:t>
            </a:r>
          </a:p>
          <a:p>
            <a:r>
              <a:rPr lang="en-US" sz="2000" dirty="0"/>
              <a:t>and photographic images taken at Hiroshima and Nagasaki. </a:t>
            </a:r>
          </a:p>
          <a:p>
            <a:endParaRPr lang="en-US" sz="2000" dirty="0"/>
          </a:p>
          <a:p>
            <a:r>
              <a:rPr lang="en-US" sz="2000" dirty="0"/>
              <a:t>Read more:</a:t>
            </a:r>
          </a:p>
          <a:p>
            <a:r>
              <a:rPr lang="en-US" dirty="0">
                <a:hlinkClick r:id="rId3"/>
              </a:rPr>
              <a:t>https://www.huffingtonpost.com/greg-mitchell/for-64th-anniversary-the_b_252752.html</a:t>
            </a:r>
            <a:endParaRPr lang="en-US" dirty="0"/>
          </a:p>
          <a:p>
            <a:endParaRPr lang="en-US" dirty="0"/>
          </a:p>
        </p:txBody>
      </p:sp>
    </p:spTree>
    <p:extLst>
      <p:ext uri="{BB962C8B-B14F-4D97-AF65-F5344CB8AC3E}">
        <p14:creationId xmlns:p14="http://schemas.microsoft.com/office/powerpoint/2010/main" val="208075480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0" y="0"/>
            <a:ext cx="5132070" cy="6858000"/>
          </a:xfrm>
          <a:prstGeom prst="rect">
            <a:avLst/>
          </a:prstGeom>
        </p:spPr>
      </p:pic>
      <p:pic>
        <p:nvPicPr>
          <p:cNvPr id="3" name="Picture 2"/>
          <p:cNvPicPr>
            <a:picLocks noChangeAspect="1"/>
          </p:cNvPicPr>
          <p:nvPr/>
        </p:nvPicPr>
        <p:blipFill>
          <a:blip r:embed="rId3"/>
          <a:stretch>
            <a:fillRect/>
          </a:stretch>
        </p:blipFill>
        <p:spPr>
          <a:xfrm>
            <a:off x="5132070" y="170964"/>
            <a:ext cx="5123401" cy="6687036"/>
          </a:xfrm>
          <a:prstGeom prst="rect">
            <a:avLst/>
          </a:prstGeom>
        </p:spPr>
      </p:pic>
      <p:sp>
        <p:nvSpPr>
          <p:cNvPr id="4" name="TextBox 3"/>
          <p:cNvSpPr txBox="1"/>
          <p:nvPr/>
        </p:nvSpPr>
        <p:spPr>
          <a:xfrm>
            <a:off x="10264140" y="1028343"/>
            <a:ext cx="2001574" cy="4801314"/>
          </a:xfrm>
          <a:prstGeom prst="rect">
            <a:avLst/>
          </a:prstGeom>
          <a:noFill/>
        </p:spPr>
        <p:txBody>
          <a:bodyPr wrap="none" rtlCol="0">
            <a:spAutoFit/>
          </a:bodyPr>
          <a:lstStyle/>
          <a:p>
            <a:r>
              <a:rPr lang="en-US" dirty="0"/>
              <a:t>The </a:t>
            </a:r>
          </a:p>
          <a:p>
            <a:r>
              <a:rPr lang="en-US" dirty="0"/>
              <a:t>racialization</a:t>
            </a:r>
          </a:p>
          <a:p>
            <a:r>
              <a:rPr lang="en-US" dirty="0"/>
              <a:t>of the United</a:t>
            </a:r>
          </a:p>
          <a:p>
            <a:r>
              <a:rPr lang="en-US" dirty="0"/>
              <a:t>States’</a:t>
            </a:r>
          </a:p>
          <a:p>
            <a:r>
              <a:rPr lang="en-US" dirty="0"/>
              <a:t>Japanese</a:t>
            </a:r>
          </a:p>
          <a:p>
            <a:r>
              <a:rPr lang="en-US" dirty="0"/>
              <a:t>nemesis.</a:t>
            </a:r>
          </a:p>
          <a:p>
            <a:endParaRPr lang="en-US" dirty="0"/>
          </a:p>
          <a:p>
            <a:endParaRPr lang="en-US" dirty="0"/>
          </a:p>
          <a:p>
            <a:endParaRPr lang="en-US" dirty="0"/>
          </a:p>
          <a:p>
            <a:r>
              <a:rPr lang="en-US" dirty="0"/>
              <a:t>For more on</a:t>
            </a:r>
          </a:p>
          <a:p>
            <a:r>
              <a:rPr lang="en-US" dirty="0"/>
              <a:t>the Pacific theatre</a:t>
            </a:r>
          </a:p>
          <a:p>
            <a:r>
              <a:rPr lang="en-US" dirty="0"/>
              <a:t>as a race war,</a:t>
            </a:r>
          </a:p>
          <a:p>
            <a:r>
              <a:rPr lang="en-US" dirty="0"/>
              <a:t>see John Dower,</a:t>
            </a:r>
          </a:p>
          <a:p>
            <a:r>
              <a:rPr lang="en-US" i="1" dirty="0"/>
              <a:t>War Without Mercy</a:t>
            </a:r>
          </a:p>
          <a:p>
            <a:r>
              <a:rPr lang="en-US" dirty="0"/>
              <a:t>(New York:</a:t>
            </a:r>
          </a:p>
          <a:p>
            <a:r>
              <a:rPr lang="en-US" dirty="0"/>
              <a:t>Pantheon Books,</a:t>
            </a:r>
          </a:p>
          <a:p>
            <a:r>
              <a:rPr lang="en-US" dirty="0"/>
              <a:t>1986)</a:t>
            </a:r>
          </a:p>
        </p:txBody>
      </p:sp>
    </p:spTree>
    <p:extLst>
      <p:ext uri="{BB962C8B-B14F-4D97-AF65-F5344CB8AC3E}">
        <p14:creationId xmlns:p14="http://schemas.microsoft.com/office/powerpoint/2010/main" val="1208789178"/>
      </p:ext>
    </p:extLst>
  </p:cSld>
  <p:clrMapOvr>
    <a:masterClrMapping/>
  </p:clrMapOvr>
</p:sld>
</file>

<file path=ppt/theme/theme1.xml><?xml version="1.0" encoding="utf-8"?>
<a:theme xmlns:a="http://schemas.openxmlformats.org/drawingml/2006/main" name="Droplet">
  <a:themeElements>
    <a:clrScheme name="Droplet">
      <a:dk1>
        <a:sysClr val="windowText" lastClr="000000"/>
      </a:dk1>
      <a:lt1>
        <a:sysClr val="window" lastClr="FFFFFF"/>
      </a:lt1>
      <a:dk2>
        <a:srgbClr val="355071"/>
      </a:dk2>
      <a:lt2>
        <a:srgbClr val="AABED7"/>
      </a:lt2>
      <a:accent1>
        <a:srgbClr val="2FA3EE"/>
      </a:accent1>
      <a:accent2>
        <a:srgbClr val="4BCAAD"/>
      </a:accent2>
      <a:accent3>
        <a:srgbClr val="86C157"/>
      </a:accent3>
      <a:accent4>
        <a:srgbClr val="D99C3F"/>
      </a:accent4>
      <a:accent5>
        <a:srgbClr val="CE6633"/>
      </a:accent5>
      <a:accent6>
        <a:srgbClr val="A35DD1"/>
      </a:accent6>
      <a:hlink>
        <a:srgbClr val="56BCFE"/>
      </a:hlink>
      <a:folHlink>
        <a:srgbClr val="97C5E3"/>
      </a:folHlink>
    </a:clrScheme>
    <a:fontScheme name="Droplet">
      <a:majorFont>
        <a:latin typeface="Tw Cen MT" panose="020B0602020104020603"/>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w Cen MT" panose="020B0602020104020603"/>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Droplet">
      <a:fillStyleLst>
        <a:solidFill>
          <a:schemeClr val="phClr"/>
        </a:solidFill>
        <a:solidFill>
          <a:schemeClr val="phClr">
            <a:tint val="69000"/>
            <a:satMod val="105000"/>
            <a:lumMod val="110000"/>
          </a:schemeClr>
        </a:solidFill>
        <a:gradFill rotWithShape="1">
          <a:gsLst>
            <a:gs pos="0">
              <a:schemeClr val="phClr">
                <a:tint val="94000"/>
                <a:satMod val="100000"/>
                <a:lumMod val="108000"/>
              </a:schemeClr>
            </a:gs>
            <a:gs pos="50000">
              <a:schemeClr val="phClr">
                <a:tint val="98000"/>
                <a:shade val="100000"/>
                <a:satMod val="100000"/>
                <a:lumMod val="100000"/>
              </a:schemeClr>
            </a:gs>
            <a:gs pos="100000">
              <a:schemeClr val="phClr">
                <a:shade val="72000"/>
                <a:satMod val="120000"/>
                <a:lumMod val="100000"/>
              </a:schemeClr>
            </a:gs>
          </a:gsLst>
          <a:lin ang="5400000" scaled="0"/>
        </a:gradFill>
      </a:fillStyleLst>
      <a:lnStyleLst>
        <a:ln w="9525" cap="flat" cmpd="sng" algn="ctr">
          <a:solidFill>
            <a:schemeClr val="phClr">
              <a:shade val="60000"/>
            </a:scheme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effectStyle>
        <a:effectStyle>
          <a:effectLst>
            <a:outerShdw blurRad="63500" dist="25400" dir="5400000" algn="ctr" rotWithShape="0">
              <a:srgbClr val="000000">
                <a:alpha val="69000"/>
              </a:srgbClr>
            </a:outerShdw>
          </a:effectLst>
          <a:scene3d>
            <a:camera prst="orthographicFront">
              <a:rot lat="0" lon="0" rev="0"/>
            </a:camera>
            <a:lightRig rig="balanced" dir="t">
              <a:rot lat="0" lon="0" rev="1200000"/>
            </a:lightRig>
          </a:scene3d>
          <a:sp3d prstMaterial="plastic">
            <a:bevelT w="25400" h="25400"/>
          </a:sp3d>
        </a:effectStyle>
      </a:effectStyleLst>
      <a:bgFillStyleLst>
        <a:solidFill>
          <a:schemeClr val="phClr"/>
        </a:solidFill>
        <a:gradFill rotWithShape="1">
          <a:gsLst>
            <a:gs pos="0">
              <a:schemeClr val="phClr">
                <a:tint val="90000"/>
                <a:lumMod val="110000"/>
              </a:schemeClr>
            </a:gs>
            <a:gs pos="100000">
              <a:schemeClr val="phClr">
                <a:shade val="64000"/>
                <a:lumMod val="88000"/>
              </a:schemeClr>
            </a:gs>
          </a:gsLst>
          <a:lin ang="5400000" scaled="0"/>
        </a:gradFill>
        <a:gradFill rotWithShape="1">
          <a:gsLst>
            <a:gs pos="0">
              <a:schemeClr val="phClr">
                <a:tint val="84000"/>
                <a:shade val="100000"/>
                <a:hueMod val="130000"/>
                <a:satMod val="150000"/>
                <a:lumMod val="112000"/>
              </a:schemeClr>
            </a:gs>
            <a:gs pos="100000">
              <a:schemeClr val="phClr">
                <a:shade val="92000"/>
                <a:satMod val="140000"/>
                <a:lumMod val="110000"/>
              </a:schemeClr>
            </a:gs>
          </a:gsLst>
          <a:lin ang="5400000" scaled="0"/>
        </a:gradFill>
      </a:bgFillStyleLst>
    </a:fmtScheme>
  </a:themeElements>
  <a:objectDefaults/>
  <a:extraClrSchemeLst/>
  <a:extLst>
    <a:ext uri="{05A4C25C-085E-4340-85A3-A5531E510DB2}">
      <thm15:themeFamily xmlns:thm15="http://schemas.microsoft.com/office/thememl/2012/main" name="Droplet" id="{8984A317-299A-4E50-B45D-BFC9EDE2337A}" vid="{A633B6A3-9E7F-4C10-9C98-2517A3134361}"/>
    </a:ext>
  </a:extLst>
</a:theme>
</file>

<file path=docProps/app.xml><?xml version="1.0" encoding="utf-8"?>
<Properties xmlns="http://schemas.openxmlformats.org/officeDocument/2006/extended-properties" xmlns:vt="http://schemas.openxmlformats.org/officeDocument/2006/docPropsVTypes">
  <Template>Droplet</Template>
  <TotalTime>243</TotalTime>
  <Words>927</Words>
  <Application>Microsoft Macintosh PowerPoint</Application>
  <PresentationFormat>Widescreen</PresentationFormat>
  <Paragraphs>83</Paragraphs>
  <Slides>20</Slides>
  <Notes>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20</vt:i4>
      </vt:variant>
    </vt:vector>
  </HeadingPairs>
  <TitlesOfParts>
    <vt:vector size="28" baseType="lpstr">
      <vt:lpstr>Adobe Caslon</vt:lpstr>
      <vt:lpstr>Arial</vt:lpstr>
      <vt:lpstr>Corbel</vt:lpstr>
      <vt:lpstr>Guardian Egyptian Web</vt:lpstr>
      <vt:lpstr>Guardian Text Sans Web</vt:lpstr>
      <vt:lpstr>Palatino</vt:lpstr>
      <vt:lpstr>Tw Cen MT</vt:lpstr>
      <vt:lpstr>Droplet</vt:lpstr>
      <vt:lpstr>Hiroshima</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Hiroshima</dc:title>
  <dc:creator>Microsoft Office User</dc:creator>
  <cp:lastModifiedBy>Carruthers, Susan</cp:lastModifiedBy>
  <cp:revision>15</cp:revision>
  <dcterms:created xsi:type="dcterms:W3CDTF">2017-10-18T10:09:03Z</dcterms:created>
  <dcterms:modified xsi:type="dcterms:W3CDTF">2024-10-21T07:23:18Z</dcterms:modified>
</cp:coreProperties>
</file>