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3" r:id="rId4"/>
    <p:sldId id="262" r:id="rId5"/>
    <p:sldId id="284" r:id="rId6"/>
    <p:sldId id="257" r:id="rId7"/>
    <p:sldId id="261" r:id="rId8"/>
    <p:sldId id="274" r:id="rId9"/>
    <p:sldId id="286" r:id="rId10"/>
    <p:sldId id="278" r:id="rId11"/>
    <p:sldId id="271" r:id="rId12"/>
    <p:sldId id="272" r:id="rId13"/>
    <p:sldId id="268" r:id="rId14"/>
    <p:sldId id="279" r:id="rId15"/>
    <p:sldId id="280" r:id="rId16"/>
    <p:sldId id="281" r:id="rId17"/>
    <p:sldId id="282" r:id="rId18"/>
    <p:sldId id="283" r:id="rId19"/>
    <p:sldId id="276" r:id="rId20"/>
    <p:sldId id="266" r:id="rId21"/>
    <p:sldId id="285" r:id="rId22"/>
    <p:sldId id="265" r:id="rId23"/>
    <p:sldId id="277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4613"/>
  </p:normalViewPr>
  <p:slideViewPr>
    <p:cSldViewPr snapToGrid="0" snapToObjects="1">
      <p:cViewPr varScale="1">
        <p:scale>
          <a:sx n="115" d="100"/>
          <a:sy n="115" d="100"/>
        </p:scale>
        <p:origin x="240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10/31/18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10/31/18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10/31/18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10/31/18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10/31/18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10/31/18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10/31/18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10/31/18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10/31/18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10/31/18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10/31/18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10/31/18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ushmm.org/wlc/en/article.php?ModuleId=10005131" TargetMode="External"/><Relationship Id="rId3" Type="http://schemas.openxmlformats.org/officeDocument/2006/relationships/hyperlink" Target="https://www.ushmm.org/wlc/en/article.php?ModuleId=10007178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tiff"/><Relationship Id="rId3" Type="http://schemas.openxmlformats.org/officeDocument/2006/relationships/image" Target="../media/image8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tiff"/><Relationship Id="rId3" Type="http://schemas.openxmlformats.org/officeDocument/2006/relationships/image" Target="../media/image10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tiff"/><Relationship Id="rId3" Type="http://schemas.openxmlformats.org/officeDocument/2006/relationships/image" Target="../media/image13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wyorker.com/contributors/louis-menand" TargetMode="External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newyorker.com/magazine/2011/11/14/getting-real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Relationship Id="rId3" Type="http://schemas.openxmlformats.org/officeDocument/2006/relationships/hyperlink" Target="http://www.history.navy.mil/photos/events/wwii-dpl/hd-state/potsdam.htm" TargetMode="Externa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hyperlink" Target="https://en.wikipedia.org/wiki/Charles_Bohlen" TargetMode="External"/><Relationship Id="rId12" Type="http://schemas.openxmlformats.org/officeDocument/2006/relationships/hyperlink" Target="https://en.wikipedia.org/wiki/James_K._Vardaman,_Jr." TargetMode="External"/><Relationship Id="rId13" Type="http://schemas.openxmlformats.org/officeDocument/2006/relationships/hyperlink" Target="https://en.wikipedia.org/wiki/Charles_Griffith_Ross" TargetMode="External"/><Relationship Id="rId14" Type="http://schemas.openxmlformats.org/officeDocument/2006/relationships/hyperlink" Target="https://www.trumanlibrary.org/photographs/view.php?id=392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f"/><Relationship Id="rId3" Type="http://schemas.openxmlformats.org/officeDocument/2006/relationships/hyperlink" Target="https://en.wikipedia.org/wiki/Premier_of_the_Soviet_Union" TargetMode="External"/><Relationship Id="rId4" Type="http://schemas.openxmlformats.org/officeDocument/2006/relationships/hyperlink" Target="https://en.wikipedia.org/wiki/Joseph_Stalin" TargetMode="External"/><Relationship Id="rId5" Type="http://schemas.openxmlformats.org/officeDocument/2006/relationships/hyperlink" Target="https://en.wikipedia.org/wiki/Andrei_Gromyko" TargetMode="External"/><Relationship Id="rId6" Type="http://schemas.openxmlformats.org/officeDocument/2006/relationships/hyperlink" Target="https://en.wikipedia.org/wiki/James_F._Byrnes" TargetMode="External"/><Relationship Id="rId7" Type="http://schemas.openxmlformats.org/officeDocument/2006/relationships/hyperlink" Target="https://en.wikipedia.org/wiki/List_of_Russian_foreign_ministers" TargetMode="External"/><Relationship Id="rId8" Type="http://schemas.openxmlformats.org/officeDocument/2006/relationships/hyperlink" Target="https://en.wikipedia.org/wiki/Vyacheslav_Molotov" TargetMode="External"/><Relationship Id="rId9" Type="http://schemas.openxmlformats.org/officeDocument/2006/relationships/hyperlink" Target="https://en.wikipedia.org/wiki/Brigadier_general_(United_States)" TargetMode="External"/><Relationship Id="rId10" Type="http://schemas.openxmlformats.org/officeDocument/2006/relationships/hyperlink" Target="https://en.wikipedia.org/wiki/Harry_H._Vaughan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Oder-Neisse_line" TargetMode="External"/><Relationship Id="rId4" Type="http://schemas.openxmlformats.org/officeDocument/2006/relationships/hyperlink" Target="https://en.wikipedia.org/wiki/Saar_(protectorate)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ffingtonpost.com/rm-douglas/expulsion-germans-forced-migration_b_1625437.html" TargetMode="External"/><Relationship Id="rId4" Type="http://schemas.openxmlformats.org/officeDocument/2006/relationships/hyperlink" Target="https://www.washingtonpost.com/news/worldviews/wp/2015/09/03/the-forgotten-story-of-when-the-germans-were-the-refugees/?noredirect=on&amp;utm_term=.2a9bbbcfb728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Cold war origins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disintegration of the wartime alliance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63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PowS</a:t>
            </a:r>
            <a:r>
              <a:rPr lang="en-US" dirty="0" smtClean="0"/>
              <a:t> and the politics of emotion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76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65278" y="1984138"/>
            <a:ext cx="9612313" cy="2852738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O</a:t>
            </a:r>
            <a:r>
              <a:rPr lang="en-US" sz="5400" dirty="0" smtClean="0"/>
              <a:t>f 96 million men mobilized for WWII, about one third</a:t>
            </a:r>
            <a:r>
              <a:rPr lang="mr-IN" sz="5400" dirty="0" smtClean="0"/>
              <a:t>–</a:t>
            </a:r>
            <a:r>
              <a:rPr lang="en-US" sz="5400" dirty="0" smtClean="0"/>
              <a:t> </a:t>
            </a:r>
            <a:br>
              <a:rPr lang="en-US" sz="5400" dirty="0" smtClean="0"/>
            </a:br>
            <a:r>
              <a:rPr lang="en-US" sz="5400" dirty="0" smtClean="0">
                <a:solidFill>
                  <a:srgbClr val="FF0000"/>
                </a:solidFill>
              </a:rPr>
              <a:t>35 </a:t>
            </a:r>
            <a:r>
              <a:rPr lang="en-US" sz="5400" dirty="0" smtClean="0">
                <a:solidFill>
                  <a:srgbClr val="FF0000"/>
                </a:solidFill>
              </a:rPr>
              <a:t>million </a:t>
            </a:r>
            <a:r>
              <a:rPr lang="en-US" sz="5400" dirty="0" smtClean="0"/>
              <a:t>individuals</a:t>
            </a:r>
            <a:r>
              <a:rPr lang="mr-IN" sz="5400" dirty="0" smtClean="0"/>
              <a:t>–</a:t>
            </a:r>
            <a:r>
              <a:rPr lang="en-US" sz="5400" dirty="0" smtClean="0"/>
              <a:t> </a:t>
            </a:r>
            <a:br>
              <a:rPr lang="en-US" sz="5400" dirty="0" smtClean="0"/>
            </a:br>
            <a:r>
              <a:rPr lang="en-US" sz="5400" dirty="0" smtClean="0"/>
              <a:t>experienced </a:t>
            </a:r>
            <a:r>
              <a:rPr lang="en-US" sz="5400" dirty="0" smtClean="0"/>
              <a:t>captivity </a:t>
            </a:r>
            <a:r>
              <a:rPr lang="en-US" sz="5400" dirty="0" smtClean="0"/>
              <a:t>as </a:t>
            </a:r>
            <a:r>
              <a:rPr lang="en-US" sz="5400" dirty="0" smtClean="0"/>
              <a:t>POWs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900377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75692" y="224641"/>
            <a:ext cx="922606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383838"/>
                </a:solidFill>
                <a:latin typeface="Mercury SSm A" charset="0"/>
              </a:rPr>
              <a:t>“The </a:t>
            </a:r>
            <a:r>
              <a:rPr lang="en-US" sz="2800" dirty="0">
                <a:solidFill>
                  <a:srgbClr val="383838"/>
                </a:solidFill>
                <a:latin typeface="Mercury SSm A" charset="0"/>
              </a:rPr>
              <a:t>brutal treatment of Soviet POWs by the Germans violated every standard of warfare. Existing sources suggest that some </a:t>
            </a:r>
            <a:r>
              <a:rPr lang="en-US" sz="2800" dirty="0">
                <a:solidFill>
                  <a:srgbClr val="FF0000"/>
                </a:solidFill>
                <a:latin typeface="Mercury SSm A" charset="0"/>
              </a:rPr>
              <a:t>5.7 million Soviet army personnel fell into German hands </a:t>
            </a:r>
            <a:r>
              <a:rPr lang="en-US" sz="2800" dirty="0">
                <a:solidFill>
                  <a:srgbClr val="383838"/>
                </a:solidFill>
                <a:latin typeface="Mercury SSm A" charset="0"/>
              </a:rPr>
              <a:t>during World War II. As of January 1945, the German army reported that </a:t>
            </a:r>
            <a:r>
              <a:rPr lang="en-US" sz="2800" dirty="0">
                <a:solidFill>
                  <a:srgbClr val="FF0000"/>
                </a:solidFill>
                <a:latin typeface="Mercury SSm A" charset="0"/>
              </a:rPr>
              <a:t>only about 930,000 Soviet POWs remained in German custody</a:t>
            </a:r>
            <a:r>
              <a:rPr lang="en-US" sz="2800" dirty="0">
                <a:solidFill>
                  <a:srgbClr val="383838"/>
                </a:solidFill>
                <a:latin typeface="Mercury SSm A" charset="0"/>
              </a:rPr>
              <a:t>. The German army released about one million Soviet POWs as auxiliaries of the German army and the SS. About half a million Soviet POWs had escaped German custody or had been </a:t>
            </a:r>
            <a:r>
              <a:rPr lang="en-US" sz="2800" dirty="0">
                <a:solidFill>
                  <a:srgbClr val="4F6D91"/>
                </a:solidFill>
                <a:latin typeface="Mercury SSm A" charset="0"/>
                <a:hlinkClick r:id="rId2"/>
              </a:rPr>
              <a:t>liberated</a:t>
            </a:r>
            <a:r>
              <a:rPr lang="en-US" sz="2800" dirty="0">
                <a:solidFill>
                  <a:srgbClr val="383838"/>
                </a:solidFill>
                <a:latin typeface="Mercury SSm A" charset="0"/>
              </a:rPr>
              <a:t> by the Soviet army as it advanced westward through eastern Europe into Germany. The remaining </a:t>
            </a:r>
            <a:r>
              <a:rPr lang="en-US" sz="2800" dirty="0">
                <a:solidFill>
                  <a:srgbClr val="FF0000"/>
                </a:solidFill>
                <a:latin typeface="Mercury SSm A" charset="0"/>
              </a:rPr>
              <a:t>3.3 million, or about 57 percent of those taken prisoner, were dead </a:t>
            </a:r>
            <a:r>
              <a:rPr lang="en-US" sz="2800" dirty="0">
                <a:solidFill>
                  <a:srgbClr val="383838"/>
                </a:solidFill>
                <a:latin typeface="Mercury SSm A" charset="0"/>
              </a:rPr>
              <a:t>by the end of the war. Second only to the Jews, Soviet prisoners of war were the largest group of victims of Nazi racial policy</a:t>
            </a:r>
            <a:r>
              <a:rPr lang="en-US" sz="2800" dirty="0" smtClean="0">
                <a:solidFill>
                  <a:srgbClr val="383838"/>
                </a:solidFill>
                <a:latin typeface="Mercury SSm A" charset="0"/>
              </a:rPr>
              <a:t>.”</a:t>
            </a:r>
          </a:p>
          <a:p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www.ushmm.org/wlc/en/article.php?ModuleId=10007178</a:t>
            </a:r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1245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769" y="131466"/>
            <a:ext cx="4419600" cy="608544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06769" y="621691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minion-pro" charset="0"/>
              </a:rPr>
              <a:t>General Jonathan Mayhew Wainwright </a:t>
            </a:r>
            <a:endParaRPr lang="en-US" b="1" dirty="0" smtClean="0">
              <a:solidFill>
                <a:srgbClr val="000000"/>
              </a:solidFill>
              <a:latin typeface="minion-pro" charset="0"/>
            </a:endParaRPr>
          </a:p>
          <a:p>
            <a:r>
              <a:rPr lang="en-US" b="1" dirty="0" smtClean="0">
                <a:solidFill>
                  <a:srgbClr val="000000"/>
                </a:solidFill>
                <a:latin typeface="minion-pro" charset="0"/>
              </a:rPr>
              <a:t>(</a:t>
            </a:r>
            <a:r>
              <a:rPr lang="en-US" b="1" dirty="0">
                <a:solidFill>
                  <a:srgbClr val="000000"/>
                </a:solidFill>
                <a:latin typeface="minion-pro" charset="0"/>
              </a:rPr>
              <a:t>1883-1953),  </a:t>
            </a:r>
            <a:r>
              <a:rPr lang="en-US" b="1" dirty="0" smtClean="0">
                <a:solidFill>
                  <a:srgbClr val="000000"/>
                </a:solidFill>
                <a:latin typeface="minion-pro" charset="0"/>
              </a:rPr>
              <a:t>ca</a:t>
            </a:r>
            <a:r>
              <a:rPr lang="en-US" b="1" dirty="0">
                <a:solidFill>
                  <a:srgbClr val="000000"/>
                </a:solidFill>
                <a:latin typeface="minion-pro" charset="0"/>
              </a:rPr>
              <a:t>. 1946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459612"/>
            <a:ext cx="5047567" cy="401864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71846" y="547825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minion-pro" charset="0"/>
              </a:rPr>
              <a:t>General Jonathan Wainwright (standing, left) with General Douglas MacArthur at Japan's surrender, USS </a:t>
            </a:r>
            <a:r>
              <a:rPr lang="en-US" i="1">
                <a:solidFill>
                  <a:srgbClr val="000000"/>
                </a:solidFill>
                <a:latin typeface="minion-pro" charset="0"/>
              </a:rPr>
              <a:t>Missouri</a:t>
            </a:r>
            <a:r>
              <a:rPr lang="en-US">
                <a:solidFill>
                  <a:srgbClr val="000000"/>
                </a:solidFill>
                <a:latin typeface="minion-pro" charset="0"/>
              </a:rPr>
              <a:t>, September 2, 1945 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353302" y="372083"/>
            <a:ext cx="5192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 contrast, only about 1% of 16 million US military </a:t>
            </a:r>
          </a:p>
          <a:p>
            <a:r>
              <a:rPr lang="en-US" dirty="0"/>
              <a:t>p</a:t>
            </a:r>
            <a:r>
              <a:rPr lang="en-US" dirty="0" smtClean="0"/>
              <a:t>ersonnel </a:t>
            </a:r>
            <a:r>
              <a:rPr lang="en-US" dirty="0" smtClean="0"/>
              <a:t>endured captivity during WWII.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2304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596" y="1025478"/>
            <a:ext cx="5080000" cy="508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40596" y="354841"/>
            <a:ext cx="3849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Captivity and US identity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0859" y="0"/>
            <a:ext cx="3821373" cy="629762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066877" y="6297622"/>
            <a:ext cx="88093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636363"/>
                </a:solidFill>
                <a:latin typeface="Helvetica Neue" charset="0"/>
              </a:rPr>
              <a:t>Frontispiece, The Captivity and Sufferings of Mrs. Mary </a:t>
            </a:r>
            <a:r>
              <a:rPr lang="en-US" sz="1600" dirty="0" err="1">
                <a:solidFill>
                  <a:srgbClr val="636363"/>
                </a:solidFill>
                <a:latin typeface="Helvetica Neue" charset="0"/>
              </a:rPr>
              <a:t>Velnet</a:t>
            </a:r>
            <a:r>
              <a:rPr lang="en-US" sz="1600" dirty="0">
                <a:solidFill>
                  <a:srgbClr val="636363"/>
                </a:solidFill>
                <a:latin typeface="Helvetica Neue" charset="0"/>
              </a:rPr>
              <a:t>. Boston, 1828. </a:t>
            </a:r>
            <a:endParaRPr lang="en-US" sz="1600" dirty="0" smtClean="0">
              <a:solidFill>
                <a:srgbClr val="636363"/>
              </a:solidFill>
              <a:latin typeface="Helvetica Neue" charset="0"/>
            </a:endParaRPr>
          </a:p>
          <a:p>
            <a:r>
              <a:rPr lang="en-US" sz="1600" dirty="0" smtClean="0">
                <a:solidFill>
                  <a:srgbClr val="636363"/>
                </a:solidFill>
                <a:latin typeface="Helvetica Neue" charset="0"/>
              </a:rPr>
              <a:t>Courtesy </a:t>
            </a:r>
            <a:r>
              <a:rPr lang="en-US" sz="1600" dirty="0">
                <a:solidFill>
                  <a:srgbClr val="636363"/>
                </a:solidFill>
                <a:latin typeface="Helvetica Neue" charset="0"/>
              </a:rPr>
              <a:t>of the American Antiquarian Society.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226609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8925" y="559558"/>
            <a:ext cx="322716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Horatio Greenough, </a:t>
            </a:r>
          </a:p>
          <a:p>
            <a:r>
              <a:rPr lang="en-US" sz="2800" dirty="0" smtClean="0"/>
              <a:t>“The Rescue”</a:t>
            </a:r>
          </a:p>
          <a:p>
            <a:endParaRPr lang="en-US" sz="2800" dirty="0"/>
          </a:p>
          <a:p>
            <a:r>
              <a:rPr lang="en-US" sz="2800" dirty="0" smtClean="0"/>
              <a:t>(1853)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9409" y="0"/>
            <a:ext cx="52912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98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1821" y="355179"/>
            <a:ext cx="74810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Korean War POWs and the “brainwashing scare”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821" y="1255593"/>
            <a:ext cx="7619666" cy="42924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7481" y="5779174"/>
            <a:ext cx="3553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The Manchurian Candidate </a:t>
            </a:r>
            <a:r>
              <a:rPr lang="en-US" dirty="0" smtClean="0"/>
              <a:t>(1962)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4534" y="1024424"/>
            <a:ext cx="2857500" cy="46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101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02006" y="750627"/>
            <a:ext cx="6808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Vietnam: the “betrayed” POW/MIA</a:t>
            </a:r>
            <a:endParaRPr lang="en-US" sz="3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792" y="1897711"/>
            <a:ext cx="6842868" cy="440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5422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5528" y="764275"/>
            <a:ext cx="1623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McCain/Trump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935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893935" y="948941"/>
            <a:ext cx="229806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“</a:t>
            </a:r>
            <a:r>
              <a:rPr lang="en-US" sz="2800" i="1" dirty="0" smtClean="0"/>
              <a:t>I prefer the</a:t>
            </a:r>
          </a:p>
          <a:p>
            <a:r>
              <a:rPr lang="en-US" sz="2800" i="1" dirty="0"/>
              <a:t>o</a:t>
            </a:r>
            <a:r>
              <a:rPr lang="en-US" sz="2800" i="1" dirty="0" smtClean="0"/>
              <a:t>nes that</a:t>
            </a:r>
          </a:p>
          <a:p>
            <a:r>
              <a:rPr lang="en-US" sz="2800" i="1" dirty="0"/>
              <a:t>d</a:t>
            </a:r>
            <a:r>
              <a:rPr lang="en-US" sz="2800" i="1" dirty="0" smtClean="0"/>
              <a:t>idn’t get</a:t>
            </a:r>
          </a:p>
          <a:p>
            <a:r>
              <a:rPr lang="en-US" sz="2800" i="1" dirty="0"/>
              <a:t>c</a:t>
            </a:r>
            <a:r>
              <a:rPr lang="en-US" sz="2800" i="1" dirty="0" smtClean="0"/>
              <a:t>aught”.</a:t>
            </a:r>
          </a:p>
          <a:p>
            <a:endParaRPr lang="en-US" sz="2800" dirty="0"/>
          </a:p>
          <a:p>
            <a:r>
              <a:rPr lang="en-US" sz="2800" dirty="0" smtClean="0"/>
              <a:t>Donald Trump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10042132" y="5728227"/>
            <a:ext cx="15568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767676"/>
                </a:solidFill>
                <a:latin typeface="Helvetica" charset="0"/>
              </a:rPr>
              <a:t>Handout</a:t>
            </a:r>
            <a:r>
              <a:rPr lang="en-US" i="1" smtClean="0">
                <a:solidFill>
                  <a:srgbClr val="767676"/>
                </a:solidFill>
                <a:latin typeface="Helvetica" charset="0"/>
              </a:rPr>
              <a:t>/</a:t>
            </a:r>
          </a:p>
          <a:p>
            <a:r>
              <a:rPr lang="en-US" i="1" dirty="0" smtClean="0">
                <a:solidFill>
                  <a:srgbClr val="767676"/>
                </a:solidFill>
                <a:latin typeface="Helvetica" charset="0"/>
              </a:rPr>
              <a:t>Getty </a:t>
            </a:r>
            <a:r>
              <a:rPr lang="en-US" i="1" dirty="0">
                <a:solidFill>
                  <a:srgbClr val="767676"/>
                </a:solidFill>
                <a:latin typeface="Helvetica" charset="0"/>
              </a:rPr>
              <a:t>Images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6419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Kennan and the long telegram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61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206" y="0"/>
            <a:ext cx="8708571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694985" y="1781908"/>
            <a:ext cx="223035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The Big Three</a:t>
            </a:r>
          </a:p>
          <a:p>
            <a:r>
              <a:rPr lang="en-US" sz="2400" b="1" dirty="0"/>
              <a:t>a</a:t>
            </a:r>
            <a:r>
              <a:rPr lang="en-US" sz="2400" b="1" dirty="0" smtClean="0"/>
              <a:t>t Yalta,</a:t>
            </a:r>
          </a:p>
          <a:p>
            <a:r>
              <a:rPr lang="en-US" sz="2400" b="1" dirty="0" smtClean="0"/>
              <a:t>February 1945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Taken by the UK</a:t>
            </a:r>
          </a:p>
          <a:p>
            <a:r>
              <a:rPr lang="en-US" dirty="0" smtClean="0"/>
              <a:t>War Office</a:t>
            </a:r>
          </a:p>
          <a:p>
            <a:r>
              <a:rPr lang="en-US" dirty="0" smtClean="0"/>
              <a:t>Official photographer</a:t>
            </a:r>
          </a:p>
          <a:p>
            <a:endParaRPr lang="en-US" dirty="0"/>
          </a:p>
          <a:p>
            <a:r>
              <a:rPr lang="en-US" dirty="0" smtClean="0"/>
              <a:t>IWM, TR2828.jpg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4757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4355" y="0"/>
            <a:ext cx="488698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90338" y="2579077"/>
            <a:ext cx="398173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George </a:t>
            </a:r>
            <a:r>
              <a:rPr lang="en-US" sz="2400" dirty="0" smtClean="0"/>
              <a:t>Kennan (1904-2005)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Pictured in </a:t>
            </a:r>
            <a:r>
              <a:rPr lang="en-US" sz="2400" dirty="0" smtClean="0"/>
              <a:t>1947</a:t>
            </a:r>
            <a:endParaRPr lang="en-US" sz="2400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Library of Congress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5670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491" y="167266"/>
            <a:ext cx="9203352" cy="61331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82146" y="1538868"/>
            <a:ext cx="152638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Spaso</a:t>
            </a:r>
            <a:r>
              <a:rPr lang="en-US" dirty="0" smtClean="0"/>
              <a:t> House,</a:t>
            </a:r>
          </a:p>
          <a:p>
            <a:r>
              <a:rPr lang="en-US" dirty="0" smtClean="0"/>
              <a:t>Residence of</a:t>
            </a:r>
          </a:p>
          <a:p>
            <a:r>
              <a:rPr lang="en-US" dirty="0"/>
              <a:t>t</a:t>
            </a:r>
            <a:r>
              <a:rPr lang="en-US" dirty="0" smtClean="0"/>
              <a:t>he US</a:t>
            </a:r>
          </a:p>
          <a:p>
            <a:r>
              <a:rPr lang="en-US" dirty="0" smtClean="0"/>
              <a:t>Ambassador</a:t>
            </a:r>
          </a:p>
          <a:p>
            <a:r>
              <a:rPr lang="en-US" dirty="0"/>
              <a:t>t</a:t>
            </a:r>
            <a:r>
              <a:rPr lang="en-US" dirty="0" smtClean="0"/>
              <a:t>o the USSR</a:t>
            </a:r>
          </a:p>
          <a:p>
            <a:r>
              <a:rPr lang="en-US" dirty="0" smtClean="0"/>
              <a:t>from 1933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8734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74275" y="2375155"/>
            <a:ext cx="927295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dobe Caslon" charset="0"/>
              </a:rPr>
              <a:t>‘The </a:t>
            </a:r>
            <a:r>
              <a:rPr lang="en-US" sz="2400" dirty="0">
                <a:solidFill>
                  <a:srgbClr val="000000"/>
                </a:solidFill>
                <a:latin typeface="Adobe Caslon" charset="0"/>
              </a:rPr>
              <a:t>country he felt closest </a:t>
            </a:r>
            <a:r>
              <a:rPr lang="en-US" sz="2400" dirty="0" smtClean="0">
                <a:solidFill>
                  <a:srgbClr val="000000"/>
                </a:solidFill>
                <a:latin typeface="Adobe Caslon" charset="0"/>
              </a:rPr>
              <a:t>to</a:t>
            </a:r>
            <a:r>
              <a:rPr lang="mr-IN" sz="2400" dirty="0" smtClean="0">
                <a:solidFill>
                  <a:srgbClr val="000000"/>
                </a:solidFill>
                <a:latin typeface="Adobe Caslon" charset="0"/>
              </a:rPr>
              <a:t>…</a:t>
            </a:r>
            <a:r>
              <a:rPr lang="en-GB" sz="2400" dirty="0" smtClean="0">
                <a:solidFill>
                  <a:srgbClr val="000000"/>
                </a:solidFill>
                <a:latin typeface="Adobe Caslon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Adobe Caslon" charset="0"/>
              </a:rPr>
              <a:t>was </a:t>
            </a:r>
            <a:r>
              <a:rPr lang="en-US" sz="2400" dirty="0">
                <a:solidFill>
                  <a:srgbClr val="000000"/>
                </a:solidFill>
                <a:latin typeface="Adobe Caslon" charset="0"/>
              </a:rPr>
              <a:t>Russia. Russia was “</a:t>
            </a:r>
            <a:r>
              <a:rPr lang="en-US" sz="2400" i="1" dirty="0">
                <a:solidFill>
                  <a:srgbClr val="FF0000"/>
                </a:solidFill>
                <a:latin typeface="Adobe Caslon" charset="0"/>
              </a:rPr>
              <a:t>in my blood</a:t>
            </a:r>
            <a:r>
              <a:rPr lang="en-US" sz="2400" dirty="0">
                <a:solidFill>
                  <a:srgbClr val="000000"/>
                </a:solidFill>
                <a:latin typeface="Adobe Caslon" charset="0"/>
              </a:rPr>
              <a:t>,” he says in the “Memoirs.” “</a:t>
            </a:r>
            <a:r>
              <a:rPr lang="en-US" sz="2400" i="1" dirty="0">
                <a:solidFill>
                  <a:srgbClr val="FF0000"/>
                </a:solidFill>
                <a:latin typeface="Adobe Caslon" charset="0"/>
              </a:rPr>
              <a:t>There was some mysterious affinity which I could not explain even to myself</a:t>
            </a:r>
            <a:r>
              <a:rPr lang="en-US" sz="2400" dirty="0">
                <a:solidFill>
                  <a:srgbClr val="FF0000"/>
                </a:solidFill>
                <a:latin typeface="Adobe Caslon" charset="0"/>
              </a:rPr>
              <a:t>.” </a:t>
            </a:r>
            <a:r>
              <a:rPr lang="en-US" sz="2400" dirty="0">
                <a:solidFill>
                  <a:srgbClr val="000000"/>
                </a:solidFill>
                <a:latin typeface="Adobe Caslon" charset="0"/>
              </a:rPr>
              <a:t>He wondered whether he had lived in St. Petersburg in a previous life. The Russia he loved, or fantasized about, was, of course, a pre-Bolshevik and pre-industrial Russia—the Russia of Tolstoy, whose estate, </a:t>
            </a:r>
            <a:r>
              <a:rPr lang="en-US" sz="2400" dirty="0" err="1">
                <a:solidFill>
                  <a:srgbClr val="000000"/>
                </a:solidFill>
                <a:latin typeface="Adobe Caslon" charset="0"/>
              </a:rPr>
              <a:t>Yasnaya</a:t>
            </a:r>
            <a:r>
              <a:rPr lang="en-US" sz="2400" dirty="0">
                <a:solidFill>
                  <a:srgbClr val="000000"/>
                </a:solidFill>
                <a:latin typeface="Adobe Caslon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dobe Caslon" charset="0"/>
              </a:rPr>
              <a:t>Polyana</a:t>
            </a:r>
            <a:r>
              <a:rPr lang="en-US" sz="2400" dirty="0">
                <a:solidFill>
                  <a:srgbClr val="000000"/>
                </a:solidFill>
                <a:latin typeface="Adobe Caslon" charset="0"/>
              </a:rPr>
              <a:t>, he visited in 1952, feeling, he said later, “close to a world to which, I always thought, I could really have belonged,” and of Chekhov, whose biography he several times contemplated writing</a:t>
            </a:r>
            <a:r>
              <a:rPr lang="en-US" sz="2400" dirty="0" smtClean="0">
                <a:solidFill>
                  <a:srgbClr val="000000"/>
                </a:solidFill>
                <a:latin typeface="Adobe Caslon" charset="0"/>
              </a:rPr>
              <a:t>.’</a:t>
            </a:r>
            <a:endParaRPr lang="en-US" sz="2400" dirty="0" smtClean="0">
              <a:solidFill>
                <a:srgbClr val="000000"/>
              </a:solidFill>
              <a:latin typeface="Adobe Caslon" charset="0"/>
            </a:endParaRPr>
          </a:p>
          <a:p>
            <a:endParaRPr lang="en-US" dirty="0" smtClean="0">
              <a:solidFill>
                <a:srgbClr val="000000"/>
              </a:solidFill>
              <a:latin typeface="Adobe Caslon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Adobe Caslon" charset="0"/>
                <a:hlinkClick r:id="rId2"/>
              </a:rPr>
              <a:t>https://</a:t>
            </a:r>
            <a:r>
              <a:rPr lang="en-US" dirty="0" smtClean="0">
                <a:solidFill>
                  <a:srgbClr val="000000"/>
                </a:solidFill>
                <a:latin typeface="Adobe Caslon" charset="0"/>
                <a:hlinkClick r:id="rId2"/>
              </a:rPr>
              <a:t>www.newyorker.com/magazine/2011/11/14/getting-real</a:t>
            </a:r>
            <a:endParaRPr lang="en-US" dirty="0" smtClean="0">
              <a:solidFill>
                <a:srgbClr val="000000"/>
              </a:solidFill>
              <a:latin typeface="Adobe Caslon" charset="0"/>
            </a:endParaRPr>
          </a:p>
          <a:p>
            <a:endParaRPr lang="en-US" dirty="0" smtClean="0">
              <a:solidFill>
                <a:srgbClr val="000000"/>
              </a:solidFill>
              <a:latin typeface="Adobe Caslon" charset="0"/>
            </a:endParaRPr>
          </a:p>
          <a:p>
            <a:endParaRPr lang="en-US" dirty="0">
              <a:solidFill>
                <a:srgbClr val="000000"/>
              </a:solidFill>
              <a:latin typeface="Adobe Caslon" charset="0"/>
            </a:endParaRPr>
          </a:p>
          <a:p>
            <a:endParaRPr lang="en-US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14954" y="313116"/>
            <a:ext cx="3108287" cy="1800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0" tIns="152352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Irvin Heading" charset="0"/>
              </a:rPr>
              <a:t>Getting Real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Adobe Caslon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Adobe Caslon" charset="0"/>
              </a:rPr>
              <a:t>George F. Kennan’s Cold War.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effectLst/>
                <a:latin typeface="Arial" charset="0"/>
                <a:hlinkClick r:id="rId3"/>
              </a:rPr>
              <a:t>  </a:t>
            </a:r>
            <a:endParaRPr kumimoji="0" lang="en-US" altLang="en-US" sz="28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3" tooltip="Louis Menand"/>
              </a:rPr>
              <a:t>Louis 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3" tooltip="Louis Menand"/>
              </a:rPr>
              <a:t>Menand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6" name="Picture 2" descr="https://media.newyorker.com/photos/5948725b55a93b3a4cb247ce/1:1/w_48,c_limit/menand-louis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8843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9027" y="562708"/>
            <a:ext cx="1097574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Kennan’s ‘Long Telegram’ points </a:t>
            </a:r>
            <a:r>
              <a:rPr lang="en-US" sz="2400" b="1" dirty="0" smtClean="0"/>
              <a:t>for consideration</a:t>
            </a:r>
            <a:r>
              <a:rPr lang="en-US" sz="2400" dirty="0" smtClean="0"/>
              <a:t>:</a:t>
            </a:r>
          </a:p>
          <a:p>
            <a:endParaRPr lang="en-US" sz="2400" dirty="0" smtClean="0"/>
          </a:p>
          <a:p>
            <a:pPr marL="457200" indent="-457200">
              <a:buAutoNum type="arabicPeriod"/>
            </a:pPr>
            <a:r>
              <a:rPr lang="en-US" sz="2400" dirty="0" smtClean="0"/>
              <a:t>What are the most salient points of Kennan’s analysis of the Soviets’ worldview</a:t>
            </a:r>
          </a:p>
          <a:p>
            <a:r>
              <a:rPr lang="en-US" sz="2400" dirty="0" smtClean="0"/>
              <a:t>	and </a:t>
            </a:r>
            <a:r>
              <a:rPr lang="en-US" sz="2400" dirty="0" smtClean="0"/>
              <a:t>the Kremlin’s </a:t>
            </a:r>
            <a:r>
              <a:rPr lang="en-US" sz="2400" dirty="0" err="1" smtClean="0"/>
              <a:t>behaviour</a:t>
            </a:r>
            <a:r>
              <a:rPr lang="en-US" sz="2400" dirty="0" smtClean="0"/>
              <a:t> in the postwar world?</a:t>
            </a:r>
          </a:p>
          <a:p>
            <a:endParaRPr lang="en-US" sz="2400" dirty="0"/>
          </a:p>
          <a:p>
            <a:pPr marL="457200" indent="-457200">
              <a:buAutoNum type="arabicPeriod" startAt="2"/>
            </a:pPr>
            <a:r>
              <a:rPr lang="en-US" sz="2400" dirty="0" smtClean="0"/>
              <a:t>What were Kennan’s prescriptive suggestions for US </a:t>
            </a:r>
            <a:r>
              <a:rPr lang="en-US" sz="2400" dirty="0" smtClean="0"/>
              <a:t>action, and what do they suggest about his attitude towards his own country?</a:t>
            </a:r>
            <a:endParaRPr lang="en-US" sz="2400" dirty="0" smtClean="0"/>
          </a:p>
          <a:p>
            <a:pPr marL="457200" indent="-457200">
              <a:buAutoNum type="arabicPeriod" startAt="2"/>
            </a:pPr>
            <a:endParaRPr lang="en-US" sz="2400" dirty="0" smtClean="0"/>
          </a:p>
          <a:p>
            <a:pPr marL="457200" indent="-457200">
              <a:buAutoNum type="arabicPeriod" startAt="2"/>
            </a:pPr>
            <a:r>
              <a:rPr lang="en-US" sz="2400" dirty="0" smtClean="0"/>
              <a:t>Where do we </a:t>
            </a:r>
            <a:r>
              <a:rPr lang="en-US" sz="2400" dirty="0" smtClean="0"/>
              <a:t>discern ‘emotionalism</a:t>
            </a:r>
            <a:r>
              <a:rPr lang="en-US" sz="2400" dirty="0" smtClean="0"/>
              <a:t>’ in the Long Telegram?</a:t>
            </a:r>
          </a:p>
          <a:p>
            <a:pPr marL="457200" indent="-457200">
              <a:buAutoNum type="arabicPeriod" startAt="2"/>
            </a:pPr>
            <a:endParaRPr lang="en-US" sz="2400" dirty="0"/>
          </a:p>
          <a:p>
            <a:pPr marL="457200" indent="-457200">
              <a:buAutoNum type="arabicPeriod" startAt="2"/>
            </a:pPr>
            <a:r>
              <a:rPr lang="en-US" sz="2400" dirty="0" smtClean="0"/>
              <a:t>What’s strikingly absent from Kennan’s dissection of the Kremlin?</a:t>
            </a:r>
            <a:endParaRPr lang="en-US" sz="2400" dirty="0"/>
          </a:p>
          <a:p>
            <a:pPr marL="457200" indent="-457200">
              <a:buAutoNum type="arabicPeriod" startAt="2"/>
            </a:pPr>
            <a:endParaRPr lang="en-US" sz="2400" dirty="0" smtClean="0"/>
          </a:p>
          <a:p>
            <a:pPr marL="457200" indent="-457200">
              <a:buAutoNum type="arabicPeriod" startAt="2"/>
            </a:pPr>
            <a:r>
              <a:rPr lang="en-US" sz="2400" dirty="0" smtClean="0"/>
              <a:t>How do we explain the traction Kennan’s critique gained in the US?</a:t>
            </a:r>
          </a:p>
          <a:p>
            <a:pPr marL="457200" indent="-457200">
              <a:buAutoNum type="arabicPeriod" startAt="2"/>
            </a:pPr>
            <a:endParaRPr lang="en-US" sz="2400" dirty="0" smtClean="0"/>
          </a:p>
          <a:p>
            <a:pPr marL="457200" indent="-457200">
              <a:buFontTx/>
              <a:buAutoNum type="arabicPeriod" startAt="2"/>
            </a:pPr>
            <a:r>
              <a:rPr lang="en-US" sz="2400" dirty="0"/>
              <a:t>Does this document shift our sense of US </a:t>
            </a:r>
            <a:r>
              <a:rPr lang="en-US" sz="2400" dirty="0" smtClean="0"/>
              <a:t>foreign policy </a:t>
            </a:r>
            <a:r>
              <a:rPr lang="en-US" sz="2400" dirty="0"/>
              <a:t>‘realism’?</a:t>
            </a:r>
          </a:p>
          <a:p>
            <a:pPr marL="457200" indent="-457200">
              <a:buAutoNum type="arabicPeriod" startAt="2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5832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461" y="0"/>
            <a:ext cx="8675077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39815" y="6211669"/>
            <a:ext cx="83937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charset="0"/>
              </a:rPr>
              <a:t>Army Signal Corps Collection in the U.S. National Archives. - </a:t>
            </a:r>
            <a:r>
              <a:rPr lang="en-US" dirty="0">
                <a:solidFill>
                  <a:schemeClr val="bg1"/>
                </a:solidFill>
                <a:latin typeface="Arial" charset="0"/>
                <a:hlinkClick r:id="rId3"/>
              </a:rPr>
              <a:t>http://www.history.navy.mil/photos/events/wwii-dpl/hd-state/potsdam.htm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983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537" y="-1"/>
            <a:ext cx="8516399" cy="543950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66799" y="5439507"/>
            <a:ext cx="105273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222222"/>
                </a:solidFill>
                <a:latin typeface="Arial" charset="0"/>
              </a:rPr>
              <a:t>From left to right, first row: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3" tooltip="Premier of the Soviet Union"/>
              </a:rPr>
              <a:t>Premier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4" tooltip="Joseph Stalin"/>
              </a:rPr>
              <a:t>Joseph Stalin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; President Harry S. Truman, Soviet Ambassador to the United States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5" tooltip="Andrei Gromyko"/>
              </a:rPr>
              <a:t>Andrei Gromyko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, Secretary of State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6" tooltip="James F. Byrnes"/>
              </a:rPr>
              <a:t>James F. Byrnes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, and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7" tooltip="List of Russian foreign ministers"/>
              </a:rPr>
              <a:t>Soviet Foreign Minister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8" tooltip="Vyacheslav Molotov"/>
              </a:rPr>
              <a:t>Vyacheslav Molotov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. Second row: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9" tooltip="Brigadier general (United States)"/>
              </a:rPr>
              <a:t>Brigadier General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10" tooltip="Harry H. Vaughan"/>
              </a:rPr>
              <a:t>Harry H. Vaughan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, Truman's confidant and military aide; Russian interpreter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11" tooltip="Charles Bohlen"/>
              </a:rPr>
              <a:t>Charles Bohlen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, Truman naval aide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12" tooltip="James K. Vardaman, Jr."/>
              </a:rPr>
              <a:t>James K. Vardaman, Jr.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, and (partially obscured)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13" tooltip="Charles Griffith Ross"/>
              </a:rPr>
              <a:t>Charles Griffith Ross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. </a:t>
            </a:r>
            <a:r>
              <a:rPr lang="en-US" sz="1600" dirty="0">
                <a:solidFill>
                  <a:srgbClr val="222222"/>
                </a:solidFill>
                <a:latin typeface="Arial" charset="0"/>
                <a:hlinkClick r:id="rId14"/>
              </a:rPr>
              <a:t>https://</a:t>
            </a:r>
            <a:r>
              <a:rPr lang="en-US" sz="1600" dirty="0" smtClean="0">
                <a:solidFill>
                  <a:srgbClr val="222222"/>
                </a:solidFill>
                <a:latin typeface="Arial" charset="0"/>
                <a:hlinkClick r:id="rId14"/>
              </a:rPr>
              <a:t>www.trumanlibrary.org/photographs/view.php?id=392</a:t>
            </a:r>
            <a:endParaRPr lang="en-US" sz="1600" dirty="0" smtClean="0">
              <a:solidFill>
                <a:srgbClr val="222222"/>
              </a:solidFill>
              <a:latin typeface="Arial" charset="0"/>
            </a:endParaRPr>
          </a:p>
          <a:p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9882554" y="1676400"/>
            <a:ext cx="204504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Truman meets</a:t>
            </a:r>
          </a:p>
          <a:p>
            <a:r>
              <a:rPr lang="en-US" sz="2400" dirty="0" smtClean="0"/>
              <a:t>Stalin at</a:t>
            </a:r>
          </a:p>
          <a:p>
            <a:r>
              <a:rPr lang="en-US" sz="2400" dirty="0" smtClean="0"/>
              <a:t>Potsdam,</a:t>
            </a:r>
          </a:p>
          <a:p>
            <a:r>
              <a:rPr lang="en-US" sz="2400" dirty="0" smtClean="0"/>
              <a:t>July 1945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26367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1003" y="-559415"/>
            <a:ext cx="10399594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dirty="0" smtClean="0"/>
          </a:p>
          <a:p>
            <a:endParaRPr lang="en-US" sz="3200" dirty="0" smtClean="0"/>
          </a:p>
          <a:p>
            <a:pPr marL="342900" indent="-342900">
              <a:buAutoNum type="arabicPeriod"/>
            </a:pPr>
            <a:r>
              <a:rPr lang="en-US" sz="3200" dirty="0" smtClean="0"/>
              <a:t>What were the key </a:t>
            </a:r>
            <a:r>
              <a:rPr lang="en-US" sz="3200" dirty="0" smtClean="0"/>
              <a:t>issues– in order of importance-- </a:t>
            </a:r>
            <a:r>
              <a:rPr lang="en-US" sz="3200" dirty="0" smtClean="0"/>
              <a:t>that required international settlement by the ‘United Nations’?</a:t>
            </a:r>
          </a:p>
          <a:p>
            <a:pPr marL="342900" indent="-342900">
              <a:buAutoNum type="arabicPeriod"/>
            </a:pPr>
            <a:endParaRPr lang="en-US" sz="3200" dirty="0" smtClean="0"/>
          </a:p>
          <a:p>
            <a:pPr marL="342900" indent="-342900">
              <a:buAutoNum type="arabicPeriod"/>
            </a:pPr>
            <a:r>
              <a:rPr lang="en-US" sz="3200" dirty="0" smtClean="0"/>
              <a:t>What were the main sources of tension between the ‘Big Three’?</a:t>
            </a:r>
          </a:p>
          <a:p>
            <a:pPr marL="342900" indent="-342900">
              <a:buAutoNum type="arabicPeriod"/>
            </a:pPr>
            <a:endParaRPr lang="en-US" sz="3200" dirty="0" smtClean="0"/>
          </a:p>
          <a:p>
            <a:pPr marL="342900" indent="-342900">
              <a:buAutoNum type="arabicPeriod"/>
            </a:pPr>
            <a:r>
              <a:rPr lang="en-US" sz="3200" dirty="0" smtClean="0"/>
              <a:t>On what issues did compromise prove possible?</a:t>
            </a:r>
          </a:p>
          <a:p>
            <a:pPr marL="342900" indent="-342900">
              <a:buAutoNum type="arabicPeriod"/>
            </a:pPr>
            <a:endParaRPr lang="en-US" sz="3200" dirty="0" smtClean="0"/>
          </a:p>
          <a:p>
            <a:pPr marL="342900" indent="-342900">
              <a:buAutoNum type="arabicPeriod"/>
            </a:pPr>
            <a:r>
              <a:rPr lang="en-US" sz="3200" dirty="0" smtClean="0"/>
              <a:t>How did the postwar order envisioned at Yalta and Potsdam differ from what subsequently transpired?</a:t>
            </a:r>
          </a:p>
          <a:p>
            <a:pPr marL="342900" indent="-342900">
              <a:buAutoNum type="arabicPeriod"/>
            </a:pPr>
            <a:endParaRPr lang="en-US" sz="3200" dirty="0" smtClean="0"/>
          </a:p>
          <a:p>
            <a:pPr marL="342900" indent="-342900">
              <a:buAutoNum type="arabicPeriod"/>
            </a:pPr>
            <a:r>
              <a:rPr lang="en-US" sz="3200" dirty="0" smtClean="0"/>
              <a:t>Where did prisoners and other ‘mobile’ people fit in the matrix of concerns on the agenda at Yalta and Potsdam?</a:t>
            </a:r>
          </a:p>
        </p:txBody>
      </p:sp>
    </p:spTree>
    <p:extLst>
      <p:ext uri="{BB962C8B-B14F-4D97-AF65-F5344CB8AC3E}">
        <p14:creationId xmlns:p14="http://schemas.microsoft.com/office/powerpoint/2010/main" val="277693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0" y="501650"/>
            <a:ext cx="8890000" cy="585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446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317" y="123855"/>
            <a:ext cx="7717637" cy="655597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979876" y="1793631"/>
            <a:ext cx="282526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54595D"/>
                </a:solidFill>
                <a:latin typeface="Arial" charset="0"/>
              </a:rPr>
              <a:t>Occupation zone borders in Germany, 1947. The territories east of the </a:t>
            </a:r>
            <a:r>
              <a:rPr lang="en-US" dirty="0">
                <a:solidFill>
                  <a:srgbClr val="0B0080"/>
                </a:solidFill>
                <a:latin typeface="Arial" charset="0"/>
                <a:hlinkClick r:id="rId3" tooltip="en:Oder-Neisse line"/>
              </a:rPr>
              <a:t>Oder-Neisse line</a:t>
            </a:r>
            <a:r>
              <a:rPr lang="en-US" dirty="0">
                <a:solidFill>
                  <a:srgbClr val="54595D"/>
                </a:solidFill>
                <a:latin typeface="Arial" charset="0"/>
              </a:rPr>
              <a:t>, under Polish and Soviet </a:t>
            </a:r>
            <a:r>
              <a:rPr lang="en-US" dirty="0" smtClean="0">
                <a:solidFill>
                  <a:srgbClr val="54595D"/>
                </a:solidFill>
                <a:latin typeface="Arial" charset="0"/>
              </a:rPr>
              <a:t>administration/</a:t>
            </a:r>
            <a:r>
              <a:rPr lang="en-US" dirty="0" err="1" smtClean="0">
                <a:solidFill>
                  <a:srgbClr val="54595D"/>
                </a:solidFill>
                <a:latin typeface="Arial" charset="0"/>
              </a:rPr>
              <a:t>annexationare</a:t>
            </a:r>
            <a:r>
              <a:rPr lang="en-US" dirty="0" smtClean="0">
                <a:solidFill>
                  <a:srgbClr val="54595D"/>
                </a:solidFill>
                <a:latin typeface="Arial" charset="0"/>
              </a:rPr>
              <a:t> </a:t>
            </a:r>
            <a:r>
              <a:rPr lang="en-US" dirty="0">
                <a:solidFill>
                  <a:srgbClr val="54595D"/>
                </a:solidFill>
                <a:latin typeface="Arial" charset="0"/>
              </a:rPr>
              <a:t>shown as cream as is the likewise detached </a:t>
            </a:r>
            <a:r>
              <a:rPr lang="en-US" dirty="0">
                <a:solidFill>
                  <a:srgbClr val="0B0080"/>
                </a:solidFill>
                <a:latin typeface="Arial" charset="0"/>
                <a:hlinkClick r:id="rId4" tooltip="en:Saar (protectorate)"/>
              </a:rPr>
              <a:t>Saar protectorate</a:t>
            </a:r>
            <a:r>
              <a:rPr lang="en-US" dirty="0">
                <a:solidFill>
                  <a:srgbClr val="54595D"/>
                </a:solidFill>
                <a:latin typeface="Arial" charset="0"/>
              </a:rPr>
              <a:t>. Berlin is the multinational area within the Soviet zone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321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57753" y="1266092"/>
            <a:ext cx="892269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“At the conclusion of the First World War it was borders</a:t>
            </a:r>
          </a:p>
          <a:p>
            <a:r>
              <a:rPr lang="en-US" sz="2800" dirty="0"/>
              <a:t>t</a:t>
            </a:r>
            <a:r>
              <a:rPr lang="en-US" sz="2800" dirty="0" smtClean="0"/>
              <a:t>hat were invented and adjusted, while people were on </a:t>
            </a:r>
          </a:p>
          <a:p>
            <a:r>
              <a:rPr lang="en-US" sz="2800" dirty="0"/>
              <a:t>t</a:t>
            </a:r>
            <a:r>
              <a:rPr lang="en-US" sz="2800" dirty="0" smtClean="0"/>
              <a:t>he whole left in place. After 1945 what happened was</a:t>
            </a:r>
          </a:p>
          <a:p>
            <a:r>
              <a:rPr lang="en-US" sz="2800" dirty="0"/>
              <a:t>r</a:t>
            </a:r>
            <a:r>
              <a:rPr lang="en-US" sz="2800" dirty="0" smtClean="0"/>
              <a:t>ather the opposite: with one major exception </a:t>
            </a:r>
            <a:r>
              <a:rPr lang="en-US" sz="2800" b="1" i="1" dirty="0" smtClean="0"/>
              <a:t>boundaries</a:t>
            </a:r>
          </a:p>
          <a:p>
            <a:r>
              <a:rPr lang="en-US" sz="2800" b="1" i="1" dirty="0"/>
              <a:t>s</a:t>
            </a:r>
            <a:r>
              <a:rPr lang="en-US" sz="2800" b="1" i="1" dirty="0" smtClean="0"/>
              <a:t>tayed broadly intact and people were moved instead</a:t>
            </a:r>
            <a:r>
              <a:rPr lang="en-US" sz="2800" dirty="0" smtClean="0"/>
              <a:t>.”</a:t>
            </a:r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Tony </a:t>
            </a:r>
            <a:r>
              <a:rPr lang="en-US" sz="2800" dirty="0" err="1" smtClean="0"/>
              <a:t>Judt</a:t>
            </a:r>
            <a:r>
              <a:rPr lang="en-US" sz="2800" dirty="0" smtClean="0"/>
              <a:t>, </a:t>
            </a:r>
            <a:r>
              <a:rPr lang="en-US" sz="2800" i="1" dirty="0" smtClean="0"/>
              <a:t>Postwar: A History of Europe since 1945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(NY: Penguin Books, 2005), 27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05619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419" y="364950"/>
            <a:ext cx="8545664" cy="571246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656956" y="1148564"/>
            <a:ext cx="234175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11111"/>
                </a:solidFill>
                <a:latin typeface="Georgia" charset="0"/>
              </a:rPr>
              <a:t>R.M. </a:t>
            </a:r>
            <a:r>
              <a:rPr lang="en-US" dirty="0" smtClean="0">
                <a:solidFill>
                  <a:srgbClr val="111111"/>
                </a:solidFill>
                <a:latin typeface="Georgia" charset="0"/>
              </a:rPr>
              <a:t>Douglas:</a:t>
            </a:r>
          </a:p>
          <a:p>
            <a:endParaRPr lang="en-US" dirty="0">
              <a:solidFill>
                <a:srgbClr val="111111"/>
              </a:solidFill>
              <a:latin typeface="Georgia" charset="0"/>
            </a:endParaRPr>
          </a:p>
          <a:p>
            <a:r>
              <a:rPr lang="en-US" dirty="0" smtClean="0">
                <a:solidFill>
                  <a:srgbClr val="111111"/>
                </a:solidFill>
                <a:latin typeface="Georgia" charset="0"/>
              </a:rPr>
              <a:t>"</a:t>
            </a:r>
            <a:r>
              <a:rPr lang="en-US" dirty="0">
                <a:solidFill>
                  <a:srgbClr val="111111"/>
                </a:solidFill>
                <a:latin typeface="Georgia" charset="0"/>
              </a:rPr>
              <a:t>not merely the largest forced migration but probably the largest single movement of population in human history," with between </a:t>
            </a:r>
            <a:r>
              <a:rPr lang="en-US" dirty="0">
                <a:solidFill>
                  <a:srgbClr val="2C6CB4"/>
                </a:solidFill>
                <a:latin typeface="Georgia" charset="0"/>
                <a:hlinkClick r:id="rId3"/>
              </a:rPr>
              <a:t>12 and 14 million civilians</a:t>
            </a:r>
            <a:r>
              <a:rPr lang="en-US" dirty="0">
                <a:solidFill>
                  <a:srgbClr val="111111"/>
                </a:solidFill>
                <a:latin typeface="Georgia" charset="0"/>
              </a:rPr>
              <a:t> to move in just a few </a:t>
            </a:r>
            <a:r>
              <a:rPr lang="en-US" dirty="0" smtClean="0">
                <a:solidFill>
                  <a:srgbClr val="111111"/>
                </a:solidFill>
                <a:latin typeface="Georgia" charset="0"/>
              </a:rPr>
              <a:t>years</a:t>
            </a:r>
            <a:r>
              <a:rPr lang="is-IS" dirty="0" smtClean="0">
                <a:solidFill>
                  <a:srgbClr val="111111"/>
                </a:solidFill>
                <a:latin typeface="Georgia" charset="0"/>
              </a:rPr>
              <a:t>… </a:t>
            </a:r>
            <a:r>
              <a:rPr lang="en-US" dirty="0" smtClean="0">
                <a:solidFill>
                  <a:srgbClr val="111111"/>
                </a:solidFill>
                <a:latin typeface="Georgia" charset="0"/>
              </a:rPr>
              <a:t>accomplished </a:t>
            </a:r>
            <a:r>
              <a:rPr lang="en-US" dirty="0">
                <a:solidFill>
                  <a:srgbClr val="111111"/>
                </a:solidFill>
                <a:latin typeface="Georgia" charset="0"/>
              </a:rPr>
              <a:t>"largely by state-sponsored violence and terror"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51930" y="6042211"/>
            <a:ext cx="849351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https://www.washingtonpost.com/news/worldviews/wp/2015/09/03/the-forgotten-story-of-when-the-germans-were-the-refugees/?noredirect=on&amp;utm_term=.</a:t>
            </a:r>
            <a:r>
              <a:rPr lang="en-US" sz="1400" dirty="0" smtClean="0">
                <a:hlinkClick r:id="rId4"/>
              </a:rPr>
              <a:t>2a9bbbcfb728</a:t>
            </a:r>
            <a:endParaRPr lang="en-US" sz="1400" dirty="0" smtClean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63444" y="36495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6E6E6E"/>
                </a:solidFill>
                <a:latin typeface="FranklinPro" charset="0"/>
              </a:rPr>
              <a:t>Camp </a:t>
            </a:r>
            <a:r>
              <a:rPr lang="en-US" dirty="0">
                <a:solidFill>
                  <a:srgbClr val="6E6E6E"/>
                </a:solidFill>
                <a:latin typeface="FranklinPro" charset="0"/>
              </a:rPr>
              <a:t>for expellees in </a:t>
            </a:r>
            <a:r>
              <a:rPr lang="en-US" dirty="0" err="1">
                <a:solidFill>
                  <a:srgbClr val="6E6E6E"/>
                </a:solidFill>
                <a:latin typeface="FranklinPro" charset="0"/>
              </a:rPr>
              <a:t>Eckernförde</a:t>
            </a:r>
            <a:r>
              <a:rPr lang="en-US" dirty="0">
                <a:solidFill>
                  <a:srgbClr val="6E6E6E"/>
                </a:solidFill>
                <a:latin typeface="FranklinPro" charset="0"/>
              </a:rPr>
              <a:t>, Germany, in 1951. (</a:t>
            </a:r>
            <a:r>
              <a:rPr lang="en-US" dirty="0" err="1">
                <a:solidFill>
                  <a:srgbClr val="6E6E6E"/>
                </a:solidFill>
                <a:latin typeface="FranklinPro" charset="0"/>
              </a:rPr>
              <a:t>Bundesarchiv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594418" y="364950"/>
            <a:ext cx="2466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“Orderly and humane”?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80946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3536</TotalTime>
  <Words>688</Words>
  <Application>Microsoft Macintosh PowerPoint</Application>
  <PresentationFormat>Widescreen</PresentationFormat>
  <Paragraphs>111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Adobe Caslon</vt:lpstr>
      <vt:lpstr>Franklin Gothic Book</vt:lpstr>
      <vt:lpstr>FranklinPro</vt:lpstr>
      <vt:lpstr>Georgia</vt:lpstr>
      <vt:lpstr>Helvetica</vt:lpstr>
      <vt:lpstr>Helvetica Neue</vt:lpstr>
      <vt:lpstr>Irvin Heading</vt:lpstr>
      <vt:lpstr>Mangal</vt:lpstr>
      <vt:lpstr>Mercury SSm A</vt:lpstr>
      <vt:lpstr>minion-pro</vt:lpstr>
      <vt:lpstr>Arial</vt:lpstr>
      <vt:lpstr>Crop</vt:lpstr>
      <vt:lpstr>Cold war origins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PowS and the politics of emotion</vt:lpstr>
      <vt:lpstr>Of 96 million men mobilized for WWII, about one third–  35 million individuals–  experienced captivity as POWs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Kennan and the long telegram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Susan Carruthers</cp:lastModifiedBy>
  <cp:revision>25</cp:revision>
  <dcterms:created xsi:type="dcterms:W3CDTF">2017-10-31T17:13:21Z</dcterms:created>
  <dcterms:modified xsi:type="dcterms:W3CDTF">2018-11-01T08:02:02Z</dcterms:modified>
</cp:coreProperties>
</file>