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68" r:id="rId2"/>
    <p:sldId id="269" r:id="rId3"/>
    <p:sldId id="270" r:id="rId4"/>
    <p:sldId id="271" r:id="rId5"/>
    <p:sldId id="256" r:id="rId6"/>
    <p:sldId id="280" r:id="rId7"/>
    <p:sldId id="257" r:id="rId8"/>
    <p:sldId id="258" r:id="rId9"/>
    <p:sldId id="259" r:id="rId10"/>
    <p:sldId id="261" r:id="rId11"/>
    <p:sldId id="262" r:id="rId12"/>
    <p:sldId id="282" r:id="rId13"/>
    <p:sldId id="284" r:id="rId14"/>
    <p:sldId id="275" r:id="rId15"/>
    <p:sldId id="274" r:id="rId16"/>
    <p:sldId id="276" r:id="rId17"/>
    <p:sldId id="272" r:id="rId18"/>
    <p:sldId id="277" r:id="rId19"/>
    <p:sldId id="273" r:id="rId20"/>
    <p:sldId id="264" r:id="rId21"/>
    <p:sldId id="281" r:id="rId22"/>
    <p:sldId id="278" r:id="rId23"/>
    <p:sldId id="28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9"/>
    <p:restoredTop sz="94623"/>
  </p:normalViewPr>
  <p:slideViewPr>
    <p:cSldViewPr snapToGrid="0" snapToObjects="1">
      <p:cViewPr varScale="1">
        <p:scale>
          <a:sx n="115" d="100"/>
          <a:sy n="115" d="100"/>
        </p:scale>
        <p:origin x="224"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1/4/25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1/4/25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1/4/25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1/4/25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1/4/25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1/4/25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1/4/25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1/4/25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library.columbia.edu/libraries/rbml/units/lehman/biography.html" TargetMode="Externa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hyperlink" Target="https://www.iwm.org.uk/collections/item/object/10406" TargetMode="External"/><Relationship Id="rId2" Type="http://schemas.openxmlformats.org/officeDocument/2006/relationships/image" Target="../media/image6.tiff"/><Relationship Id="rId1" Type="http://schemas.openxmlformats.org/officeDocument/2006/relationships/slideLayout" Target="../slideLayouts/slideLayout7.xml"/><Relationship Id="rId5" Type="http://schemas.openxmlformats.org/officeDocument/2006/relationships/hyperlink" Target="https://www.gettyimages.co.uk/search/photographer?photographer=Galerie%20Bilderwelt" TargetMode="External"/><Relationship Id="rId4" Type="http://schemas.openxmlformats.org/officeDocument/2006/relationships/image" Target="../media/image7.tiff"/></Relationships>
</file>

<file path=ppt/slides/_rels/slide13.xml.rels><?xml version="1.0" encoding="UTF-8" standalone="yes"?>
<Relationships xmlns="http://schemas.openxmlformats.org/package/2006/relationships"><Relationship Id="rId3" Type="http://schemas.openxmlformats.org/officeDocument/2006/relationships/hyperlink" Target="https://collections.ushmm.org/search/catalog/irn1001293" TargetMode="External"/><Relationship Id="rId2" Type="http://schemas.openxmlformats.org/officeDocument/2006/relationships/image" Target="../media/image8.tiff"/><Relationship Id="rId1" Type="http://schemas.openxmlformats.org/officeDocument/2006/relationships/slideLayout" Target="../slideLayouts/slideLayout7.xml"/><Relationship Id="rId4" Type="http://schemas.openxmlformats.org/officeDocument/2006/relationships/image" Target="../media/image9.tiff"/></Relationships>
</file>

<file path=ppt/slides/_rels/slide14.xml.rels><?xml version="1.0" encoding="UTF-8" standalone="yes"?>
<Relationships xmlns="http://schemas.openxmlformats.org/package/2006/relationships"><Relationship Id="rId3" Type="http://schemas.openxmlformats.org/officeDocument/2006/relationships/hyperlink" Target="https://archives.un.org/content/united-nations-archives-21st-century"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zeitgeschichte-online.de/themen/uncovering-international-aid-china-unrra-1943-1947"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hyperlink" Target="https://uploads.knightlab.com/storymapjs/645f850c9fc05474dccb4878f9a1a154/unrra/index.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apjjf.org/2020/23/Sheng.htm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unhcr.org/uk/1951-refugee-convention.html" TargetMode="External"/><Relationship Id="rId1" Type="http://schemas.openxmlformats.org/officeDocument/2006/relationships/slideLayout" Target="../slideLayouts/slideLayout7.xml"/><Relationship Id="rId4" Type="http://schemas.openxmlformats.org/officeDocument/2006/relationships/hyperlink" Target="https://en.wikipedia.org/wiki/Protocol_Relating_to_the_Status_of_Refuge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jvc.oup.com/2014/06/02/thinking-about-francesca-wilson-and-the-victorian-imaginery-that-surronded-her/" TargetMode="Externa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hyperlink" Target="https://www.nationalww2museum.org/war/articles/united-nations-relief-and-rehabilitation"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51BFF-A937-D654-C60F-D60B93281865}"/>
              </a:ext>
            </a:extLst>
          </p:cNvPr>
          <p:cNvSpPr>
            <a:spLocks noGrp="1"/>
          </p:cNvSpPr>
          <p:nvPr>
            <p:ph type="ctrTitle"/>
          </p:nvPr>
        </p:nvSpPr>
        <p:spPr/>
        <p:txBody>
          <a:bodyPr/>
          <a:lstStyle/>
          <a:p>
            <a:r>
              <a:rPr lang="en-US" dirty="0"/>
              <a:t>Welcome back!</a:t>
            </a:r>
          </a:p>
        </p:txBody>
      </p:sp>
      <p:sp>
        <p:nvSpPr>
          <p:cNvPr id="3" name="Subtitle 2">
            <a:extLst>
              <a:ext uri="{FF2B5EF4-FFF2-40B4-BE49-F238E27FC236}">
                <a16:creationId xmlns:a16="http://schemas.microsoft.com/office/drawing/2014/main" id="{79DB2A0A-3C1B-F0D0-44FD-C946275E543D}"/>
              </a:ext>
            </a:extLst>
          </p:cNvPr>
          <p:cNvSpPr>
            <a:spLocks noGrp="1"/>
          </p:cNvSpPr>
          <p:nvPr>
            <p:ph type="subTitle" idx="1"/>
          </p:nvPr>
        </p:nvSpPr>
        <p:spPr/>
        <p:txBody>
          <a:bodyPr/>
          <a:lstStyle/>
          <a:p>
            <a:r>
              <a:rPr lang="en-US" dirty="0"/>
              <a:t>Thanks for all the extremely positive feedback on term 1.</a:t>
            </a:r>
          </a:p>
        </p:txBody>
      </p:sp>
    </p:spTree>
    <p:extLst>
      <p:ext uri="{BB962C8B-B14F-4D97-AF65-F5344CB8AC3E}">
        <p14:creationId xmlns:p14="http://schemas.microsoft.com/office/powerpoint/2010/main" val="1411160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332" y="549660"/>
            <a:ext cx="8608408" cy="1200329"/>
          </a:xfrm>
          <a:prstGeom prst="rect">
            <a:avLst/>
          </a:prstGeom>
        </p:spPr>
        <p:txBody>
          <a:bodyPr wrap="square">
            <a:spAutoFit/>
          </a:bodyPr>
          <a:lstStyle/>
          <a:p>
            <a:r>
              <a:rPr lang="en-US" sz="2400" dirty="0">
                <a:solidFill>
                  <a:srgbClr val="000000"/>
                </a:solidFill>
                <a:latin typeface="Cochin" charset="0"/>
              </a:rPr>
              <a:t>In 1921, the </a:t>
            </a:r>
            <a:r>
              <a:rPr lang="en-US" sz="2400" b="1" dirty="0">
                <a:solidFill>
                  <a:srgbClr val="000000"/>
                </a:solidFill>
                <a:latin typeface="Cochin" charset="0"/>
              </a:rPr>
              <a:t>League of Nations High Commissioner</a:t>
            </a:r>
          </a:p>
          <a:p>
            <a:r>
              <a:rPr lang="en-US" sz="2400" b="1" dirty="0">
                <a:solidFill>
                  <a:srgbClr val="000000"/>
                </a:solidFill>
                <a:latin typeface="Cochin" charset="0"/>
              </a:rPr>
              <a:t>for Refugees</a:t>
            </a:r>
            <a:r>
              <a:rPr lang="en-US" sz="2400" dirty="0">
                <a:solidFill>
                  <a:srgbClr val="000000"/>
                </a:solidFill>
                <a:latin typeface="Cochin" charset="0"/>
              </a:rPr>
              <a:t> came into existence, the first commissioner being Norwegian humanist </a:t>
            </a:r>
            <a:r>
              <a:rPr lang="en-US" sz="2400" dirty="0" err="1">
                <a:solidFill>
                  <a:srgbClr val="000000"/>
                </a:solidFill>
                <a:latin typeface="Cochin" charset="0"/>
              </a:rPr>
              <a:t>Fridtjof</a:t>
            </a:r>
            <a:r>
              <a:rPr lang="en-US" sz="2400" dirty="0">
                <a:solidFill>
                  <a:srgbClr val="000000"/>
                </a:solidFill>
                <a:latin typeface="Cochin" charset="0"/>
              </a:rPr>
              <a:t> Nansen</a:t>
            </a:r>
          </a:p>
        </p:txBody>
      </p:sp>
      <p:pic>
        <p:nvPicPr>
          <p:cNvPr id="3" name="Picture 2"/>
          <p:cNvPicPr>
            <a:picLocks noChangeAspect="1"/>
          </p:cNvPicPr>
          <p:nvPr/>
        </p:nvPicPr>
        <p:blipFill>
          <a:blip r:embed="rId2"/>
          <a:stretch>
            <a:fillRect/>
          </a:stretch>
        </p:blipFill>
        <p:spPr>
          <a:xfrm>
            <a:off x="1041021" y="2111518"/>
            <a:ext cx="10464800" cy="3644900"/>
          </a:xfrm>
          <a:prstGeom prst="rect">
            <a:avLst/>
          </a:prstGeom>
        </p:spPr>
      </p:pic>
      <p:sp>
        <p:nvSpPr>
          <p:cNvPr id="4" name="Rectangle 3"/>
          <p:cNvSpPr/>
          <p:nvPr/>
        </p:nvSpPr>
        <p:spPr>
          <a:xfrm>
            <a:off x="2988599" y="5933281"/>
            <a:ext cx="4467890" cy="369332"/>
          </a:xfrm>
          <a:prstGeom prst="rect">
            <a:avLst/>
          </a:prstGeom>
        </p:spPr>
        <p:txBody>
          <a:bodyPr wrap="none">
            <a:spAutoFit/>
          </a:bodyPr>
          <a:lstStyle/>
          <a:p>
            <a:pPr algn="ctr"/>
            <a:r>
              <a:rPr lang="en-US">
                <a:solidFill>
                  <a:srgbClr val="000000"/>
                </a:solidFill>
                <a:latin typeface="Cochin" charset="0"/>
              </a:rPr>
              <a:t>Nansen passport given to Armenian refugees</a:t>
            </a:r>
          </a:p>
        </p:txBody>
      </p:sp>
    </p:spTree>
    <p:extLst>
      <p:ext uri="{BB962C8B-B14F-4D97-AF65-F5344CB8AC3E}">
        <p14:creationId xmlns:p14="http://schemas.microsoft.com/office/powerpoint/2010/main" val="589502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6252" y="211650"/>
            <a:ext cx="11509436" cy="6432530"/>
          </a:xfrm>
          <a:prstGeom prst="rect">
            <a:avLst/>
          </a:prstGeom>
        </p:spPr>
        <p:txBody>
          <a:bodyPr wrap="square">
            <a:spAutoFit/>
          </a:bodyPr>
          <a:lstStyle/>
          <a:p>
            <a:r>
              <a:rPr lang="en-US" sz="2800" b="1" dirty="0">
                <a:solidFill>
                  <a:srgbClr val="000000"/>
                </a:solidFill>
                <a:latin typeface="Cochin" charset="0"/>
              </a:rPr>
              <a:t>UNRRA: The United Nations Relief and Rehabilitation Administration</a:t>
            </a:r>
          </a:p>
          <a:p>
            <a:endParaRPr lang="en-US" sz="2000" dirty="0">
              <a:solidFill>
                <a:srgbClr val="000000"/>
              </a:solidFill>
              <a:latin typeface="Cochin" charset="0"/>
            </a:endParaRPr>
          </a:p>
          <a:p>
            <a:r>
              <a:rPr lang="en-US" sz="2000" dirty="0">
                <a:solidFill>
                  <a:srgbClr val="000000"/>
                </a:solidFill>
                <a:latin typeface="Cochin" charset="0"/>
              </a:rPr>
              <a:t>Founded 1943</a:t>
            </a:r>
          </a:p>
          <a:p>
            <a:endParaRPr lang="en-US" sz="2000" dirty="0">
              <a:solidFill>
                <a:srgbClr val="000000"/>
              </a:solidFill>
              <a:latin typeface="Cochin" charset="0"/>
            </a:endParaRPr>
          </a:p>
          <a:p>
            <a:r>
              <a:rPr lang="en-US" sz="2000" dirty="0">
                <a:solidFill>
                  <a:srgbClr val="000000"/>
                </a:solidFill>
                <a:latin typeface="Cochin" charset="0"/>
              </a:rPr>
              <a:t>Headed by American politician (D-NY)</a:t>
            </a:r>
          </a:p>
          <a:p>
            <a:r>
              <a:rPr lang="en-US" sz="2000" dirty="0">
                <a:solidFill>
                  <a:srgbClr val="000000"/>
                </a:solidFill>
                <a:latin typeface="Cochin" charset="0"/>
              </a:rPr>
              <a:t>Herbert Lehman</a:t>
            </a:r>
          </a:p>
          <a:p>
            <a:endParaRPr lang="en-US" sz="2000" dirty="0">
              <a:solidFill>
                <a:srgbClr val="000000"/>
              </a:solidFill>
              <a:latin typeface="Cochin" charset="0"/>
            </a:endParaRPr>
          </a:p>
          <a:p>
            <a:r>
              <a:rPr lang="en-US" sz="2000" dirty="0">
                <a:solidFill>
                  <a:srgbClr val="000000"/>
                </a:solidFill>
                <a:latin typeface="Cochin" charset="0"/>
              </a:rPr>
              <a:t>By 1947, UNRRA</a:t>
            </a:r>
          </a:p>
          <a:p>
            <a:r>
              <a:rPr lang="en-US" sz="2000" dirty="0">
                <a:solidFill>
                  <a:srgbClr val="000000"/>
                </a:solidFill>
                <a:latin typeface="Cochin" charset="0"/>
              </a:rPr>
              <a:t>operated 762 camps</a:t>
            </a:r>
          </a:p>
          <a:p>
            <a:r>
              <a:rPr lang="en-US" sz="2000" dirty="0">
                <a:solidFill>
                  <a:srgbClr val="000000"/>
                </a:solidFill>
                <a:latin typeface="Cochin" charset="0"/>
              </a:rPr>
              <a:t>in Europe</a:t>
            </a:r>
            <a:r>
              <a:rPr lang="mr-IN" sz="2000" dirty="0">
                <a:solidFill>
                  <a:srgbClr val="000000"/>
                </a:solidFill>
                <a:latin typeface="Cochin" charset="0"/>
              </a:rPr>
              <a:t>–</a:t>
            </a:r>
            <a:r>
              <a:rPr lang="en-US" sz="2000" dirty="0">
                <a:solidFill>
                  <a:srgbClr val="000000"/>
                </a:solidFill>
                <a:latin typeface="Cochin" charset="0"/>
              </a:rPr>
              <a:t> but its</a:t>
            </a:r>
          </a:p>
          <a:p>
            <a:r>
              <a:rPr lang="en-US" sz="2000" dirty="0">
                <a:solidFill>
                  <a:srgbClr val="000000"/>
                </a:solidFill>
                <a:latin typeface="Cochin" charset="0"/>
              </a:rPr>
              <a:t>operations terminated </a:t>
            </a:r>
          </a:p>
          <a:p>
            <a:r>
              <a:rPr lang="en-US" sz="2000" dirty="0">
                <a:solidFill>
                  <a:srgbClr val="000000"/>
                </a:solidFill>
                <a:latin typeface="Cochin" charset="0"/>
              </a:rPr>
              <a:t>that year, folded into</a:t>
            </a:r>
          </a:p>
          <a:p>
            <a:r>
              <a:rPr lang="en-US" sz="2000" dirty="0">
                <a:solidFill>
                  <a:srgbClr val="000000"/>
                </a:solidFill>
                <a:latin typeface="Cochin" charset="0"/>
              </a:rPr>
              <a:t>those of the </a:t>
            </a:r>
          </a:p>
          <a:p>
            <a:r>
              <a:rPr lang="en-US" sz="2000" b="1" dirty="0">
                <a:solidFill>
                  <a:srgbClr val="000000"/>
                </a:solidFill>
                <a:latin typeface="Cochin" charset="0"/>
              </a:rPr>
              <a:t>International Refugee</a:t>
            </a:r>
          </a:p>
          <a:p>
            <a:r>
              <a:rPr lang="en-US" sz="2000" b="1" dirty="0">
                <a:solidFill>
                  <a:srgbClr val="000000"/>
                </a:solidFill>
                <a:latin typeface="Cochin" charset="0"/>
              </a:rPr>
              <a:t>Organization (IRO)</a:t>
            </a:r>
          </a:p>
          <a:p>
            <a:br>
              <a:rPr lang="en-US" sz="2000" dirty="0">
                <a:solidFill>
                  <a:srgbClr val="000000"/>
                </a:solidFill>
                <a:latin typeface="Cochin" charset="0"/>
              </a:rPr>
            </a:br>
            <a:r>
              <a:rPr lang="en-US" sz="2000" dirty="0">
                <a:solidFill>
                  <a:srgbClr val="000000"/>
                </a:solidFill>
                <a:latin typeface="Cochin" charset="0"/>
              </a:rPr>
              <a:t>														‘Victory Clothing Drive’ (April 1945)</a:t>
            </a:r>
          </a:p>
          <a:p>
            <a:r>
              <a:rPr lang="en-US" sz="2000" dirty="0">
                <a:solidFill>
                  <a:srgbClr val="000000"/>
                </a:solidFill>
                <a:latin typeface="Cochin" charset="0"/>
              </a:rPr>
              <a:t>														</a:t>
            </a:r>
            <a:r>
              <a:rPr lang="en-GB" sz="1200" dirty="0"/>
              <a:t>New York State Archives. New York State War 																		Council. Photographs of War Council agency activities, ca. 1942-1945. Series 														A4299-78, Box 4, Folder 1.</a:t>
            </a:r>
            <a:endParaRPr lang="en-US" sz="1200" dirty="0"/>
          </a:p>
          <a:p>
            <a:endParaRPr lang="en-US" sz="2000" dirty="0">
              <a:solidFill>
                <a:srgbClr val="000000"/>
              </a:solidFill>
              <a:latin typeface="Cochin" charset="0"/>
            </a:endParaRPr>
          </a:p>
        </p:txBody>
      </p:sp>
      <p:pic>
        <p:nvPicPr>
          <p:cNvPr id="1026" name="Picture 2" descr="lehman_photograph">
            <a:extLst>
              <a:ext uri="{FF2B5EF4-FFF2-40B4-BE49-F238E27FC236}">
                <a16:creationId xmlns:a16="http://schemas.microsoft.com/office/drawing/2014/main" id="{C1B49258-5CD7-F811-858B-87F6BE89B80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83197" y="2057903"/>
            <a:ext cx="3000503" cy="34805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BF79CC8-B2E2-DEE4-2E19-EE6919A6AE95}"/>
              </a:ext>
            </a:extLst>
          </p:cNvPr>
          <p:cNvSpPr txBox="1"/>
          <p:nvPr/>
        </p:nvSpPr>
        <p:spPr>
          <a:xfrm>
            <a:off x="2983196" y="5718547"/>
            <a:ext cx="3000504" cy="1292662"/>
          </a:xfrm>
          <a:prstGeom prst="rect">
            <a:avLst/>
          </a:prstGeom>
          <a:noFill/>
        </p:spPr>
        <p:txBody>
          <a:bodyPr wrap="square" rtlCol="0">
            <a:spAutoFit/>
          </a:bodyPr>
          <a:lstStyle/>
          <a:p>
            <a:r>
              <a:rPr lang="en-US" dirty="0">
                <a:latin typeface="Cochin" panose="02000603020000020003" pitchFamily="2" charset="0"/>
              </a:rPr>
              <a:t>Read more about Lehman’s</a:t>
            </a:r>
          </a:p>
          <a:p>
            <a:r>
              <a:rPr lang="en-US" dirty="0">
                <a:latin typeface="Cochin" panose="02000603020000020003" pitchFamily="2" charset="0"/>
              </a:rPr>
              <a:t>political career:</a:t>
            </a:r>
          </a:p>
          <a:p>
            <a:r>
              <a:rPr lang="en-US" sz="1200" dirty="0">
                <a:hlinkClick r:id="rId3"/>
              </a:rPr>
              <a:t>https://library.columbia.edu/libraries/rbml/units/lehman/biography.html</a:t>
            </a:r>
            <a:endParaRPr lang="en-US" sz="1200" dirty="0"/>
          </a:p>
          <a:p>
            <a:endParaRPr lang="en-US" dirty="0"/>
          </a:p>
        </p:txBody>
      </p:sp>
      <p:pic>
        <p:nvPicPr>
          <p:cNvPr id="6" name="Picture 5">
            <a:extLst>
              <a:ext uri="{FF2B5EF4-FFF2-40B4-BE49-F238E27FC236}">
                <a16:creationId xmlns:a16="http://schemas.microsoft.com/office/drawing/2014/main" id="{F6FC1CDF-5400-6B46-B5C8-6EE42988ED9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0787" y="814132"/>
            <a:ext cx="4657814" cy="4724355"/>
          </a:xfrm>
          <a:prstGeom prst="rect">
            <a:avLst/>
          </a:prstGeom>
        </p:spPr>
      </p:pic>
    </p:spTree>
    <p:extLst>
      <p:ext uri="{BB962C8B-B14F-4D97-AF65-F5344CB8AC3E}">
        <p14:creationId xmlns:p14="http://schemas.microsoft.com/office/powerpoint/2010/main" val="1098812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695604-BA05-9B44-80F8-12782020342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7269" y="100361"/>
            <a:ext cx="4536050" cy="6278270"/>
          </a:xfrm>
          <a:prstGeom prst="rect">
            <a:avLst/>
          </a:prstGeom>
        </p:spPr>
      </p:pic>
      <p:sp>
        <p:nvSpPr>
          <p:cNvPr id="3" name="Rectangle 2">
            <a:extLst>
              <a:ext uri="{FF2B5EF4-FFF2-40B4-BE49-F238E27FC236}">
                <a16:creationId xmlns:a16="http://schemas.microsoft.com/office/drawing/2014/main" id="{F1D282AF-2977-0640-8E63-9517786D34A7}"/>
              </a:ext>
            </a:extLst>
          </p:cNvPr>
          <p:cNvSpPr/>
          <p:nvPr/>
        </p:nvSpPr>
        <p:spPr>
          <a:xfrm>
            <a:off x="0" y="6406576"/>
            <a:ext cx="5247527" cy="369332"/>
          </a:xfrm>
          <a:prstGeom prst="rect">
            <a:avLst/>
          </a:prstGeom>
        </p:spPr>
        <p:txBody>
          <a:bodyPr wrap="none">
            <a:spAutoFit/>
          </a:bodyPr>
          <a:lstStyle/>
          <a:p>
            <a:r>
              <a:rPr lang="en-US" dirty="0">
                <a:hlinkClick r:id="rId3"/>
              </a:rPr>
              <a:t>https://www.iwm.org.uk/collections/item/object/10406</a:t>
            </a:r>
            <a:endParaRPr lang="en-US" dirty="0"/>
          </a:p>
        </p:txBody>
      </p:sp>
      <p:pic>
        <p:nvPicPr>
          <p:cNvPr id="4" name="Picture 3">
            <a:extLst>
              <a:ext uri="{FF2B5EF4-FFF2-40B4-BE49-F238E27FC236}">
                <a16:creationId xmlns:a16="http://schemas.microsoft.com/office/drawing/2014/main" id="{7ECE7403-A2D0-FA47-9B26-26EE97A243B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51531" y="100361"/>
            <a:ext cx="7065224" cy="5229922"/>
          </a:xfrm>
          <a:prstGeom prst="rect">
            <a:avLst/>
          </a:prstGeom>
        </p:spPr>
      </p:pic>
      <p:sp>
        <p:nvSpPr>
          <p:cNvPr id="5" name="TextBox 4">
            <a:extLst>
              <a:ext uri="{FF2B5EF4-FFF2-40B4-BE49-F238E27FC236}">
                <a16:creationId xmlns:a16="http://schemas.microsoft.com/office/drawing/2014/main" id="{9536EF4E-2F3A-3F40-8D42-058EFB30C4CA}"/>
              </a:ext>
            </a:extLst>
          </p:cNvPr>
          <p:cNvSpPr txBox="1"/>
          <p:nvPr/>
        </p:nvSpPr>
        <p:spPr>
          <a:xfrm>
            <a:off x="4794314" y="5423107"/>
            <a:ext cx="7062639" cy="1138773"/>
          </a:xfrm>
          <a:prstGeom prst="rect">
            <a:avLst/>
          </a:prstGeom>
          <a:noFill/>
        </p:spPr>
        <p:txBody>
          <a:bodyPr wrap="none" rtlCol="0">
            <a:spAutoFit/>
          </a:bodyPr>
          <a:lstStyle/>
          <a:p>
            <a:r>
              <a:rPr lang="en-US" dirty="0"/>
              <a:t>Female survivors of the Nazi camp at Bergen-Belsen remove louse-ridden</a:t>
            </a:r>
          </a:p>
          <a:p>
            <a:r>
              <a:rPr lang="en-US" dirty="0"/>
              <a:t>clothing from corpses (15 April 1945) </a:t>
            </a:r>
          </a:p>
          <a:p>
            <a:r>
              <a:rPr lang="en-GB" sz="1400" dirty="0"/>
              <a:t>Credit: </a:t>
            </a:r>
            <a:r>
              <a:rPr lang="en-GB" sz="1400" dirty="0">
                <a:hlinkClick r:id="rId5"/>
              </a:rPr>
              <a:t>Galerie Bilderwelt</a:t>
            </a:r>
            <a:r>
              <a:rPr lang="en-GB" sz="1400" dirty="0"/>
              <a:t> / Contributor </a:t>
            </a:r>
            <a:r>
              <a:rPr lang="en-GB" sz="1400" dirty="0" err="1"/>
              <a:t>Hulton</a:t>
            </a:r>
            <a:r>
              <a:rPr lang="en-GB" sz="1400" dirty="0"/>
              <a:t> Archive/Getty Images</a:t>
            </a:r>
          </a:p>
          <a:p>
            <a:endParaRPr lang="en-US" dirty="0"/>
          </a:p>
        </p:txBody>
      </p:sp>
    </p:spTree>
    <p:extLst>
      <p:ext uri="{BB962C8B-B14F-4D97-AF65-F5344CB8AC3E}">
        <p14:creationId xmlns:p14="http://schemas.microsoft.com/office/powerpoint/2010/main" val="2767798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26ACEA-F8FA-8C44-AFE5-A4FF5E83BCF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214" y="267629"/>
            <a:ext cx="6140029" cy="6233532"/>
          </a:xfrm>
          <a:prstGeom prst="rect">
            <a:avLst/>
          </a:prstGeom>
        </p:spPr>
      </p:pic>
      <p:sp>
        <p:nvSpPr>
          <p:cNvPr id="3" name="Rectangle 2">
            <a:extLst>
              <a:ext uri="{FF2B5EF4-FFF2-40B4-BE49-F238E27FC236}">
                <a16:creationId xmlns:a16="http://schemas.microsoft.com/office/drawing/2014/main" id="{53677A1A-C45B-D04B-B97F-E3D2022BBF2C}"/>
              </a:ext>
            </a:extLst>
          </p:cNvPr>
          <p:cNvSpPr/>
          <p:nvPr/>
        </p:nvSpPr>
        <p:spPr>
          <a:xfrm>
            <a:off x="6436746" y="6316495"/>
            <a:ext cx="5436745" cy="369332"/>
          </a:xfrm>
          <a:prstGeom prst="rect">
            <a:avLst/>
          </a:prstGeom>
        </p:spPr>
        <p:txBody>
          <a:bodyPr wrap="none">
            <a:spAutoFit/>
          </a:bodyPr>
          <a:lstStyle/>
          <a:p>
            <a:r>
              <a:rPr lang="en-US" dirty="0">
                <a:hlinkClick r:id="rId3"/>
              </a:rPr>
              <a:t>https://collections.ushmm.org/search/catalog/irn1001293</a:t>
            </a:r>
            <a:endParaRPr lang="en-US" dirty="0"/>
          </a:p>
        </p:txBody>
      </p:sp>
      <p:pic>
        <p:nvPicPr>
          <p:cNvPr id="4" name="Picture 3">
            <a:extLst>
              <a:ext uri="{FF2B5EF4-FFF2-40B4-BE49-F238E27FC236}">
                <a16:creationId xmlns:a16="http://schemas.microsoft.com/office/drawing/2014/main" id="{C5C7D72E-17D8-5D41-8106-B6EFCF6F995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63759" y="1068173"/>
            <a:ext cx="5182718" cy="5248322"/>
          </a:xfrm>
          <a:prstGeom prst="rect">
            <a:avLst/>
          </a:prstGeom>
        </p:spPr>
      </p:pic>
      <p:sp>
        <p:nvSpPr>
          <p:cNvPr id="5" name="TextBox 4">
            <a:extLst>
              <a:ext uri="{FF2B5EF4-FFF2-40B4-BE49-F238E27FC236}">
                <a16:creationId xmlns:a16="http://schemas.microsoft.com/office/drawing/2014/main" id="{8C7AC2B2-3125-2142-AD78-C5ADA277CD57}"/>
              </a:ext>
            </a:extLst>
          </p:cNvPr>
          <p:cNvSpPr txBox="1"/>
          <p:nvPr/>
        </p:nvSpPr>
        <p:spPr>
          <a:xfrm>
            <a:off x="6563759" y="267629"/>
            <a:ext cx="3860544" cy="1107996"/>
          </a:xfrm>
          <a:prstGeom prst="rect">
            <a:avLst/>
          </a:prstGeom>
          <a:noFill/>
        </p:spPr>
        <p:txBody>
          <a:bodyPr wrap="none" rtlCol="0">
            <a:spAutoFit/>
          </a:bodyPr>
          <a:lstStyle/>
          <a:p>
            <a:r>
              <a:rPr lang="en-US" dirty="0"/>
              <a:t>'Harrods’– the clothing store at </a:t>
            </a:r>
            <a:r>
              <a:rPr lang="en-US" dirty="0" err="1"/>
              <a:t>Belsen</a:t>
            </a:r>
            <a:r>
              <a:rPr lang="en-US" dirty="0"/>
              <a:t> </a:t>
            </a:r>
          </a:p>
          <a:p>
            <a:endParaRPr lang="en-US" dirty="0"/>
          </a:p>
          <a:p>
            <a:r>
              <a:rPr lang="en-US" sz="1200" dirty="0"/>
              <a:t>Credit: Sgt. Hewitt, IWM</a:t>
            </a:r>
          </a:p>
          <a:p>
            <a:endParaRPr lang="en-US" dirty="0"/>
          </a:p>
        </p:txBody>
      </p:sp>
    </p:spTree>
    <p:extLst>
      <p:ext uri="{BB962C8B-B14F-4D97-AF65-F5344CB8AC3E}">
        <p14:creationId xmlns:p14="http://schemas.microsoft.com/office/powerpoint/2010/main" val="1473388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7CC04E7B-C54D-9C37-4C23-11E0BB0AFDC8}"/>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650909" y="10"/>
            <a:ext cx="7541090" cy="6857989"/>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B4B8D02-0116-6A14-A0D0-10D6AB1CE277}"/>
              </a:ext>
            </a:extLst>
          </p:cNvPr>
          <p:cNvSpPr txBox="1"/>
          <p:nvPr/>
        </p:nvSpPr>
        <p:spPr>
          <a:xfrm>
            <a:off x="730554" y="1721189"/>
            <a:ext cx="3363974" cy="3415622"/>
          </a:xfrm>
          <a:prstGeom prst="rect">
            <a:avLst/>
          </a:prstGeom>
        </p:spPr>
        <p:txBody>
          <a:bodyPr vert="horz" lIns="91440" tIns="45720" rIns="91440" bIns="45720" rtlCol="0">
            <a:normAutofit/>
          </a:bodyPr>
          <a:lstStyle/>
          <a:p>
            <a:pPr defTabSz="914400">
              <a:spcBef>
                <a:spcPts val="1000"/>
              </a:spcBef>
              <a:buClr>
                <a:schemeClr val="accent2"/>
              </a:buClr>
            </a:pPr>
            <a:r>
              <a:rPr lang="en-US" sz="2400" dirty="0">
                <a:solidFill>
                  <a:schemeClr val="bg1"/>
                </a:solidFill>
              </a:rPr>
              <a:t>Some UNRRA records have been digitized and made publicly accessible online via the UN Archives:</a:t>
            </a:r>
          </a:p>
          <a:p>
            <a:pPr defTabSz="914400">
              <a:spcBef>
                <a:spcPts val="1000"/>
              </a:spcBef>
              <a:buClr>
                <a:schemeClr val="accent2"/>
              </a:buClr>
            </a:pPr>
            <a:r>
              <a:rPr lang="en-US" dirty="0">
                <a:solidFill>
                  <a:schemeClr val="bg1"/>
                </a:solidFill>
                <a:hlinkClick r:id="rId3"/>
              </a:rPr>
              <a:t>https://archives.un.org/content/united-nations-archives-21st-century</a:t>
            </a:r>
            <a:endParaRPr lang="en-US" dirty="0">
              <a:solidFill>
                <a:schemeClr val="bg1"/>
              </a:solidFill>
            </a:endParaRPr>
          </a:p>
          <a:p>
            <a:pPr indent="-228600" defTabSz="914400">
              <a:spcBef>
                <a:spcPts val="1000"/>
              </a:spcBef>
              <a:buClr>
                <a:schemeClr val="accent2"/>
              </a:buClr>
              <a:buFont typeface="Arial" panose="020B0604020202020204" pitchFamily="34" charset="0"/>
              <a:buChar char="•"/>
            </a:pPr>
            <a:endParaRPr lang="en-US" dirty="0">
              <a:solidFill>
                <a:schemeClr val="bg1"/>
              </a:solidFill>
            </a:endParaRPr>
          </a:p>
        </p:txBody>
      </p:sp>
    </p:spTree>
    <p:extLst>
      <p:ext uri="{BB962C8B-B14F-4D97-AF65-F5344CB8AC3E}">
        <p14:creationId xmlns:p14="http://schemas.microsoft.com/office/powerpoint/2010/main" val="1205963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09A81DC7-0031-CD2F-E697-9923488B409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650909" y="10"/>
            <a:ext cx="7541090" cy="6857989"/>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CE7E62-1740-A890-B2A2-8A1FF1701B49}"/>
              </a:ext>
            </a:extLst>
          </p:cNvPr>
          <p:cNvSpPr>
            <a:spLocks noGrp="1"/>
          </p:cNvSpPr>
          <p:nvPr>
            <p:ph type="title" idx="4294967295"/>
          </p:nvPr>
        </p:nvSpPr>
        <p:spPr>
          <a:xfrm>
            <a:off x="643468" y="141325"/>
            <a:ext cx="3363974" cy="1728044"/>
          </a:xfrm>
          <a:noFill/>
          <a:ln>
            <a:solidFill>
              <a:schemeClr val="bg1"/>
            </a:solidFill>
          </a:ln>
        </p:spPr>
        <p:txBody>
          <a:bodyPr vert="horz" wrap="square" lIns="182880" tIns="182880" rIns="182880" bIns="182880" rtlCol="0" anchor="ctr">
            <a:normAutofit/>
          </a:bodyPr>
          <a:lstStyle/>
          <a:p>
            <a:r>
              <a:rPr lang="en-US" dirty="0" err="1">
                <a:solidFill>
                  <a:schemeClr val="bg1"/>
                </a:solidFill>
              </a:rPr>
              <a:t>Unrra</a:t>
            </a:r>
            <a:r>
              <a:rPr lang="en-US" dirty="0">
                <a:solidFill>
                  <a:schemeClr val="bg1"/>
                </a:solidFill>
              </a:rPr>
              <a:t> beyond </a:t>
            </a:r>
            <a:r>
              <a:rPr lang="en-US" dirty="0" err="1">
                <a:solidFill>
                  <a:schemeClr val="bg1"/>
                </a:solidFill>
              </a:rPr>
              <a:t>europe</a:t>
            </a:r>
            <a:endParaRPr lang="en-US" dirty="0">
              <a:solidFill>
                <a:schemeClr val="bg1"/>
              </a:solidFill>
            </a:endParaRPr>
          </a:p>
        </p:txBody>
      </p:sp>
      <p:sp>
        <p:nvSpPr>
          <p:cNvPr id="4" name="TextBox 3">
            <a:extLst>
              <a:ext uri="{FF2B5EF4-FFF2-40B4-BE49-F238E27FC236}">
                <a16:creationId xmlns:a16="http://schemas.microsoft.com/office/drawing/2014/main" id="{0B34B989-768F-CDAD-843D-453D09187943}"/>
              </a:ext>
            </a:extLst>
          </p:cNvPr>
          <p:cNvSpPr txBox="1"/>
          <p:nvPr/>
        </p:nvSpPr>
        <p:spPr>
          <a:xfrm>
            <a:off x="569976" y="2010694"/>
            <a:ext cx="3914937" cy="3588912"/>
          </a:xfrm>
          <a:prstGeom prst="rect">
            <a:avLst/>
          </a:prstGeom>
        </p:spPr>
        <p:txBody>
          <a:bodyPr vert="horz" lIns="91440" tIns="45720" rIns="91440" bIns="45720" rtlCol="0">
            <a:normAutofit/>
          </a:bodyPr>
          <a:lstStyle/>
          <a:p>
            <a:pPr defTabSz="914400">
              <a:spcBef>
                <a:spcPts val="1000"/>
              </a:spcBef>
              <a:buClr>
                <a:schemeClr val="accent2"/>
              </a:buClr>
            </a:pPr>
            <a:r>
              <a:rPr lang="en-US" dirty="0">
                <a:solidFill>
                  <a:schemeClr val="bg1"/>
                </a:solidFill>
              </a:rPr>
              <a:t>UNRRA’s China office opened in 1944</a:t>
            </a:r>
          </a:p>
          <a:p>
            <a:pPr defTabSz="914400">
              <a:spcBef>
                <a:spcPts val="1000"/>
              </a:spcBef>
              <a:buClr>
                <a:schemeClr val="accent2"/>
              </a:buClr>
            </a:pPr>
            <a:r>
              <a:rPr lang="en-US" dirty="0">
                <a:solidFill>
                  <a:schemeClr val="bg1"/>
                </a:solidFill>
              </a:rPr>
              <a:t>Photo from the UN Archives shows an UNRRA worker presiding over the preparation of powered baby milk formula at a Chinese orphanage</a:t>
            </a:r>
          </a:p>
          <a:p>
            <a:pPr defTabSz="914400">
              <a:spcBef>
                <a:spcPts val="1000"/>
              </a:spcBef>
              <a:buClr>
                <a:schemeClr val="accent2"/>
              </a:buClr>
            </a:pPr>
            <a:endParaRPr lang="en-US" dirty="0">
              <a:solidFill>
                <a:schemeClr val="bg1"/>
              </a:solidFill>
            </a:endParaRPr>
          </a:p>
          <a:p>
            <a:pPr defTabSz="914400">
              <a:spcBef>
                <a:spcPts val="1000"/>
              </a:spcBef>
              <a:buClr>
                <a:schemeClr val="accent2"/>
              </a:buClr>
            </a:pPr>
            <a:r>
              <a:rPr lang="en-US" dirty="0">
                <a:solidFill>
                  <a:schemeClr val="bg1"/>
                </a:solidFill>
              </a:rPr>
              <a:t>For more on UNRRA in China:</a:t>
            </a:r>
          </a:p>
          <a:p>
            <a:pPr defTabSz="914400">
              <a:spcBef>
                <a:spcPts val="1000"/>
              </a:spcBef>
              <a:buClr>
                <a:schemeClr val="accent2"/>
              </a:buClr>
            </a:pPr>
            <a:r>
              <a:rPr lang="en-US" dirty="0">
                <a:solidFill>
                  <a:schemeClr val="bg1"/>
                </a:solidFill>
                <a:hlinkClick r:id="rId3"/>
              </a:rPr>
              <a:t>https://zeitgeschichte-online.de/themen/uncovering-international-aid-china-unrra-1943-1947</a:t>
            </a:r>
            <a:endParaRPr lang="en-US" dirty="0">
              <a:solidFill>
                <a:schemeClr val="bg1"/>
              </a:solidFill>
            </a:endParaRPr>
          </a:p>
          <a:p>
            <a:pPr defTabSz="914400">
              <a:spcBef>
                <a:spcPts val="1000"/>
              </a:spcBef>
              <a:buClr>
                <a:schemeClr val="accent2"/>
              </a:buClr>
            </a:pPr>
            <a:endParaRPr lang="en-US" dirty="0">
              <a:solidFill>
                <a:schemeClr val="bg1"/>
              </a:solidFill>
            </a:endParaRPr>
          </a:p>
        </p:txBody>
      </p:sp>
      <p:sp>
        <p:nvSpPr>
          <p:cNvPr id="6" name="TextBox 5">
            <a:extLst>
              <a:ext uri="{FF2B5EF4-FFF2-40B4-BE49-F238E27FC236}">
                <a16:creationId xmlns:a16="http://schemas.microsoft.com/office/drawing/2014/main" id="{A6ED740C-C4A8-91C9-3536-58290646CE9C}"/>
              </a:ext>
            </a:extLst>
          </p:cNvPr>
          <p:cNvSpPr txBox="1"/>
          <p:nvPr/>
        </p:nvSpPr>
        <p:spPr>
          <a:xfrm>
            <a:off x="569977" y="5599606"/>
            <a:ext cx="9534676" cy="1477328"/>
          </a:xfrm>
          <a:prstGeom prst="rect">
            <a:avLst/>
          </a:prstGeom>
          <a:noFill/>
        </p:spPr>
        <p:txBody>
          <a:bodyPr wrap="square">
            <a:spAutoFit/>
          </a:bodyPr>
          <a:lstStyle/>
          <a:p>
            <a:r>
              <a:rPr lang="en-US" dirty="0">
                <a:solidFill>
                  <a:schemeClr val="bg1"/>
                </a:solidFill>
                <a:hlinkClick r:id="rId4">
                  <a:extLst>
                    <a:ext uri="{A12FA001-AC4F-418D-AE19-62706E023703}">
                      <ahyp:hlinkClr xmlns:ahyp="http://schemas.microsoft.com/office/drawing/2018/hyperlinkcolor" val="tx"/>
                    </a:ext>
                  </a:extLst>
                </a:hlinkClick>
              </a:rPr>
              <a:t>Follow this link to an excellent online</a:t>
            </a:r>
          </a:p>
          <a:p>
            <a:r>
              <a:rPr lang="en-US" dirty="0">
                <a:solidFill>
                  <a:schemeClr val="bg1"/>
                </a:solidFill>
                <a:hlinkClick r:id="rId4">
                  <a:extLst>
                    <a:ext uri="{A12FA001-AC4F-418D-AE19-62706E023703}">
                      <ahyp:hlinkClr xmlns:ahyp="http://schemas.microsoft.com/office/drawing/2018/hyperlinkcolor" val="tx"/>
                    </a:ext>
                  </a:extLst>
                </a:hlinkClick>
              </a:rPr>
              <a:t>mapping project detailing the global reach of</a:t>
            </a:r>
          </a:p>
          <a:p>
            <a:r>
              <a:rPr lang="en-US" dirty="0">
                <a:solidFill>
                  <a:schemeClr val="bg1"/>
                </a:solidFill>
                <a:hlinkClick r:id="rId4">
                  <a:extLst>
                    <a:ext uri="{A12FA001-AC4F-418D-AE19-62706E023703}">
                      <ahyp:hlinkClr xmlns:ahyp="http://schemas.microsoft.com/office/drawing/2018/hyperlinkcolor" val="tx"/>
                    </a:ext>
                  </a:extLst>
                </a:hlinkClick>
              </a:rPr>
              <a:t>UNRRA’s operations</a:t>
            </a:r>
          </a:p>
          <a:p>
            <a:r>
              <a:rPr lang="en-US" dirty="0">
                <a:solidFill>
                  <a:srgbClr val="00B0F0"/>
                </a:solidFill>
                <a:hlinkClick r:id="rId4">
                  <a:extLst>
                    <a:ext uri="{A12FA001-AC4F-418D-AE19-62706E023703}">
                      <ahyp:hlinkClr xmlns:ahyp="http://schemas.microsoft.com/office/drawing/2018/hyperlinkcolor" val="tx"/>
                    </a:ext>
                  </a:extLst>
                </a:hlinkClick>
              </a:rPr>
              <a:t>https://uploads.knightlab.com/storymapjs/645f850c9fc05474dccb4878f9a1a154/unrra/index.html</a:t>
            </a:r>
            <a:endParaRPr lang="en-US" dirty="0"/>
          </a:p>
          <a:p>
            <a:endParaRPr lang="en-US" dirty="0"/>
          </a:p>
        </p:txBody>
      </p:sp>
    </p:spTree>
    <p:extLst>
      <p:ext uri="{BB962C8B-B14F-4D97-AF65-F5344CB8AC3E}">
        <p14:creationId xmlns:p14="http://schemas.microsoft.com/office/powerpoint/2010/main" val="3577593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337643B-EC68-B4EA-036D-42088398B367}"/>
              </a:ext>
            </a:extLst>
          </p:cNvPr>
          <p:cNvSpPr>
            <a:spLocks noGrp="1"/>
          </p:cNvSpPr>
          <p:nvPr>
            <p:ph type="title"/>
          </p:nvPr>
        </p:nvSpPr>
        <p:spPr>
          <a:xfrm>
            <a:off x="1645348" y="207454"/>
            <a:ext cx="7729728" cy="1188720"/>
          </a:xfrm>
        </p:spPr>
        <p:txBody>
          <a:bodyPr/>
          <a:lstStyle/>
          <a:p>
            <a:r>
              <a:rPr lang="en-US" dirty="0"/>
              <a:t>‘Repatriation’ in Asia</a:t>
            </a:r>
          </a:p>
        </p:txBody>
      </p:sp>
      <p:sp>
        <p:nvSpPr>
          <p:cNvPr id="7" name="TextBox 6">
            <a:extLst>
              <a:ext uri="{FF2B5EF4-FFF2-40B4-BE49-F238E27FC236}">
                <a16:creationId xmlns:a16="http://schemas.microsoft.com/office/drawing/2014/main" id="{33908F47-7B6F-A7D7-5DB5-4E80A922058F}"/>
              </a:ext>
            </a:extLst>
          </p:cNvPr>
          <p:cNvSpPr txBox="1"/>
          <p:nvPr/>
        </p:nvSpPr>
        <p:spPr>
          <a:xfrm>
            <a:off x="507647" y="1778000"/>
            <a:ext cx="4659085" cy="4524315"/>
          </a:xfrm>
          <a:prstGeom prst="rect">
            <a:avLst/>
          </a:prstGeom>
          <a:noFill/>
        </p:spPr>
        <p:txBody>
          <a:bodyPr wrap="square">
            <a:spAutoFit/>
          </a:bodyPr>
          <a:lstStyle/>
          <a:p>
            <a:r>
              <a:rPr lang="en-GB" b="0" i="0" u="none" strike="noStrike" dirty="0">
                <a:solidFill>
                  <a:srgbClr val="0A0A0A"/>
                </a:solidFill>
                <a:effectLst/>
              </a:rPr>
              <a:t>From 1945 to 1954, some 6,240,000 Japanese people, accounting for 10% of the entire Japanese population, relocated to Japan, while foreigners living in Japan at that time were deported.</a:t>
            </a:r>
          </a:p>
          <a:p>
            <a:endParaRPr lang="en-GB" b="0" i="0" u="none" strike="noStrike" dirty="0">
              <a:solidFill>
                <a:srgbClr val="0A0A0A"/>
              </a:solidFill>
              <a:effectLst/>
            </a:endParaRPr>
          </a:p>
          <a:p>
            <a:r>
              <a:rPr lang="en-GB" dirty="0">
                <a:solidFill>
                  <a:srgbClr val="0A0A0A"/>
                </a:solidFill>
              </a:rPr>
              <a:t>‘Repatriates’ included surrendered Japanese military personnel but also ‘extruded’ Japanese settlers from Japan’s former colonies in China and elsewhere.</a:t>
            </a:r>
          </a:p>
          <a:p>
            <a:endParaRPr lang="en-GB" dirty="0">
              <a:solidFill>
                <a:srgbClr val="0A0A0A"/>
              </a:solidFill>
            </a:endParaRPr>
          </a:p>
          <a:p>
            <a:r>
              <a:rPr lang="en-US" dirty="0">
                <a:solidFill>
                  <a:srgbClr val="0A0A0A"/>
                </a:solidFill>
              </a:rPr>
              <a:t>Read more on the ‘repatriation’ of Japanese</a:t>
            </a:r>
          </a:p>
          <a:p>
            <a:r>
              <a:rPr lang="en-US" dirty="0">
                <a:solidFill>
                  <a:srgbClr val="0A0A0A"/>
                </a:solidFill>
              </a:rPr>
              <a:t>from postwar Shanghai:</a:t>
            </a:r>
          </a:p>
          <a:p>
            <a:r>
              <a:rPr lang="en-US" dirty="0">
                <a:solidFill>
                  <a:srgbClr val="0A0A0A"/>
                </a:solidFill>
                <a:latin typeface="Source Sans Pro" panose="020B0503030403020204" pitchFamily="34" charset="0"/>
                <a:hlinkClick r:id="rId2"/>
              </a:rPr>
              <a:t>https://apjjf.org/2020/23/Sheng.html</a:t>
            </a:r>
            <a:endParaRPr lang="en-US" dirty="0">
              <a:solidFill>
                <a:srgbClr val="0A0A0A"/>
              </a:solidFill>
              <a:latin typeface="Source Sans Pro" panose="020B0503030403020204" pitchFamily="34" charset="0"/>
            </a:endParaRPr>
          </a:p>
          <a:p>
            <a:endParaRPr lang="en-US" dirty="0">
              <a:solidFill>
                <a:srgbClr val="0A0A0A"/>
              </a:solidFill>
              <a:latin typeface="Source Sans Pro" panose="020B0503030403020204" pitchFamily="34" charset="0"/>
            </a:endParaRPr>
          </a:p>
          <a:p>
            <a:endParaRPr lang="en-GB" dirty="0">
              <a:solidFill>
                <a:srgbClr val="0A0A0A"/>
              </a:solidFill>
              <a:latin typeface="Source Sans Pro" panose="020B0503030403020204" pitchFamily="34" charset="0"/>
            </a:endParaRPr>
          </a:p>
        </p:txBody>
      </p:sp>
      <p:pic>
        <p:nvPicPr>
          <p:cNvPr id="6146" name="Picture 2">
            <a:extLst>
              <a:ext uri="{FF2B5EF4-FFF2-40B4-BE49-F238E27FC236}">
                <a16:creationId xmlns:a16="http://schemas.microsoft.com/office/drawing/2014/main" id="{47C01977-A12E-1D18-FFA6-AE254091E2A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10212" y="1778000"/>
            <a:ext cx="6400800" cy="5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8028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52E7E5-9FC7-7066-4E28-AA2C3098AB79}"/>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1900">
                <a:solidFill>
                  <a:srgbClr val="FFFFFF"/>
                </a:solidFill>
              </a:rPr>
              <a:t>A proliferation of labels and statuses</a:t>
            </a:r>
          </a:p>
        </p:txBody>
      </p:sp>
      <p:sp>
        <p:nvSpPr>
          <p:cNvPr id="3" name="Content Placeholder 2">
            <a:extLst>
              <a:ext uri="{FF2B5EF4-FFF2-40B4-BE49-F238E27FC236}">
                <a16:creationId xmlns:a16="http://schemas.microsoft.com/office/drawing/2014/main" id="{DF933F68-E8D7-2D0E-4ECE-8DF116056280}"/>
              </a:ext>
            </a:extLst>
          </p:cNvPr>
          <p:cNvSpPr>
            <a:spLocks noGrp="1"/>
          </p:cNvSpPr>
          <p:nvPr>
            <p:ph idx="1"/>
          </p:nvPr>
        </p:nvSpPr>
        <p:spPr>
          <a:xfrm>
            <a:off x="5591695" y="1402080"/>
            <a:ext cx="5320696" cy="4053840"/>
          </a:xfrm>
        </p:spPr>
        <p:txBody>
          <a:bodyPr anchor="ctr">
            <a:normAutofit/>
          </a:bodyPr>
          <a:lstStyle/>
          <a:p>
            <a:r>
              <a:rPr lang="en-US" sz="2800" dirty="0"/>
              <a:t>Refugee</a:t>
            </a:r>
          </a:p>
          <a:p>
            <a:r>
              <a:rPr lang="en-US" sz="2800" dirty="0"/>
              <a:t>Displaced Person</a:t>
            </a:r>
          </a:p>
          <a:p>
            <a:r>
              <a:rPr lang="en-US" sz="2800" dirty="0"/>
              <a:t>Expellee</a:t>
            </a:r>
          </a:p>
          <a:p>
            <a:r>
              <a:rPr lang="en-US" sz="2800" dirty="0"/>
              <a:t>‘</a:t>
            </a:r>
            <a:r>
              <a:rPr lang="en-US" sz="2800" dirty="0" err="1"/>
              <a:t>Infiltree</a:t>
            </a:r>
            <a:r>
              <a:rPr lang="en-US" sz="2800" dirty="0"/>
              <a:t>’</a:t>
            </a:r>
          </a:p>
          <a:p>
            <a:r>
              <a:rPr lang="en-US" sz="2800" dirty="0"/>
              <a:t>Extruded populations</a:t>
            </a:r>
          </a:p>
          <a:p>
            <a:r>
              <a:rPr lang="en-US" sz="2800" dirty="0"/>
              <a:t>Repatriates</a:t>
            </a:r>
          </a:p>
        </p:txBody>
      </p:sp>
    </p:spTree>
    <p:extLst>
      <p:ext uri="{BB962C8B-B14F-4D97-AF65-F5344CB8AC3E}">
        <p14:creationId xmlns:p14="http://schemas.microsoft.com/office/powerpoint/2010/main" val="2028391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127E5CD8-4ACF-FC21-A666-9F37FA1E295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3895" y="81847"/>
            <a:ext cx="6733731" cy="55578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ACB165E-B14B-BEAE-B07C-04C1F103E9BC}"/>
              </a:ext>
            </a:extLst>
          </p:cNvPr>
          <p:cNvSpPr txBox="1"/>
          <p:nvPr/>
        </p:nvSpPr>
        <p:spPr>
          <a:xfrm>
            <a:off x="143895" y="5660796"/>
            <a:ext cx="6100762" cy="400110"/>
          </a:xfrm>
          <a:prstGeom prst="rect">
            <a:avLst/>
          </a:prstGeom>
          <a:noFill/>
        </p:spPr>
        <p:txBody>
          <a:bodyPr wrap="square">
            <a:spAutoFit/>
          </a:bodyPr>
          <a:lstStyle/>
          <a:p>
            <a:r>
              <a:rPr lang="en-GB" sz="2000" b="0" i="0" u="none" strike="noStrike" dirty="0">
                <a:solidFill>
                  <a:srgbClr val="202122"/>
                </a:solidFill>
                <a:effectLst/>
              </a:rPr>
              <a:t>1944 special passport issued to an UNRRA official</a:t>
            </a:r>
            <a:endParaRPr lang="en-US" sz="2000" dirty="0"/>
          </a:p>
        </p:txBody>
      </p:sp>
      <p:pic>
        <p:nvPicPr>
          <p:cNvPr id="4100" name="Picture 4">
            <a:extLst>
              <a:ext uri="{FF2B5EF4-FFF2-40B4-BE49-F238E27FC236}">
                <a16:creationId xmlns:a16="http://schemas.microsoft.com/office/drawing/2014/main" id="{6200F28C-2FB9-6888-2749-D0694BC747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50101" y="0"/>
            <a:ext cx="5235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9EF1846-EDDD-343D-D111-7B99F29E0FFA}"/>
              </a:ext>
            </a:extLst>
          </p:cNvPr>
          <p:cNvSpPr txBox="1"/>
          <p:nvPr/>
        </p:nvSpPr>
        <p:spPr>
          <a:xfrm>
            <a:off x="5436427" y="6493796"/>
            <a:ext cx="1713674" cy="369332"/>
          </a:xfrm>
          <a:prstGeom prst="rect">
            <a:avLst/>
          </a:prstGeom>
          <a:noFill/>
        </p:spPr>
        <p:txBody>
          <a:bodyPr wrap="none" rtlCol="0">
            <a:spAutoFit/>
          </a:bodyPr>
          <a:lstStyle/>
          <a:p>
            <a:r>
              <a:rPr lang="en-US" dirty="0"/>
              <a:t>DP Identity card</a:t>
            </a:r>
          </a:p>
        </p:txBody>
      </p:sp>
      <p:sp>
        <p:nvSpPr>
          <p:cNvPr id="7" name="TextBox 6">
            <a:extLst>
              <a:ext uri="{FF2B5EF4-FFF2-40B4-BE49-F238E27FC236}">
                <a16:creationId xmlns:a16="http://schemas.microsoft.com/office/drawing/2014/main" id="{0B8F2022-E33A-C6AF-9AED-1F86C7557222}"/>
              </a:ext>
            </a:extLst>
          </p:cNvPr>
          <p:cNvSpPr txBox="1"/>
          <p:nvPr/>
        </p:nvSpPr>
        <p:spPr>
          <a:xfrm>
            <a:off x="143895" y="6060906"/>
            <a:ext cx="5638082" cy="461665"/>
          </a:xfrm>
          <a:prstGeom prst="rect">
            <a:avLst/>
          </a:prstGeom>
          <a:noFill/>
        </p:spPr>
        <p:txBody>
          <a:bodyPr wrap="none" rtlCol="0">
            <a:spAutoFit/>
          </a:bodyPr>
          <a:lstStyle/>
          <a:p>
            <a:r>
              <a:rPr lang="en-US" sz="2400" b="1" dirty="0"/>
              <a:t>The postwar validation of personhood</a:t>
            </a:r>
          </a:p>
        </p:txBody>
      </p:sp>
    </p:spTree>
    <p:extLst>
      <p:ext uri="{BB962C8B-B14F-4D97-AF65-F5344CB8AC3E}">
        <p14:creationId xmlns:p14="http://schemas.microsoft.com/office/powerpoint/2010/main" val="2093332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07D41-4726-822F-9CA4-B4E948B108E2}"/>
              </a:ext>
            </a:extLst>
          </p:cNvPr>
          <p:cNvSpPr>
            <a:spLocks noGrp="1"/>
          </p:cNvSpPr>
          <p:nvPr>
            <p:ph type="title"/>
          </p:nvPr>
        </p:nvSpPr>
        <p:spPr>
          <a:xfrm>
            <a:off x="1828800" y="223167"/>
            <a:ext cx="8066750" cy="1188720"/>
          </a:xfrm>
        </p:spPr>
        <p:txBody>
          <a:bodyPr>
            <a:normAutofit fontScale="90000"/>
          </a:bodyPr>
          <a:lstStyle/>
          <a:p>
            <a:r>
              <a:rPr lang="en-US" dirty="0"/>
              <a:t>Transience vs permanence:</a:t>
            </a:r>
            <a:br>
              <a:rPr lang="en-US" dirty="0"/>
            </a:br>
            <a:r>
              <a:rPr lang="en-US" dirty="0"/>
              <a:t>A ‘final solution’ for the ‘hard core’</a:t>
            </a:r>
          </a:p>
        </p:txBody>
      </p:sp>
      <p:sp>
        <p:nvSpPr>
          <p:cNvPr id="3" name="Content Placeholder 2">
            <a:extLst>
              <a:ext uri="{FF2B5EF4-FFF2-40B4-BE49-F238E27FC236}">
                <a16:creationId xmlns:a16="http://schemas.microsoft.com/office/drawing/2014/main" id="{8FC58389-D778-28BF-704B-B90C868AED4F}"/>
              </a:ext>
            </a:extLst>
          </p:cNvPr>
          <p:cNvSpPr>
            <a:spLocks noGrp="1"/>
          </p:cNvSpPr>
          <p:nvPr>
            <p:ph idx="1"/>
          </p:nvPr>
        </p:nvSpPr>
        <p:spPr>
          <a:xfrm>
            <a:off x="1529858" y="1995787"/>
            <a:ext cx="5573921" cy="3101983"/>
          </a:xfrm>
        </p:spPr>
        <p:txBody>
          <a:bodyPr>
            <a:normAutofit fontScale="92500" lnSpcReduction="10000"/>
          </a:bodyPr>
          <a:lstStyle/>
          <a:p>
            <a:r>
              <a:rPr lang="en-US" sz="2800" dirty="0"/>
              <a:t>European Volunteer Workers (EVWs) in the UK</a:t>
            </a:r>
          </a:p>
          <a:p>
            <a:r>
              <a:rPr lang="en-US" sz="2800" dirty="0"/>
              <a:t>Emigration to the ‘white Dominions’– Australia, Canada, NZ</a:t>
            </a:r>
          </a:p>
          <a:p>
            <a:r>
              <a:rPr lang="en-US" sz="2800" dirty="0"/>
              <a:t>Jewish DPs’ emigration to Palestine (week 7)</a:t>
            </a:r>
          </a:p>
          <a:p>
            <a:r>
              <a:rPr lang="en-US" sz="2800" dirty="0"/>
              <a:t>Emigration to the US</a:t>
            </a:r>
          </a:p>
        </p:txBody>
      </p:sp>
      <p:pic>
        <p:nvPicPr>
          <p:cNvPr id="4" name="Picture 3">
            <a:extLst>
              <a:ext uri="{FF2B5EF4-FFF2-40B4-BE49-F238E27FC236}">
                <a16:creationId xmlns:a16="http://schemas.microsoft.com/office/drawing/2014/main" id="{695FDA88-068F-12C4-7CB5-8B60746A5E2B}"/>
              </a:ext>
            </a:extLst>
          </p:cNvPr>
          <p:cNvPicPr>
            <a:picLocks noChangeAspect="1"/>
          </p:cNvPicPr>
          <p:nvPr/>
        </p:nvPicPr>
        <p:blipFill>
          <a:blip r:embed="rId2"/>
          <a:stretch>
            <a:fillRect/>
          </a:stretch>
        </p:blipFill>
        <p:spPr>
          <a:xfrm>
            <a:off x="7875182" y="1473926"/>
            <a:ext cx="3783419" cy="5384074"/>
          </a:xfrm>
          <a:prstGeom prst="rect">
            <a:avLst/>
          </a:prstGeom>
        </p:spPr>
      </p:pic>
      <p:sp>
        <p:nvSpPr>
          <p:cNvPr id="6" name="TextBox 5">
            <a:extLst>
              <a:ext uri="{FF2B5EF4-FFF2-40B4-BE49-F238E27FC236}">
                <a16:creationId xmlns:a16="http://schemas.microsoft.com/office/drawing/2014/main" id="{FE69C18F-C649-1AD3-BCA5-9DC53E9E8D2A}"/>
              </a:ext>
            </a:extLst>
          </p:cNvPr>
          <p:cNvSpPr txBox="1"/>
          <p:nvPr/>
        </p:nvSpPr>
        <p:spPr>
          <a:xfrm>
            <a:off x="3666129" y="5962857"/>
            <a:ext cx="6100762" cy="830997"/>
          </a:xfrm>
          <a:prstGeom prst="rect">
            <a:avLst/>
          </a:prstGeom>
          <a:noFill/>
        </p:spPr>
        <p:txBody>
          <a:bodyPr wrap="square">
            <a:spAutoFit/>
          </a:bodyPr>
          <a:lstStyle/>
          <a:p>
            <a:r>
              <a:rPr lang="en-US" sz="1600" dirty="0">
                <a:solidFill>
                  <a:srgbClr val="000000"/>
                </a:solidFill>
              </a:rPr>
              <a:t>“What Happened to the One We Used to Have?” </a:t>
            </a:r>
          </a:p>
          <a:p>
            <a:r>
              <a:rPr lang="en-US" sz="1600" i="1" dirty="0">
                <a:solidFill>
                  <a:srgbClr val="000000"/>
                </a:solidFill>
              </a:rPr>
              <a:t>Washington Post</a:t>
            </a:r>
            <a:r>
              <a:rPr lang="en-US" sz="1600" dirty="0">
                <a:solidFill>
                  <a:srgbClr val="000000"/>
                </a:solidFill>
              </a:rPr>
              <a:t>, October 9, 1946</a:t>
            </a:r>
          </a:p>
          <a:p>
            <a:r>
              <a:rPr lang="en-US" sz="1600" dirty="0">
                <a:solidFill>
                  <a:srgbClr val="000000"/>
                </a:solidFill>
              </a:rPr>
              <a:t>Herblock collection (Library of Congress)</a:t>
            </a:r>
          </a:p>
        </p:txBody>
      </p:sp>
    </p:spTree>
    <p:extLst>
      <p:ext uri="{BB962C8B-B14F-4D97-AF65-F5344CB8AC3E}">
        <p14:creationId xmlns:p14="http://schemas.microsoft.com/office/powerpoint/2010/main" val="2504467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B808FE-B50A-EA81-A99B-06558E249EE3}"/>
              </a:ext>
            </a:extLst>
          </p:cNvPr>
          <p:cNvSpPr>
            <a:spLocks noGrp="1"/>
          </p:cNvSpPr>
          <p:nvPr>
            <p:ph type="title"/>
          </p:nvPr>
        </p:nvSpPr>
        <p:spPr>
          <a:xfrm>
            <a:off x="2231136" y="467418"/>
            <a:ext cx="7729728" cy="1188720"/>
          </a:xfrm>
          <a:prstGeom prst="ellipse">
            <a:avLst/>
          </a:prstGeom>
          <a:solidFill>
            <a:srgbClr val="FFFFFF"/>
          </a:solidFill>
        </p:spPr>
        <p:txBody>
          <a:bodyPr>
            <a:normAutofit/>
          </a:bodyPr>
          <a:lstStyle/>
          <a:p>
            <a:r>
              <a:rPr lang="en-US"/>
              <a:t>Thinking ahead…</a:t>
            </a:r>
          </a:p>
        </p:txBody>
      </p:sp>
      <p:sp>
        <p:nvSpPr>
          <p:cNvPr id="3" name="Content Placeholder 2">
            <a:extLst>
              <a:ext uri="{FF2B5EF4-FFF2-40B4-BE49-F238E27FC236}">
                <a16:creationId xmlns:a16="http://schemas.microsoft.com/office/drawing/2014/main" id="{71BC656C-3844-E69A-9B32-D961FBD1081F}"/>
              </a:ext>
            </a:extLst>
          </p:cNvPr>
          <p:cNvSpPr>
            <a:spLocks noGrp="1"/>
          </p:cNvSpPr>
          <p:nvPr>
            <p:ph idx="1"/>
          </p:nvPr>
        </p:nvSpPr>
        <p:spPr>
          <a:xfrm>
            <a:off x="1706062" y="2291262"/>
            <a:ext cx="8779512" cy="2879256"/>
          </a:xfrm>
        </p:spPr>
        <p:txBody>
          <a:bodyPr>
            <a:normAutofit lnSpcReduction="10000"/>
          </a:bodyPr>
          <a:lstStyle/>
          <a:p>
            <a:pPr>
              <a:lnSpc>
                <a:spcPct val="90000"/>
              </a:lnSpc>
            </a:pPr>
            <a:r>
              <a:rPr lang="en-US" sz="1700" dirty="0">
                <a:solidFill>
                  <a:srgbClr val="404040"/>
                </a:solidFill>
              </a:rPr>
              <a:t>Time to start considering ideas for the </a:t>
            </a:r>
            <a:r>
              <a:rPr lang="en-US" sz="1700" b="1" dirty="0">
                <a:solidFill>
                  <a:srgbClr val="404040"/>
                </a:solidFill>
              </a:rPr>
              <a:t>long essay due in week 10!</a:t>
            </a:r>
          </a:p>
          <a:p>
            <a:pPr>
              <a:lnSpc>
                <a:spcPct val="90000"/>
              </a:lnSpc>
            </a:pPr>
            <a:r>
              <a:rPr lang="en-US" sz="1700" dirty="0">
                <a:solidFill>
                  <a:srgbClr val="404040"/>
                </a:solidFill>
              </a:rPr>
              <a:t>The essay should relate to one week’s topic-- though it could cut thematically across more than one week</a:t>
            </a:r>
          </a:p>
          <a:p>
            <a:pPr>
              <a:lnSpc>
                <a:spcPct val="90000"/>
              </a:lnSpc>
            </a:pPr>
            <a:r>
              <a:rPr lang="en-US" sz="1700" dirty="0">
                <a:solidFill>
                  <a:srgbClr val="404040"/>
                </a:solidFill>
              </a:rPr>
              <a:t>It MUST combine some original primary source analysis (including sources beyond those assigned as core reading) with appropriate secondary literature</a:t>
            </a:r>
          </a:p>
          <a:p>
            <a:pPr>
              <a:lnSpc>
                <a:spcPct val="90000"/>
              </a:lnSpc>
            </a:pPr>
            <a:r>
              <a:rPr lang="en-US" sz="1700" dirty="0">
                <a:solidFill>
                  <a:srgbClr val="404040"/>
                </a:solidFill>
              </a:rPr>
              <a:t>You can, if you wish, use this opportunity to extend the geographic focus of the module’s weekly topics</a:t>
            </a:r>
          </a:p>
          <a:p>
            <a:pPr>
              <a:lnSpc>
                <a:spcPct val="90000"/>
              </a:lnSpc>
            </a:pPr>
            <a:r>
              <a:rPr lang="en-US" sz="1700" dirty="0">
                <a:solidFill>
                  <a:srgbClr val="404040"/>
                </a:solidFill>
              </a:rPr>
              <a:t>Please </a:t>
            </a:r>
            <a:r>
              <a:rPr lang="en-US" sz="1700" b="1" dirty="0">
                <a:solidFill>
                  <a:srgbClr val="404040"/>
                </a:solidFill>
              </a:rPr>
              <a:t>email me </a:t>
            </a:r>
            <a:r>
              <a:rPr lang="en-US" sz="1700" dirty="0">
                <a:solidFill>
                  <a:srgbClr val="404040"/>
                </a:solidFill>
              </a:rPr>
              <a:t>to share ideas as soon as you’re ready– but </a:t>
            </a:r>
            <a:r>
              <a:rPr lang="en-US" sz="1700" b="1" dirty="0">
                <a:solidFill>
                  <a:srgbClr val="404040"/>
                </a:solidFill>
              </a:rPr>
              <a:t>no later than Monday of week 7</a:t>
            </a:r>
          </a:p>
          <a:p>
            <a:pPr>
              <a:lnSpc>
                <a:spcPct val="90000"/>
              </a:lnSpc>
            </a:pPr>
            <a:r>
              <a:rPr lang="en-US" sz="1700" dirty="0">
                <a:solidFill>
                  <a:srgbClr val="404040"/>
                </a:solidFill>
              </a:rPr>
              <a:t>I am also very happy to arrange individual appointments to discuss essay topics/questions.</a:t>
            </a:r>
          </a:p>
        </p:txBody>
      </p:sp>
    </p:spTree>
    <p:extLst>
      <p:ext uri="{BB962C8B-B14F-4D97-AF65-F5344CB8AC3E}">
        <p14:creationId xmlns:p14="http://schemas.microsoft.com/office/powerpoint/2010/main" val="2498651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088" y="171531"/>
            <a:ext cx="6553917" cy="7478970"/>
          </a:xfrm>
          <a:prstGeom prst="rect">
            <a:avLst/>
          </a:prstGeom>
        </p:spPr>
        <p:txBody>
          <a:bodyPr wrap="square">
            <a:spAutoFit/>
          </a:bodyPr>
          <a:lstStyle/>
          <a:p>
            <a:r>
              <a:rPr lang="en-US" sz="2400" b="1" dirty="0">
                <a:solidFill>
                  <a:srgbClr val="000000"/>
                </a:solidFill>
                <a:latin typeface="Cochin" charset="0"/>
              </a:rPr>
              <a:t>According to Article 1A(2) of the 1951 Refugee Convention, the term ‘refugee’ shall apply to any person who:</a:t>
            </a:r>
          </a:p>
          <a:p>
            <a:endParaRPr lang="en-US" sz="2400" b="1" dirty="0">
              <a:solidFill>
                <a:srgbClr val="000000"/>
              </a:solidFill>
              <a:latin typeface="Cochin" charset="0"/>
            </a:endParaRPr>
          </a:p>
          <a:p>
            <a:r>
              <a:rPr lang="en-US" sz="2400" dirty="0">
                <a:solidFill>
                  <a:srgbClr val="000000"/>
                </a:solidFill>
                <a:latin typeface="Cochin" charset="0"/>
              </a:rPr>
              <a:t>‘As a result of events occurring before 1 January 1951 and owing to well founded fear of being persecuted for reasons of race, religion, nationality, membership of a particular social group or political opinion, is outside the country of his nationality and is unable or, owing to such fear, is unwilling to avail himself of the protection of that country; or who, not having a nationality and being outside the country of his former habitual residence as a result of such events, is unable or, owing to such fear, is unwilling</a:t>
            </a:r>
          </a:p>
          <a:p>
            <a:r>
              <a:rPr lang="en-US" sz="2400" dirty="0">
                <a:solidFill>
                  <a:srgbClr val="000000"/>
                </a:solidFill>
                <a:latin typeface="Cochin" charset="0"/>
              </a:rPr>
              <a:t>to return to it.’</a:t>
            </a:r>
          </a:p>
          <a:p>
            <a:r>
              <a:rPr lang="en-US" sz="2400" dirty="0">
                <a:solidFill>
                  <a:srgbClr val="000000"/>
                </a:solidFill>
                <a:latin typeface="Cochin" charset="0"/>
                <a:hlinkClick r:id="rId2"/>
              </a:rPr>
              <a:t>https://www.unhcr.org/uk/1951-refugee-convention.html</a:t>
            </a:r>
            <a:endParaRPr lang="en-US" sz="2400" dirty="0">
              <a:solidFill>
                <a:srgbClr val="000000"/>
              </a:solidFill>
              <a:latin typeface="Cochin" charset="0"/>
            </a:endParaRPr>
          </a:p>
          <a:p>
            <a:br>
              <a:rPr lang="en-US" sz="2400" dirty="0">
                <a:solidFill>
                  <a:srgbClr val="000000"/>
                </a:solidFill>
                <a:latin typeface="Cochin" charset="0"/>
              </a:rPr>
            </a:br>
            <a:endParaRPr lang="en-US" sz="2400" dirty="0">
              <a:solidFill>
                <a:srgbClr val="000000"/>
              </a:solidFill>
              <a:latin typeface="Cochin" charset="0"/>
            </a:endParaRPr>
          </a:p>
        </p:txBody>
      </p:sp>
      <p:pic>
        <p:nvPicPr>
          <p:cNvPr id="7170" name="Picture 2">
            <a:extLst>
              <a:ext uri="{FF2B5EF4-FFF2-40B4-BE49-F238E27FC236}">
                <a16:creationId xmlns:a16="http://schemas.microsoft.com/office/drawing/2014/main" id="{95B5FC2D-7F3F-0816-6D28-7B1EE4CD050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29373" y="1687286"/>
            <a:ext cx="5662628" cy="28690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FB2457A-0B32-48CB-861D-E58B10185471}"/>
              </a:ext>
            </a:extLst>
          </p:cNvPr>
          <p:cNvSpPr txBox="1"/>
          <p:nvPr/>
        </p:nvSpPr>
        <p:spPr>
          <a:xfrm>
            <a:off x="6323065" y="4662882"/>
            <a:ext cx="6100762" cy="1200329"/>
          </a:xfrm>
          <a:prstGeom prst="rect">
            <a:avLst/>
          </a:prstGeom>
          <a:noFill/>
        </p:spPr>
        <p:txBody>
          <a:bodyPr wrap="square">
            <a:spAutoFit/>
          </a:bodyPr>
          <a:lstStyle/>
          <a:p>
            <a:pPr algn="ctr"/>
            <a:r>
              <a:rPr lang="en-GB" b="0" i="0" u="none" strike="noStrike" dirty="0">
                <a:solidFill>
                  <a:srgbClr val="000000"/>
                </a:solidFill>
                <a:effectLst/>
                <a:latin typeface="Arial" panose="020B0604020202020204" pitchFamily="34" charset="0"/>
              </a:rPr>
              <a:t>  </a:t>
            </a:r>
            <a:r>
              <a:rPr lang="en-GB" b="0" i="0" u="none" strike="noStrike" dirty="0">
                <a:solidFill>
                  <a:srgbClr val="000000"/>
                </a:solidFill>
                <a:effectLst/>
              </a:rPr>
              <a:t>Light gree</a:t>
            </a:r>
            <a:r>
              <a:rPr lang="en-GB" dirty="0">
                <a:solidFill>
                  <a:srgbClr val="000000"/>
                </a:solidFill>
              </a:rPr>
              <a:t>n = </a:t>
            </a:r>
            <a:r>
              <a:rPr lang="en-GB" b="0" i="0" u="none" strike="noStrike" dirty="0">
                <a:solidFill>
                  <a:srgbClr val="000000"/>
                </a:solidFill>
                <a:effectLst/>
              </a:rPr>
              <a:t>Parties to only the 1951 Convention</a:t>
            </a:r>
          </a:p>
          <a:p>
            <a:pPr algn="ctr"/>
            <a:r>
              <a:rPr lang="en-GB" b="0" i="0" u="none" strike="noStrike" dirty="0">
                <a:solidFill>
                  <a:srgbClr val="000000"/>
                </a:solidFill>
                <a:effectLst/>
              </a:rPr>
              <a:t> Yellow = Parties to only the </a:t>
            </a:r>
            <a:r>
              <a:rPr lang="en-GB" b="0" i="0" u="none" strike="noStrike" dirty="0">
                <a:solidFill>
                  <a:srgbClr val="0B0080"/>
                </a:solidFill>
                <a:effectLst/>
                <a:hlinkClick r:id="rId4" tooltip="Protocol Relating to the Status of Refugees"/>
              </a:rPr>
              <a:t>1967 Protocol</a:t>
            </a:r>
            <a:endParaRPr lang="en-GB" b="0" i="0" u="none" strike="noStrike" dirty="0">
              <a:solidFill>
                <a:srgbClr val="000000"/>
              </a:solidFill>
              <a:effectLst/>
            </a:endParaRPr>
          </a:p>
          <a:p>
            <a:pPr algn="ctr"/>
            <a:r>
              <a:rPr lang="en-GB" b="0" i="0" u="none" strike="noStrike" dirty="0">
                <a:solidFill>
                  <a:srgbClr val="FFFFFF"/>
                </a:solidFill>
                <a:effectLst/>
              </a:rPr>
              <a:t> </a:t>
            </a:r>
            <a:r>
              <a:rPr lang="en-GB" b="0" i="0" u="none" strike="noStrike" dirty="0">
                <a:solidFill>
                  <a:srgbClr val="000000"/>
                </a:solidFill>
                <a:effectLst/>
              </a:rPr>
              <a:t> Dark green = parties to both</a:t>
            </a:r>
          </a:p>
          <a:p>
            <a:pPr algn="ctr"/>
            <a:r>
              <a:rPr lang="en-GB" b="0" i="0" u="none" strike="noStrike" dirty="0">
                <a:solidFill>
                  <a:srgbClr val="000000"/>
                </a:solidFill>
                <a:effectLst/>
              </a:rPr>
              <a:t> Grey = Non-members</a:t>
            </a:r>
          </a:p>
        </p:txBody>
      </p:sp>
    </p:spTree>
    <p:extLst>
      <p:ext uri="{BB962C8B-B14F-4D97-AF65-F5344CB8AC3E}">
        <p14:creationId xmlns:p14="http://schemas.microsoft.com/office/powerpoint/2010/main" val="1613752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987821-E328-C245-B159-2E83150B206A}"/>
              </a:ext>
            </a:extLst>
          </p:cNvPr>
          <p:cNvSpPr txBox="1"/>
          <p:nvPr/>
        </p:nvSpPr>
        <p:spPr>
          <a:xfrm>
            <a:off x="691375" y="289931"/>
            <a:ext cx="3581558" cy="523220"/>
          </a:xfrm>
          <a:prstGeom prst="rect">
            <a:avLst/>
          </a:prstGeom>
          <a:noFill/>
        </p:spPr>
        <p:txBody>
          <a:bodyPr wrap="none" rtlCol="0">
            <a:spAutoFit/>
          </a:bodyPr>
          <a:lstStyle/>
          <a:p>
            <a:r>
              <a:rPr lang="en-US" sz="2800" b="1" dirty="0"/>
              <a:t>Francesca M. Wilson</a:t>
            </a:r>
          </a:p>
        </p:txBody>
      </p:sp>
      <p:sp>
        <p:nvSpPr>
          <p:cNvPr id="3" name="Rectangle 2">
            <a:extLst>
              <a:ext uri="{FF2B5EF4-FFF2-40B4-BE49-F238E27FC236}">
                <a16:creationId xmlns:a16="http://schemas.microsoft.com/office/drawing/2014/main" id="{FD0A487E-02E4-C84F-9BFC-E1FEED9DDD8F}"/>
              </a:ext>
            </a:extLst>
          </p:cNvPr>
          <p:cNvSpPr/>
          <p:nvPr/>
        </p:nvSpPr>
        <p:spPr>
          <a:xfrm>
            <a:off x="691375" y="940041"/>
            <a:ext cx="10905893" cy="1477328"/>
          </a:xfrm>
          <a:prstGeom prst="rect">
            <a:avLst/>
          </a:prstGeom>
        </p:spPr>
        <p:txBody>
          <a:bodyPr wrap="square">
            <a:spAutoFit/>
          </a:bodyPr>
          <a:lstStyle/>
          <a:p>
            <a:r>
              <a:rPr lang="en-GB" dirty="0"/>
              <a:t>(1888-1981), Birmingham-born Quaker, graduate of Newnham College, Cambridge and relief worker</a:t>
            </a:r>
          </a:p>
          <a:p>
            <a:endParaRPr lang="en-GB" dirty="0"/>
          </a:p>
          <a:p>
            <a:r>
              <a:rPr lang="en-GB" dirty="0"/>
              <a:t>Read more about Wilson’s life:</a:t>
            </a:r>
          </a:p>
          <a:p>
            <a:r>
              <a:rPr lang="en-US" dirty="0">
                <a:hlinkClick r:id="rId2"/>
              </a:rPr>
              <a:t>https://jvc.oup.com/2014/06/02/thinking-about-francesca-wilson-and-the-victorian-imaginery-that-surronded-her/</a:t>
            </a:r>
            <a:endParaRPr lang="en-US" dirty="0"/>
          </a:p>
          <a:p>
            <a:endParaRPr lang="en-US" dirty="0"/>
          </a:p>
        </p:txBody>
      </p:sp>
      <p:pic>
        <p:nvPicPr>
          <p:cNvPr id="4" name="Picture 3">
            <a:extLst>
              <a:ext uri="{FF2B5EF4-FFF2-40B4-BE49-F238E27FC236}">
                <a16:creationId xmlns:a16="http://schemas.microsoft.com/office/drawing/2014/main" id="{F004798F-05D3-0F4A-9228-81175AEF5099}"/>
              </a:ext>
            </a:extLst>
          </p:cNvPr>
          <p:cNvPicPr>
            <a:picLocks noChangeAspect="1"/>
          </p:cNvPicPr>
          <p:nvPr/>
        </p:nvPicPr>
        <p:blipFill>
          <a:blip r:embed="rId3"/>
          <a:stretch>
            <a:fillRect/>
          </a:stretch>
        </p:blipFill>
        <p:spPr>
          <a:xfrm>
            <a:off x="691375" y="2491554"/>
            <a:ext cx="3033131" cy="4246383"/>
          </a:xfrm>
          <a:prstGeom prst="rect">
            <a:avLst/>
          </a:prstGeom>
        </p:spPr>
      </p:pic>
      <p:pic>
        <p:nvPicPr>
          <p:cNvPr id="7" name="Picture 6">
            <a:extLst>
              <a:ext uri="{FF2B5EF4-FFF2-40B4-BE49-F238E27FC236}">
                <a16:creationId xmlns:a16="http://schemas.microsoft.com/office/drawing/2014/main" id="{DCF56432-795E-CB49-9BB9-B70C25FD48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37209" y="2212294"/>
            <a:ext cx="4440631" cy="4440631"/>
          </a:xfrm>
          <a:prstGeom prst="rect">
            <a:avLst/>
          </a:prstGeom>
        </p:spPr>
      </p:pic>
      <p:pic>
        <p:nvPicPr>
          <p:cNvPr id="9" name="Picture 8">
            <a:extLst>
              <a:ext uri="{FF2B5EF4-FFF2-40B4-BE49-F238E27FC236}">
                <a16:creationId xmlns:a16="http://schemas.microsoft.com/office/drawing/2014/main" id="{CB37A82C-8BC3-D049-8167-6E072BDBB4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46113" y="2328111"/>
            <a:ext cx="3243611" cy="4324814"/>
          </a:xfrm>
          <a:prstGeom prst="rect">
            <a:avLst/>
          </a:prstGeom>
        </p:spPr>
      </p:pic>
    </p:spTree>
    <p:extLst>
      <p:ext uri="{BB962C8B-B14F-4D97-AF65-F5344CB8AC3E}">
        <p14:creationId xmlns:p14="http://schemas.microsoft.com/office/powerpoint/2010/main" val="1780798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3A80E565-30A4-5F84-EC51-0BD93579AE17}"/>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651278"/>
            <a:ext cx="9378175" cy="54536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93D3112-6F92-7B57-D267-A6A7C60C5964}"/>
              </a:ext>
            </a:extLst>
          </p:cNvPr>
          <p:cNvSpPr txBox="1"/>
          <p:nvPr/>
        </p:nvSpPr>
        <p:spPr>
          <a:xfrm>
            <a:off x="323534" y="6203168"/>
            <a:ext cx="8775861" cy="1138773"/>
          </a:xfrm>
          <a:prstGeom prst="rect">
            <a:avLst/>
          </a:prstGeom>
          <a:noFill/>
        </p:spPr>
        <p:txBody>
          <a:bodyPr wrap="square" rtlCol="0">
            <a:spAutoFit/>
          </a:bodyPr>
          <a:lstStyle/>
          <a:p>
            <a:r>
              <a:rPr lang="en-US" sz="1600" dirty="0"/>
              <a:t>US relief workers (sporting UNRRA uniforms) embarking for Europe from Newport News, </a:t>
            </a:r>
            <a:r>
              <a:rPr lang="en-US" sz="1600" dirty="0" err="1"/>
              <a:t>Va</a:t>
            </a:r>
            <a:r>
              <a:rPr lang="en-US" sz="1600" dirty="0"/>
              <a:t>, 1944 (US National Archives) </a:t>
            </a:r>
            <a:r>
              <a:rPr lang="en-US" sz="1400" dirty="0">
                <a:hlinkClick r:id="rId3"/>
              </a:rPr>
              <a:t>https://www.nationalww2museum.org/war/articles/united-nations-relief-and-rehabilitation</a:t>
            </a:r>
            <a:endParaRPr lang="en-US" sz="1400" dirty="0"/>
          </a:p>
          <a:p>
            <a:endParaRPr lang="en-US" dirty="0"/>
          </a:p>
          <a:p>
            <a:endParaRPr lang="en-US" dirty="0"/>
          </a:p>
        </p:txBody>
      </p:sp>
      <p:sp>
        <p:nvSpPr>
          <p:cNvPr id="4" name="TextBox 3">
            <a:extLst>
              <a:ext uri="{FF2B5EF4-FFF2-40B4-BE49-F238E27FC236}">
                <a16:creationId xmlns:a16="http://schemas.microsoft.com/office/drawing/2014/main" id="{CDC2E93B-3133-6701-72D3-1F8679210CCB}"/>
              </a:ext>
            </a:extLst>
          </p:cNvPr>
          <p:cNvSpPr txBox="1"/>
          <p:nvPr/>
        </p:nvSpPr>
        <p:spPr>
          <a:xfrm>
            <a:off x="9474752" y="651278"/>
            <a:ext cx="2717247" cy="6186309"/>
          </a:xfrm>
          <a:prstGeom prst="rect">
            <a:avLst/>
          </a:prstGeom>
          <a:noFill/>
        </p:spPr>
        <p:txBody>
          <a:bodyPr wrap="square">
            <a:spAutoFit/>
          </a:bodyPr>
          <a:lstStyle/>
          <a:p>
            <a:r>
              <a:rPr lang="en-US" sz="2400" b="1" dirty="0"/>
              <a:t>‘Helping the people to help themselves</a:t>
            </a:r>
            <a:r>
              <a:rPr lang="en-US" sz="1800" b="1" dirty="0"/>
              <a:t>’: </a:t>
            </a:r>
          </a:p>
          <a:p>
            <a:endParaRPr lang="en-US" sz="1800" b="1" dirty="0"/>
          </a:p>
          <a:p>
            <a:r>
              <a:rPr lang="en-US" dirty="0"/>
              <a:t>T</a:t>
            </a:r>
            <a:r>
              <a:rPr lang="en-US" sz="1800" dirty="0"/>
              <a:t>he self-understandings of relief workers:</a:t>
            </a:r>
          </a:p>
          <a:p>
            <a:endParaRPr lang="en-US" dirty="0"/>
          </a:p>
          <a:p>
            <a:r>
              <a:rPr lang="en-US" dirty="0"/>
              <a:t>Altruistic humanitarians-- or egotistical adventurers?</a:t>
            </a:r>
          </a:p>
          <a:p>
            <a:endParaRPr lang="en-US" dirty="0"/>
          </a:p>
          <a:p>
            <a:r>
              <a:rPr lang="en-US" sz="1800" dirty="0"/>
              <a:t>What were the ‘right’ motivations’ for relief work?</a:t>
            </a:r>
          </a:p>
          <a:p>
            <a:endParaRPr lang="en-US" dirty="0"/>
          </a:p>
          <a:p>
            <a:r>
              <a:rPr lang="en-US" dirty="0"/>
              <a:t>W</a:t>
            </a:r>
            <a:r>
              <a:rPr lang="en-US" sz="1800" dirty="0"/>
              <a:t>hat kind of training </a:t>
            </a:r>
            <a:r>
              <a:rPr lang="en-US" dirty="0"/>
              <a:t>&amp;/</a:t>
            </a:r>
            <a:r>
              <a:rPr lang="en-US" sz="1800" dirty="0"/>
              <a:t>or prior experience did</a:t>
            </a:r>
          </a:p>
          <a:p>
            <a:r>
              <a:rPr lang="en-US" dirty="0"/>
              <a:t>r</a:t>
            </a:r>
            <a:r>
              <a:rPr lang="en-US" sz="1800" dirty="0"/>
              <a:t>elief workers require?</a:t>
            </a:r>
          </a:p>
          <a:p>
            <a:endParaRPr lang="en-US" dirty="0"/>
          </a:p>
          <a:p>
            <a:r>
              <a:rPr lang="en-US" dirty="0"/>
              <a:t>What ethical complexities are at stake in ‘helping others’?</a:t>
            </a:r>
          </a:p>
        </p:txBody>
      </p:sp>
      <p:sp>
        <p:nvSpPr>
          <p:cNvPr id="3" name="TextBox 2">
            <a:extLst>
              <a:ext uri="{FF2B5EF4-FFF2-40B4-BE49-F238E27FC236}">
                <a16:creationId xmlns:a16="http://schemas.microsoft.com/office/drawing/2014/main" id="{F64B094B-8670-FF41-B829-5F25E522D80E}"/>
              </a:ext>
            </a:extLst>
          </p:cNvPr>
          <p:cNvSpPr txBox="1"/>
          <p:nvPr/>
        </p:nvSpPr>
        <p:spPr>
          <a:xfrm>
            <a:off x="156118" y="105185"/>
            <a:ext cx="11948527" cy="369332"/>
          </a:xfrm>
          <a:prstGeom prst="rect">
            <a:avLst/>
          </a:prstGeom>
          <a:noFill/>
        </p:spPr>
        <p:txBody>
          <a:bodyPr wrap="none" rtlCol="0">
            <a:spAutoFit/>
          </a:bodyPr>
          <a:lstStyle/>
          <a:p>
            <a:r>
              <a:rPr lang="en-US" b="1" dirty="0"/>
              <a:t>‘Relief and Rehabilitation’– but what did those aspirations entail? Who and what was to be ‘rehabilitated’ how?</a:t>
            </a:r>
          </a:p>
        </p:txBody>
      </p:sp>
    </p:spTree>
    <p:extLst>
      <p:ext uri="{BB962C8B-B14F-4D97-AF65-F5344CB8AC3E}">
        <p14:creationId xmlns:p14="http://schemas.microsoft.com/office/powerpoint/2010/main" val="3361417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35CE15-FC32-8748-ADF4-83AC99FE8FAE}"/>
              </a:ext>
            </a:extLst>
          </p:cNvPr>
          <p:cNvSpPr txBox="1"/>
          <p:nvPr/>
        </p:nvSpPr>
        <p:spPr>
          <a:xfrm>
            <a:off x="331702" y="200721"/>
            <a:ext cx="11860298" cy="954107"/>
          </a:xfrm>
          <a:prstGeom prst="rect">
            <a:avLst/>
          </a:prstGeom>
          <a:noFill/>
        </p:spPr>
        <p:txBody>
          <a:bodyPr wrap="none" rtlCol="0">
            <a:spAutoFit/>
          </a:bodyPr>
          <a:lstStyle/>
          <a:p>
            <a:r>
              <a:rPr lang="en-US" sz="2800" b="1" dirty="0"/>
              <a:t>SHAEF Administrative Memorandum Number 39 (rev. 16 April 1945) </a:t>
            </a:r>
          </a:p>
          <a:p>
            <a:r>
              <a:rPr lang="en-US" sz="2800" b="1" i="1" dirty="0"/>
              <a:t>Displaced Persons and Refugees in Germany </a:t>
            </a:r>
          </a:p>
        </p:txBody>
      </p:sp>
      <p:sp>
        <p:nvSpPr>
          <p:cNvPr id="3" name="TextBox 2">
            <a:extLst>
              <a:ext uri="{FF2B5EF4-FFF2-40B4-BE49-F238E27FC236}">
                <a16:creationId xmlns:a16="http://schemas.microsoft.com/office/drawing/2014/main" id="{1C6D352D-2D35-D745-AF26-4FC20C9C8ACC}"/>
              </a:ext>
            </a:extLst>
          </p:cNvPr>
          <p:cNvSpPr txBox="1"/>
          <p:nvPr/>
        </p:nvSpPr>
        <p:spPr>
          <a:xfrm>
            <a:off x="331702" y="809140"/>
            <a:ext cx="11410532" cy="7940635"/>
          </a:xfrm>
          <a:prstGeom prst="rect">
            <a:avLst/>
          </a:prstGeom>
          <a:noFill/>
        </p:spPr>
        <p:txBody>
          <a:bodyPr wrap="square" rtlCol="0">
            <a:spAutoFit/>
          </a:bodyPr>
          <a:lstStyle/>
          <a:p>
            <a:endParaRPr lang="en-US" sz="2400" dirty="0"/>
          </a:p>
          <a:p>
            <a:pPr marL="457200" indent="-457200">
              <a:buAutoNum type="arabicPeriod"/>
            </a:pPr>
            <a:r>
              <a:rPr lang="en-US" sz="2400" dirty="0"/>
              <a:t>What were Allied high commanders’ key objectives in managing mobility in Germany?</a:t>
            </a:r>
          </a:p>
          <a:p>
            <a:pPr marL="457200" indent="-457200">
              <a:buAutoNum type="arabicPeriod"/>
            </a:pPr>
            <a:endParaRPr lang="en-US" sz="2400" dirty="0"/>
          </a:p>
          <a:p>
            <a:pPr marL="457200" indent="-457200">
              <a:buAutoNum type="arabicPeriod"/>
            </a:pPr>
            <a:r>
              <a:rPr lang="en-US" sz="2400" dirty="0"/>
              <a:t>What made controlling ‘out-of-place’ people so challenging?</a:t>
            </a:r>
          </a:p>
          <a:p>
            <a:pPr marL="457200" indent="-457200">
              <a:buAutoNum type="arabicPeriod"/>
            </a:pPr>
            <a:endParaRPr lang="en-US" sz="2400" dirty="0"/>
          </a:p>
          <a:p>
            <a:pPr marL="457200" indent="-457200">
              <a:buAutoNum type="arabicPeriod"/>
            </a:pPr>
            <a:r>
              <a:rPr lang="en-US" sz="2400" dirty="0"/>
              <a:t>How did SHAEF define various categories of mobile people? And what’s striking about these definitions?</a:t>
            </a:r>
          </a:p>
          <a:p>
            <a:pPr marL="457200" indent="-457200">
              <a:buAutoNum type="arabicPeriod"/>
            </a:pPr>
            <a:endParaRPr lang="en-US" sz="2400" dirty="0"/>
          </a:p>
          <a:p>
            <a:pPr marL="457200" indent="-457200">
              <a:buAutoNum type="arabicPeriod"/>
            </a:pPr>
            <a:r>
              <a:rPr lang="en-US" sz="2400" dirty="0"/>
              <a:t>Was it ‘better’ (i.e. likely to lead to more material provisions and greater security) to be defined as a Displaced Person than a refugee in Germany in April 1945?</a:t>
            </a:r>
          </a:p>
          <a:p>
            <a:pPr marL="457200" indent="-457200">
              <a:buAutoNum type="arabicPeriod"/>
            </a:pPr>
            <a:endParaRPr lang="en-US" sz="2400" dirty="0"/>
          </a:p>
          <a:p>
            <a:pPr marL="457200" indent="-457200">
              <a:buAutoNum type="arabicPeriod"/>
            </a:pPr>
            <a:r>
              <a:rPr lang="en-US" sz="2400" dirty="0"/>
              <a:t>In what ways, and how far, does this document exhibit a different understanding of the ‘problem’ of human displacement than Wilson’s </a:t>
            </a:r>
            <a:r>
              <a:rPr lang="en-US" sz="2400" i="1" dirty="0"/>
              <a:t>Advice</a:t>
            </a:r>
            <a:r>
              <a:rPr lang="en-US" sz="2400" dirty="0"/>
              <a:t> pamphlet?</a:t>
            </a:r>
          </a:p>
          <a:p>
            <a:pPr marL="457200" indent="-457200">
              <a:buAutoNum type="arabicPeriod"/>
            </a:pPr>
            <a:endParaRPr lang="en-US" sz="2400" dirty="0"/>
          </a:p>
          <a:p>
            <a:pPr marL="457200" indent="-457200">
              <a:buAutoNum type="arabicPeriod"/>
            </a:pPr>
            <a:r>
              <a:rPr lang="en-US" sz="2400" dirty="0"/>
              <a:t>What connections might we draw between this document and other sources we’ve already encountered?</a:t>
            </a:r>
          </a:p>
          <a:p>
            <a:pPr marL="342900" indent="-342900">
              <a:buAutoNum type="arabicPeriod" startAt="3"/>
            </a:pPr>
            <a:endParaRPr lang="en-US" sz="2400" dirty="0"/>
          </a:p>
          <a:p>
            <a:pPr marL="342900" indent="-342900">
              <a:buAutoNum type="arabicPeriod"/>
            </a:pPr>
            <a:endParaRPr lang="en-US" sz="2400" dirty="0"/>
          </a:p>
          <a:p>
            <a:pPr marL="342900" indent="-342900">
              <a:buAutoNum type="arabicPeriod"/>
            </a:pPr>
            <a:endParaRPr lang="en-US" sz="2400" dirty="0"/>
          </a:p>
          <a:p>
            <a:pPr marL="342900" indent="-342900">
              <a:buAutoNum type="arabicPeriod"/>
            </a:pPr>
            <a:endParaRPr lang="en-US" dirty="0"/>
          </a:p>
          <a:p>
            <a:pPr marL="342900" indent="-342900">
              <a:buAutoNum type="arabicPeriod"/>
            </a:pPr>
            <a:endParaRPr lang="en-US" dirty="0"/>
          </a:p>
          <a:p>
            <a:pPr marL="342900" indent="-342900">
              <a:buAutoNum type="arabicPeriod"/>
            </a:pPr>
            <a:endParaRPr lang="en-US" dirty="0"/>
          </a:p>
        </p:txBody>
      </p:sp>
    </p:spTree>
    <p:extLst>
      <p:ext uri="{BB962C8B-B14F-4D97-AF65-F5344CB8AC3E}">
        <p14:creationId xmlns:p14="http://schemas.microsoft.com/office/powerpoint/2010/main" val="3665627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82F5F7-BDA3-65F9-4712-3F418512F61E}"/>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a:solidFill>
                  <a:srgbClr val="FFFFFF"/>
                </a:solidFill>
              </a:rPr>
              <a:t>Where we’re heading…</a:t>
            </a:r>
          </a:p>
        </p:txBody>
      </p:sp>
      <p:sp>
        <p:nvSpPr>
          <p:cNvPr id="3" name="Content Placeholder 2">
            <a:extLst>
              <a:ext uri="{FF2B5EF4-FFF2-40B4-BE49-F238E27FC236}">
                <a16:creationId xmlns:a16="http://schemas.microsoft.com/office/drawing/2014/main" id="{125B2429-98C8-32B9-93AA-F08B23A256DA}"/>
              </a:ext>
            </a:extLst>
          </p:cNvPr>
          <p:cNvSpPr>
            <a:spLocks noGrp="1"/>
          </p:cNvSpPr>
          <p:nvPr>
            <p:ph idx="1"/>
          </p:nvPr>
        </p:nvSpPr>
        <p:spPr>
          <a:xfrm>
            <a:off x="5232805" y="104207"/>
            <a:ext cx="6251624" cy="4269378"/>
          </a:xfrm>
        </p:spPr>
        <p:txBody>
          <a:bodyPr anchor="ctr">
            <a:normAutofit/>
          </a:bodyPr>
          <a:lstStyle/>
          <a:p>
            <a:pPr marL="0" indent="0">
              <a:buNone/>
            </a:pPr>
            <a:r>
              <a:rPr lang="en-US" sz="2400" b="1" dirty="0"/>
              <a:t>Postwar occupation in Germany and Japan</a:t>
            </a:r>
          </a:p>
          <a:p>
            <a:r>
              <a:rPr lang="en-US" sz="2400" dirty="0"/>
              <a:t>Refugees</a:t>
            </a:r>
          </a:p>
          <a:p>
            <a:r>
              <a:rPr lang="en-US" sz="2400" dirty="0"/>
              <a:t>The politics of food and hunger (week 2)</a:t>
            </a:r>
          </a:p>
          <a:p>
            <a:r>
              <a:rPr lang="en-US" sz="2400" dirty="0"/>
              <a:t>Sex (week 3)</a:t>
            </a:r>
          </a:p>
          <a:p>
            <a:r>
              <a:rPr lang="en-US" sz="2400" dirty="0"/>
              <a:t>Re-education</a:t>
            </a:r>
          </a:p>
          <a:p>
            <a:r>
              <a:rPr lang="en-US" sz="2400" dirty="0"/>
              <a:t>Postwar Justice/Nuremberg (week 5)</a:t>
            </a:r>
          </a:p>
        </p:txBody>
      </p:sp>
      <p:sp>
        <p:nvSpPr>
          <p:cNvPr id="4" name="TextBox 3">
            <a:extLst>
              <a:ext uri="{FF2B5EF4-FFF2-40B4-BE49-F238E27FC236}">
                <a16:creationId xmlns:a16="http://schemas.microsoft.com/office/drawing/2014/main" id="{0CECFA1D-217B-6D34-CB15-1FCED328E84B}"/>
              </a:ext>
            </a:extLst>
          </p:cNvPr>
          <p:cNvSpPr txBox="1"/>
          <p:nvPr/>
        </p:nvSpPr>
        <p:spPr>
          <a:xfrm>
            <a:off x="5291038" y="3932688"/>
            <a:ext cx="5815577" cy="2954655"/>
          </a:xfrm>
          <a:prstGeom prst="rect">
            <a:avLst/>
          </a:prstGeom>
          <a:noFill/>
        </p:spPr>
        <p:txBody>
          <a:bodyPr wrap="square" rtlCol="0">
            <a:spAutoFit/>
          </a:bodyPr>
          <a:lstStyle/>
          <a:p>
            <a:r>
              <a:rPr lang="en-US" sz="2400" b="1" dirty="0"/>
              <a:t>FOCUS ON SOURCE ANALYSIS</a:t>
            </a:r>
            <a:r>
              <a:rPr lang="en-US" dirty="0"/>
              <a:t>:</a:t>
            </a:r>
          </a:p>
          <a:p>
            <a:endParaRPr lang="en-US" dirty="0"/>
          </a:p>
          <a:p>
            <a:r>
              <a:rPr lang="en-US" dirty="0"/>
              <a:t>In weeks 2, 3 or 5 we’ll discuss ‘gobbets’ from the primary sources that members of the seminar will select in advance (if you didn’t already do so in term 1).</a:t>
            </a:r>
          </a:p>
          <a:p>
            <a:endParaRPr lang="en-US" dirty="0"/>
          </a:p>
          <a:p>
            <a:r>
              <a:rPr lang="en-US" dirty="0"/>
              <a:t>Please identify– and email to me in advance– a passage approximately 10-12 lines, or a paragraph in length that you think is particularly expressive of key themes.</a:t>
            </a:r>
          </a:p>
          <a:p>
            <a:endParaRPr lang="en-US" dirty="0"/>
          </a:p>
        </p:txBody>
      </p:sp>
    </p:spTree>
    <p:extLst>
      <p:ext uri="{BB962C8B-B14F-4D97-AF65-F5344CB8AC3E}">
        <p14:creationId xmlns:p14="http://schemas.microsoft.com/office/powerpoint/2010/main" val="75102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0E48E7-40EF-C171-6B10-888CC6F7BD86}"/>
              </a:ext>
            </a:extLst>
          </p:cNvPr>
          <p:cNvSpPr>
            <a:spLocks noGrp="1"/>
          </p:cNvSpPr>
          <p:nvPr>
            <p:ph type="title"/>
          </p:nvPr>
        </p:nvSpPr>
        <p:spPr>
          <a:xfrm>
            <a:off x="2231136" y="467418"/>
            <a:ext cx="7729728" cy="1188720"/>
          </a:xfrm>
          <a:solidFill>
            <a:srgbClr val="FFFFFF"/>
          </a:solidFill>
        </p:spPr>
        <p:txBody>
          <a:bodyPr>
            <a:normAutofit/>
          </a:bodyPr>
          <a:lstStyle/>
          <a:p>
            <a:r>
              <a:rPr lang="en-US" dirty="0"/>
              <a:t>Some Key concepts</a:t>
            </a:r>
          </a:p>
        </p:txBody>
      </p:sp>
      <p:sp>
        <p:nvSpPr>
          <p:cNvPr id="3" name="Content Placeholder 2">
            <a:extLst>
              <a:ext uri="{FF2B5EF4-FFF2-40B4-BE49-F238E27FC236}">
                <a16:creationId xmlns:a16="http://schemas.microsoft.com/office/drawing/2014/main" id="{EA092154-E9BB-C9DE-D9E5-890A95ED03FA}"/>
              </a:ext>
            </a:extLst>
          </p:cNvPr>
          <p:cNvSpPr>
            <a:spLocks noGrp="1"/>
          </p:cNvSpPr>
          <p:nvPr>
            <p:ph idx="1"/>
          </p:nvPr>
        </p:nvSpPr>
        <p:spPr>
          <a:xfrm>
            <a:off x="1706244" y="2123556"/>
            <a:ext cx="8779512" cy="2879256"/>
          </a:xfrm>
        </p:spPr>
        <p:txBody>
          <a:bodyPr>
            <a:noAutofit/>
          </a:bodyPr>
          <a:lstStyle/>
          <a:p>
            <a:r>
              <a:rPr lang="en-US" sz="2400" dirty="0">
                <a:solidFill>
                  <a:srgbClr val="404040"/>
                </a:solidFill>
              </a:rPr>
              <a:t>Humanitarianism</a:t>
            </a:r>
          </a:p>
          <a:p>
            <a:r>
              <a:rPr lang="en-US" sz="2400" dirty="0">
                <a:solidFill>
                  <a:srgbClr val="404040"/>
                </a:solidFill>
              </a:rPr>
              <a:t>Human rights</a:t>
            </a:r>
          </a:p>
          <a:p>
            <a:r>
              <a:rPr lang="en-US" sz="2400" dirty="0">
                <a:solidFill>
                  <a:srgbClr val="404040"/>
                </a:solidFill>
              </a:rPr>
              <a:t>Power relations and asymmetries– occupiers and occupied; victors and vanquished; ‘rescuers’ and refugees; perpetrators and victims</a:t>
            </a:r>
          </a:p>
          <a:p>
            <a:r>
              <a:rPr lang="en-US" sz="2400" dirty="0">
                <a:solidFill>
                  <a:srgbClr val="404040"/>
                </a:solidFill>
              </a:rPr>
              <a:t>Sovereignty/authority</a:t>
            </a:r>
          </a:p>
          <a:p>
            <a:r>
              <a:rPr lang="en-US" sz="2400" dirty="0">
                <a:solidFill>
                  <a:srgbClr val="404040"/>
                </a:solidFill>
              </a:rPr>
              <a:t>Territoriality/borders/spaces</a:t>
            </a:r>
          </a:p>
          <a:p>
            <a:r>
              <a:rPr lang="en-US" sz="2400" dirty="0">
                <a:solidFill>
                  <a:srgbClr val="404040"/>
                </a:solidFill>
              </a:rPr>
              <a:t>Empire and decolonization</a:t>
            </a:r>
          </a:p>
        </p:txBody>
      </p:sp>
    </p:spTree>
    <p:extLst>
      <p:ext uri="{BB962C8B-B14F-4D97-AF65-F5344CB8AC3E}">
        <p14:creationId xmlns:p14="http://schemas.microsoft.com/office/powerpoint/2010/main" val="2579845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Constructing and controlling refugees</a:t>
            </a:r>
          </a:p>
        </p:txBody>
      </p:sp>
      <p:sp>
        <p:nvSpPr>
          <p:cNvPr id="3" name="Subtitle 2"/>
          <p:cNvSpPr>
            <a:spLocks noGrp="1"/>
          </p:cNvSpPr>
          <p:nvPr>
            <p:ph type="subTitle" idx="1"/>
          </p:nvPr>
        </p:nvSpPr>
        <p:spPr/>
        <p:txBody>
          <a:bodyPr>
            <a:normAutofit/>
          </a:bodyPr>
          <a:lstStyle/>
          <a:p>
            <a:r>
              <a:rPr lang="en-US" sz="2800" dirty="0"/>
              <a:t>The origins of a new universal humanitarianism?</a:t>
            </a:r>
          </a:p>
        </p:txBody>
      </p:sp>
    </p:spTree>
    <p:extLst>
      <p:ext uri="{BB962C8B-B14F-4D97-AF65-F5344CB8AC3E}">
        <p14:creationId xmlns:p14="http://schemas.microsoft.com/office/powerpoint/2010/main" val="249076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Top view of a wooden block with the number one written on it and the block is on a yellow surface">
            <a:extLst>
              <a:ext uri="{FF2B5EF4-FFF2-40B4-BE49-F238E27FC236}">
                <a16:creationId xmlns:a16="http://schemas.microsoft.com/office/drawing/2014/main" id="{8CAD09BB-4680-FC7E-A3A7-DB642603865D}"/>
              </a:ext>
            </a:extLst>
          </p:cNvPr>
          <p:cNvPicPr>
            <a:picLocks noChangeAspect="1"/>
          </p:cNvPicPr>
          <p:nvPr/>
        </p:nvPicPr>
        <p:blipFill rotWithShape="1">
          <a:blip r:embed="rId2" cstate="screen">
            <a:alphaModFix amt="40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5F1334BC-C8B7-A565-27E8-656DFBC0D18C}"/>
              </a:ext>
            </a:extLst>
          </p:cNvPr>
          <p:cNvSpPr>
            <a:spLocks noGrp="1"/>
          </p:cNvSpPr>
          <p:nvPr>
            <p:ph type="title"/>
          </p:nvPr>
        </p:nvSpPr>
        <p:spPr>
          <a:xfrm>
            <a:off x="1600200" y="2386744"/>
            <a:ext cx="8991600" cy="1645920"/>
          </a:xfrm>
          <a:noFill/>
          <a:ln w="38100" cap="sq">
            <a:solidFill>
              <a:schemeClr val="tx1"/>
            </a:solidFill>
            <a:miter lim="800000"/>
          </a:ln>
        </p:spPr>
        <p:txBody>
          <a:bodyPr vert="horz" lIns="274320" tIns="182880" rIns="274320" bIns="182880" rtlCol="0" anchor="ctr" anchorCtr="1">
            <a:normAutofit/>
          </a:bodyPr>
          <a:lstStyle/>
          <a:p>
            <a:r>
              <a:rPr lang="en-US" sz="3800">
                <a:solidFill>
                  <a:schemeClr val="tx1"/>
                </a:solidFill>
              </a:rPr>
              <a:t>What </a:t>
            </a:r>
            <a:r>
              <a:rPr lang="en-US" sz="3800" i="1">
                <a:solidFill>
                  <a:schemeClr val="tx1"/>
                </a:solidFill>
              </a:rPr>
              <a:t>IS </a:t>
            </a:r>
            <a:r>
              <a:rPr lang="en-US" sz="3800">
                <a:solidFill>
                  <a:schemeClr val="tx1"/>
                </a:solidFill>
              </a:rPr>
              <a:t>humanitarianism?</a:t>
            </a:r>
          </a:p>
        </p:txBody>
      </p:sp>
      <p:sp>
        <p:nvSpPr>
          <p:cNvPr id="3" name="Content Placeholder 2">
            <a:extLst>
              <a:ext uri="{FF2B5EF4-FFF2-40B4-BE49-F238E27FC236}">
                <a16:creationId xmlns:a16="http://schemas.microsoft.com/office/drawing/2014/main" id="{3F7E6EC9-53AA-C134-F563-72C9D1A2BB23}"/>
              </a:ext>
            </a:extLst>
          </p:cNvPr>
          <p:cNvSpPr>
            <a:spLocks noGrp="1"/>
          </p:cNvSpPr>
          <p:nvPr>
            <p:ph idx="1"/>
          </p:nvPr>
        </p:nvSpPr>
        <p:spPr>
          <a:xfrm>
            <a:off x="2695194" y="4352544"/>
            <a:ext cx="6801612" cy="1239894"/>
          </a:xfrm>
        </p:spPr>
        <p:txBody>
          <a:bodyPr vert="horz" lIns="91440" tIns="45720" rIns="91440" bIns="45720" rtlCol="0">
            <a:normAutofit/>
          </a:bodyPr>
          <a:lstStyle/>
          <a:p>
            <a:pPr marL="0" indent="0" algn="ctr">
              <a:buNone/>
            </a:pPr>
            <a:r>
              <a:rPr lang="en-US" sz="2800" dirty="0">
                <a:solidFill>
                  <a:schemeClr val="tx1"/>
                </a:solidFill>
              </a:rPr>
              <a:t>And did 1945 mark ‘year zero’ in its emergence and/or universalization?</a:t>
            </a:r>
          </a:p>
        </p:txBody>
      </p:sp>
    </p:spTree>
    <p:extLst>
      <p:ext uri="{BB962C8B-B14F-4D97-AF65-F5344CB8AC3E}">
        <p14:creationId xmlns:p14="http://schemas.microsoft.com/office/powerpoint/2010/main" val="94187926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r>
              <a:rPr lang="en-US" sz="3000" dirty="0">
                <a:solidFill>
                  <a:srgbClr val="FFFFFF"/>
                </a:solidFill>
              </a:rPr>
              <a:t>‘</a:t>
            </a:r>
            <a:r>
              <a:rPr lang="en-US" sz="3000" kern="1200" cap="all" spc="200" baseline="0" dirty="0">
                <a:solidFill>
                  <a:srgbClr val="FFFFFF"/>
                </a:solidFill>
                <a:latin typeface="+mj-lt"/>
                <a:ea typeface="+mj-ea"/>
                <a:cs typeface="+mj-cs"/>
              </a:rPr>
              <a:t>Refugee</a:t>
            </a:r>
            <a:r>
              <a:rPr lang="en-US" sz="3000" dirty="0">
                <a:solidFill>
                  <a:srgbClr val="FFFFFF"/>
                </a:solidFill>
              </a:rPr>
              <a:t>’</a:t>
            </a:r>
            <a:r>
              <a:rPr lang="en-US" sz="3000" kern="1200" cap="all" spc="200" baseline="0" dirty="0">
                <a:solidFill>
                  <a:srgbClr val="FFFFFF"/>
                </a:solidFill>
                <a:latin typeface="+mj-lt"/>
                <a:ea typeface="+mj-ea"/>
                <a:cs typeface="+mj-cs"/>
              </a:rPr>
              <a:t>: The origins of a term</a:t>
            </a:r>
          </a:p>
        </p:txBody>
      </p:sp>
      <p:sp>
        <p:nvSpPr>
          <p:cNvPr id="5" name="Rectangle 4"/>
          <p:cNvSpPr/>
          <p:nvPr/>
        </p:nvSpPr>
        <p:spPr>
          <a:xfrm>
            <a:off x="5591695" y="1402080"/>
            <a:ext cx="5320696" cy="4053840"/>
          </a:xfrm>
          <a:prstGeom prst="rect">
            <a:avLst/>
          </a:prstGeom>
        </p:spPr>
        <p:txBody>
          <a:bodyPr vert="horz" lIns="91440" tIns="45720" rIns="91440" bIns="45720" rtlCol="0" anchor="ctr">
            <a:noAutofit/>
          </a:bodyPr>
          <a:lstStyle/>
          <a:p>
            <a:pPr defTabSz="914400">
              <a:spcBef>
                <a:spcPts val="1000"/>
              </a:spcBef>
              <a:buClr>
                <a:schemeClr val="accent2"/>
              </a:buClr>
            </a:pPr>
            <a:r>
              <a:rPr lang="en-US" sz="2400" dirty="0">
                <a:solidFill>
                  <a:schemeClr val="tx1">
                    <a:lumMod val="85000"/>
                    <a:lumOff val="15000"/>
                  </a:schemeClr>
                </a:solidFill>
              </a:rPr>
              <a:t>Etymologically, the English term refugee is the Anglicized derivation of the French term </a:t>
            </a:r>
            <a:r>
              <a:rPr lang="en-US" sz="2400" i="1" dirty="0" err="1">
                <a:solidFill>
                  <a:schemeClr val="tx1">
                    <a:lumMod val="85000"/>
                    <a:lumOff val="15000"/>
                  </a:schemeClr>
                </a:solidFill>
              </a:rPr>
              <a:t>refugie</a:t>
            </a:r>
            <a:r>
              <a:rPr lang="en-US" sz="2400" dirty="0">
                <a:solidFill>
                  <a:schemeClr val="tx1">
                    <a:lumMod val="85000"/>
                    <a:lumOff val="15000"/>
                  </a:schemeClr>
                </a:solidFill>
              </a:rPr>
              <a:t>.</a:t>
            </a:r>
            <a:br>
              <a:rPr lang="en-US" sz="2400" dirty="0">
                <a:solidFill>
                  <a:schemeClr val="tx1">
                    <a:lumMod val="85000"/>
                    <a:lumOff val="15000"/>
                  </a:schemeClr>
                </a:solidFill>
              </a:rPr>
            </a:br>
            <a:endParaRPr lang="en-US" sz="2400" dirty="0">
              <a:solidFill>
                <a:schemeClr val="tx1">
                  <a:lumMod val="85000"/>
                  <a:lumOff val="15000"/>
                </a:schemeClr>
              </a:solidFill>
            </a:endParaRPr>
          </a:p>
          <a:p>
            <a:pPr defTabSz="914400">
              <a:spcBef>
                <a:spcPts val="1000"/>
              </a:spcBef>
              <a:buClr>
                <a:schemeClr val="accent2"/>
              </a:buClr>
            </a:pPr>
            <a:r>
              <a:rPr lang="en-US" sz="2400" dirty="0">
                <a:solidFill>
                  <a:schemeClr val="tx1">
                    <a:lumMod val="85000"/>
                    <a:lumOff val="15000"/>
                  </a:schemeClr>
                </a:solidFill>
              </a:rPr>
              <a:t>The first known use of this term in print dates to1573, used in reference to persons fleeing religious persecution from the Low Countries </a:t>
            </a:r>
          </a:p>
          <a:p>
            <a:pPr indent="-228600" defTabSz="914400">
              <a:spcBef>
                <a:spcPts val="1000"/>
              </a:spcBef>
              <a:buClr>
                <a:schemeClr val="accent2"/>
              </a:buClr>
              <a:buFont typeface="Arial" panose="020B0604020202020204" pitchFamily="34" charset="0"/>
              <a:buChar char="•"/>
            </a:pPr>
            <a:endParaRPr lang="en-US" sz="2400" dirty="0">
              <a:solidFill>
                <a:schemeClr val="tx1">
                  <a:lumMod val="85000"/>
                  <a:lumOff val="15000"/>
                </a:schemeClr>
              </a:solidFill>
            </a:endParaRPr>
          </a:p>
          <a:p>
            <a:pPr defTabSz="914400">
              <a:spcBef>
                <a:spcPts val="1000"/>
              </a:spcBef>
              <a:buClr>
                <a:schemeClr val="accent2"/>
              </a:buClr>
            </a:pPr>
            <a:r>
              <a:rPr lang="en-US" sz="2400" dirty="0">
                <a:solidFill>
                  <a:schemeClr val="tx1">
                    <a:lumMod val="85000"/>
                    <a:lumOff val="15000"/>
                  </a:schemeClr>
                </a:solidFill>
              </a:rPr>
              <a:t>The French term derives from the Latin word </a:t>
            </a:r>
            <a:r>
              <a:rPr lang="en-US" sz="2400" i="1" dirty="0" err="1">
                <a:solidFill>
                  <a:schemeClr val="tx1">
                    <a:lumMod val="85000"/>
                    <a:lumOff val="15000"/>
                  </a:schemeClr>
                </a:solidFill>
              </a:rPr>
              <a:t>refugere</a:t>
            </a:r>
            <a:r>
              <a:rPr lang="en-US" sz="2400" dirty="0">
                <a:solidFill>
                  <a:schemeClr val="tx1">
                    <a:lumMod val="85000"/>
                    <a:lumOff val="15000"/>
                  </a:schemeClr>
                </a:solidFill>
              </a:rPr>
              <a:t>, meaning to flee (</a:t>
            </a:r>
            <a:r>
              <a:rPr lang="en-US" sz="2400" i="1" dirty="0" err="1">
                <a:solidFill>
                  <a:schemeClr val="tx1">
                    <a:lumMod val="85000"/>
                    <a:lumOff val="15000"/>
                  </a:schemeClr>
                </a:solidFill>
              </a:rPr>
              <a:t>fugere</a:t>
            </a:r>
            <a:r>
              <a:rPr lang="en-US" sz="2400" dirty="0">
                <a:solidFill>
                  <a:schemeClr val="tx1">
                    <a:lumMod val="85000"/>
                    <a:lumOff val="15000"/>
                  </a:schemeClr>
                </a:solidFill>
              </a:rPr>
              <a:t>) back (</a:t>
            </a:r>
            <a:r>
              <a:rPr lang="en-US" sz="2400" i="1" dirty="0">
                <a:solidFill>
                  <a:schemeClr val="tx1">
                    <a:lumMod val="85000"/>
                    <a:lumOff val="15000"/>
                  </a:schemeClr>
                </a:solidFill>
              </a:rPr>
              <a:t>re</a:t>
            </a:r>
            <a:r>
              <a:rPr lang="en-US" sz="2400" dirty="0">
                <a:solidFill>
                  <a:schemeClr val="tx1">
                    <a:lumMod val="85000"/>
                    <a:lumOff val="15000"/>
                  </a:schemeClr>
                </a:solidFill>
              </a:rPr>
              <a:t>).</a:t>
            </a:r>
          </a:p>
        </p:txBody>
      </p:sp>
    </p:spTree>
    <p:extLst>
      <p:ext uri="{BB962C8B-B14F-4D97-AF65-F5344CB8AC3E}">
        <p14:creationId xmlns:p14="http://schemas.microsoft.com/office/powerpoint/2010/main" val="1042920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123F688-B4B1-AE81-3D4B-A705144E9B5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50909" y="10"/>
            <a:ext cx="7541090" cy="6857989"/>
          </a:xfrm>
          <a:prstGeom prst="rect">
            <a:avLst/>
          </a:prstGeom>
        </p:spPr>
      </p:pic>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Rectangle 2"/>
          <p:cNvSpPr/>
          <p:nvPr/>
        </p:nvSpPr>
        <p:spPr>
          <a:xfrm>
            <a:off x="645161" y="1946668"/>
            <a:ext cx="3363974" cy="3415622"/>
          </a:xfrm>
          <a:prstGeom prst="rect">
            <a:avLst/>
          </a:prstGeom>
        </p:spPr>
        <p:txBody>
          <a:bodyPr vert="horz" lIns="91440" tIns="45720" rIns="91440" bIns="45720" rtlCol="0">
            <a:normAutofit/>
          </a:bodyPr>
          <a:lstStyle/>
          <a:p>
            <a:pPr defTabSz="914400">
              <a:spcBef>
                <a:spcPts val="1000"/>
              </a:spcBef>
              <a:buClr>
                <a:schemeClr val="accent2"/>
              </a:buClr>
            </a:pPr>
            <a:r>
              <a:rPr lang="en-US" sz="2400" dirty="0">
                <a:solidFill>
                  <a:schemeClr val="bg1"/>
                </a:solidFill>
              </a:rPr>
              <a:t>The term refugee entered popular parlance with reference specifically to the flight of the Huguenots from France in 1685.</a:t>
            </a:r>
          </a:p>
        </p:txBody>
      </p:sp>
    </p:spTree>
    <p:extLst>
      <p:ext uri="{BB962C8B-B14F-4D97-AF65-F5344CB8AC3E}">
        <p14:creationId xmlns:p14="http://schemas.microsoft.com/office/powerpoint/2010/main" val="1736042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9321" y="362613"/>
            <a:ext cx="9539786" cy="6863417"/>
          </a:xfrm>
          <a:prstGeom prst="rect">
            <a:avLst/>
          </a:prstGeom>
        </p:spPr>
        <p:txBody>
          <a:bodyPr wrap="square">
            <a:spAutoFit/>
          </a:bodyPr>
          <a:lstStyle/>
          <a:p>
            <a:r>
              <a:rPr lang="en-US" sz="2800" dirty="0">
                <a:solidFill>
                  <a:srgbClr val="000000"/>
                </a:solidFill>
                <a:latin typeface="Cochin" charset="0"/>
              </a:rPr>
              <a:t>Over the next two hundred years, various terms--</a:t>
            </a:r>
          </a:p>
          <a:p>
            <a:r>
              <a:rPr lang="en-US" sz="2800" dirty="0">
                <a:solidFill>
                  <a:srgbClr val="000000"/>
                </a:solidFill>
                <a:latin typeface="Cochin" charset="0"/>
              </a:rPr>
              <a:t>including </a:t>
            </a:r>
            <a:r>
              <a:rPr lang="en-US" sz="2800" i="1" dirty="0">
                <a:solidFill>
                  <a:srgbClr val="000000"/>
                </a:solidFill>
                <a:latin typeface="Cochin" charset="0"/>
              </a:rPr>
              <a:t>suppliant</a:t>
            </a:r>
            <a:r>
              <a:rPr lang="en-US" sz="2800" dirty="0">
                <a:solidFill>
                  <a:srgbClr val="000000"/>
                </a:solidFill>
                <a:latin typeface="Cochin" charset="0"/>
              </a:rPr>
              <a:t>, </a:t>
            </a:r>
            <a:r>
              <a:rPr lang="en-US" sz="2800" i="1" dirty="0">
                <a:solidFill>
                  <a:srgbClr val="000000"/>
                </a:solidFill>
                <a:latin typeface="Cochin" charset="0"/>
              </a:rPr>
              <a:t>exile</a:t>
            </a:r>
            <a:r>
              <a:rPr lang="en-US" sz="2800" dirty="0">
                <a:solidFill>
                  <a:srgbClr val="000000"/>
                </a:solidFill>
                <a:latin typeface="Cochin" charset="0"/>
              </a:rPr>
              <a:t>, </a:t>
            </a:r>
            <a:r>
              <a:rPr lang="en-US" sz="2800" i="1" dirty="0" err="1">
                <a:solidFill>
                  <a:srgbClr val="000000"/>
                </a:solidFill>
                <a:latin typeface="Cochin" charset="0"/>
              </a:rPr>
              <a:t>asylee</a:t>
            </a:r>
            <a:r>
              <a:rPr lang="en-US" sz="2800" dirty="0">
                <a:solidFill>
                  <a:srgbClr val="000000"/>
                </a:solidFill>
                <a:latin typeface="Cochin" charset="0"/>
              </a:rPr>
              <a:t>, </a:t>
            </a:r>
            <a:r>
              <a:rPr lang="en-US" sz="2800" i="1" dirty="0">
                <a:solidFill>
                  <a:srgbClr val="000000"/>
                </a:solidFill>
                <a:latin typeface="Cochin" charset="0"/>
              </a:rPr>
              <a:t>emigre</a:t>
            </a:r>
            <a:r>
              <a:rPr lang="en-US" sz="2800" dirty="0">
                <a:solidFill>
                  <a:srgbClr val="000000"/>
                </a:solidFill>
                <a:latin typeface="Cochin" charset="0"/>
              </a:rPr>
              <a:t>, </a:t>
            </a:r>
            <a:r>
              <a:rPr lang="en-US" sz="2800" i="1" dirty="0">
                <a:solidFill>
                  <a:srgbClr val="000000"/>
                </a:solidFill>
                <a:latin typeface="Cochin" charset="0"/>
              </a:rPr>
              <a:t>fugitive</a:t>
            </a:r>
            <a:r>
              <a:rPr lang="en-US" sz="2800" dirty="0">
                <a:solidFill>
                  <a:srgbClr val="000000"/>
                </a:solidFill>
                <a:latin typeface="Cochin" charset="0"/>
              </a:rPr>
              <a:t>,</a:t>
            </a:r>
          </a:p>
          <a:p>
            <a:r>
              <a:rPr lang="en-US" sz="2800" dirty="0">
                <a:solidFill>
                  <a:srgbClr val="000000"/>
                </a:solidFill>
                <a:latin typeface="Cochin" charset="0"/>
              </a:rPr>
              <a:t>and </a:t>
            </a:r>
            <a:r>
              <a:rPr lang="en-US" sz="2800" i="1" dirty="0">
                <a:solidFill>
                  <a:srgbClr val="000000"/>
                </a:solidFill>
                <a:latin typeface="Cochin" charset="0"/>
              </a:rPr>
              <a:t>banished-</a:t>
            </a:r>
            <a:r>
              <a:rPr lang="en-US" sz="2800" dirty="0">
                <a:solidFill>
                  <a:srgbClr val="000000"/>
                </a:solidFill>
                <a:latin typeface="Cochin" charset="0"/>
              </a:rPr>
              <a:t>- were used to name ‘displaced’ people.</a:t>
            </a:r>
          </a:p>
          <a:p>
            <a:endParaRPr lang="en-US" sz="2800" dirty="0">
              <a:solidFill>
                <a:srgbClr val="000000"/>
              </a:solidFill>
              <a:latin typeface="Cochin" charset="0"/>
            </a:endParaRPr>
          </a:p>
          <a:p>
            <a:r>
              <a:rPr lang="en-US" sz="2800" dirty="0">
                <a:solidFill>
                  <a:srgbClr val="000000"/>
                </a:solidFill>
                <a:latin typeface="Cochin" charset="0"/>
              </a:rPr>
              <a:t>Only in the twentieth century, in the wake of two catastrophic world wars, did the phenomenon of mass displacement register as a ‘problem’ requiring state and inter-state action to manage.</a:t>
            </a:r>
          </a:p>
          <a:p>
            <a:endParaRPr lang="en-US" sz="2800" dirty="0">
              <a:solidFill>
                <a:srgbClr val="000000"/>
              </a:solidFill>
              <a:latin typeface="Cochin" charset="0"/>
            </a:endParaRPr>
          </a:p>
          <a:p>
            <a:r>
              <a:rPr lang="en-US" sz="2800" dirty="0">
                <a:solidFill>
                  <a:srgbClr val="000000"/>
                </a:solidFill>
                <a:latin typeface="Cochin" charset="0"/>
              </a:rPr>
              <a:t>But what kind of </a:t>
            </a:r>
            <a:r>
              <a:rPr lang="en-US" sz="2800" i="1" dirty="0">
                <a:solidFill>
                  <a:srgbClr val="000000"/>
                </a:solidFill>
                <a:latin typeface="Cochin" charset="0"/>
              </a:rPr>
              <a:t>‘problem</a:t>
            </a:r>
            <a:r>
              <a:rPr lang="en-US" sz="2800" dirty="0">
                <a:solidFill>
                  <a:srgbClr val="000000"/>
                </a:solidFill>
                <a:latin typeface="Cochin" charset="0"/>
              </a:rPr>
              <a:t>’-- for whom and why?</a:t>
            </a:r>
          </a:p>
          <a:p>
            <a:endParaRPr lang="en-US" sz="2800" dirty="0">
              <a:solidFill>
                <a:srgbClr val="000000"/>
              </a:solidFill>
              <a:latin typeface="Cochin" charset="0"/>
            </a:endParaRPr>
          </a:p>
          <a:p>
            <a:r>
              <a:rPr lang="en-US" sz="2800" dirty="0">
                <a:solidFill>
                  <a:srgbClr val="000000"/>
                </a:solidFill>
                <a:latin typeface="Cochin" charset="0"/>
              </a:rPr>
              <a:t>Who exactly qualified as a ‘refugee’, and what did that classification mean in terms of policy?</a:t>
            </a:r>
          </a:p>
          <a:p>
            <a:endParaRPr lang="en-US" sz="2800" dirty="0">
              <a:solidFill>
                <a:srgbClr val="000000"/>
              </a:solidFill>
              <a:latin typeface="Cochin" charset="0"/>
            </a:endParaRPr>
          </a:p>
          <a:p>
            <a:r>
              <a:rPr lang="en-US" sz="2800" dirty="0">
                <a:solidFill>
                  <a:srgbClr val="000000"/>
                </a:solidFill>
                <a:latin typeface="Cochin" charset="0"/>
              </a:rPr>
              <a:t>How to solve the problem of mobile people’s </a:t>
            </a:r>
            <a:r>
              <a:rPr lang="en-US" sz="2800" dirty="0" err="1">
                <a:solidFill>
                  <a:srgbClr val="000000"/>
                </a:solidFill>
                <a:latin typeface="Cochin" charset="0"/>
              </a:rPr>
              <a:t>placelessness</a:t>
            </a:r>
            <a:r>
              <a:rPr lang="en-US" sz="2800" dirty="0">
                <a:solidFill>
                  <a:srgbClr val="000000"/>
                </a:solidFill>
                <a:latin typeface="Cochin" charset="0"/>
              </a:rPr>
              <a:t>?</a:t>
            </a:r>
          </a:p>
          <a:p>
            <a:endParaRPr lang="en-US" sz="2400" dirty="0">
              <a:solidFill>
                <a:srgbClr val="000000"/>
              </a:solidFill>
              <a:latin typeface="Cochin" charset="0"/>
            </a:endParaRPr>
          </a:p>
          <a:p>
            <a:endParaRPr lang="en-US" sz="2400" dirty="0">
              <a:solidFill>
                <a:srgbClr val="000000"/>
              </a:solidFill>
              <a:latin typeface="Cochin" charset="0"/>
            </a:endParaRPr>
          </a:p>
        </p:txBody>
      </p:sp>
    </p:spTree>
    <p:extLst>
      <p:ext uri="{BB962C8B-B14F-4D97-AF65-F5344CB8AC3E}">
        <p14:creationId xmlns:p14="http://schemas.microsoft.com/office/powerpoint/2010/main" val="19900452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1790</TotalTime>
  <Words>1561</Words>
  <Application>Microsoft Macintosh PowerPoint</Application>
  <PresentationFormat>Widescreen</PresentationFormat>
  <Paragraphs>165</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Cochin</vt:lpstr>
      <vt:lpstr>Gill Sans MT</vt:lpstr>
      <vt:lpstr>Mangal</vt:lpstr>
      <vt:lpstr>Source Sans Pro</vt:lpstr>
      <vt:lpstr>Parcel</vt:lpstr>
      <vt:lpstr>Welcome back!</vt:lpstr>
      <vt:lpstr>Thinking ahead…</vt:lpstr>
      <vt:lpstr>Where we’re heading…</vt:lpstr>
      <vt:lpstr>Some Key concepts</vt:lpstr>
      <vt:lpstr>Constructing and controlling refugees</vt:lpstr>
      <vt:lpstr>What IS humanitarianism?</vt:lpstr>
      <vt:lpstr>‘Refugee’: The origins of a term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Unrra beyond europe</vt:lpstr>
      <vt:lpstr>‘Repatriation’ in Asia</vt:lpstr>
      <vt:lpstr>A proliferation of labels and statuses</vt:lpstr>
      <vt:lpstr>PowerPoint Presentation</vt:lpstr>
      <vt:lpstr>Transience vs permanence: A ‘final solution’ for the ‘hard core’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Constructing and controlling refugees</dc:title>
  <dc:creator>Microsoft Office User</dc:creator>
  <cp:lastModifiedBy>Susan Carruthers</cp:lastModifiedBy>
  <cp:revision>13</cp:revision>
  <dcterms:created xsi:type="dcterms:W3CDTF">2017-12-06T09:28:08Z</dcterms:created>
  <dcterms:modified xsi:type="dcterms:W3CDTF">2025-01-04T12:50:53Z</dcterms:modified>
</cp:coreProperties>
</file>