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7"/>
  </p:handoutMasterIdLst>
  <p:sldIdLst>
    <p:sldId id="256" r:id="rId2"/>
    <p:sldId id="294" r:id="rId3"/>
    <p:sldId id="304" r:id="rId4"/>
    <p:sldId id="290" r:id="rId5"/>
    <p:sldId id="257" r:id="rId6"/>
    <p:sldId id="258" r:id="rId7"/>
    <p:sldId id="279" r:id="rId8"/>
    <p:sldId id="309" r:id="rId9"/>
    <p:sldId id="302" r:id="rId10"/>
    <p:sldId id="272" r:id="rId11"/>
    <p:sldId id="280" r:id="rId12"/>
    <p:sldId id="307" r:id="rId13"/>
    <p:sldId id="292" r:id="rId14"/>
    <p:sldId id="268" r:id="rId15"/>
    <p:sldId id="310" r:id="rId16"/>
    <p:sldId id="263" r:id="rId17"/>
    <p:sldId id="285" r:id="rId18"/>
    <p:sldId id="283" r:id="rId19"/>
    <p:sldId id="315" r:id="rId20"/>
    <p:sldId id="269" r:id="rId21"/>
    <p:sldId id="311" r:id="rId22"/>
    <p:sldId id="287" r:id="rId23"/>
    <p:sldId id="282" r:id="rId24"/>
    <p:sldId id="291" r:id="rId25"/>
    <p:sldId id="295" r:id="rId26"/>
    <p:sldId id="299" r:id="rId27"/>
    <p:sldId id="301" r:id="rId28"/>
    <p:sldId id="305" r:id="rId29"/>
    <p:sldId id="298" r:id="rId30"/>
    <p:sldId id="286" r:id="rId31"/>
    <p:sldId id="314" r:id="rId32"/>
    <p:sldId id="313" r:id="rId33"/>
    <p:sldId id="289" r:id="rId34"/>
    <p:sldId id="293" r:id="rId35"/>
    <p:sldId id="31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5"/>
    <p:restoredTop sz="94718"/>
  </p:normalViewPr>
  <p:slideViewPr>
    <p:cSldViewPr snapToGrid="0" snapToObjects="1">
      <p:cViewPr varScale="1">
        <p:scale>
          <a:sx n="98" d="100"/>
          <a:sy n="98" d="100"/>
        </p:scale>
        <p:origin x="19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3469B70-DF33-EB4C-A071-AACAA3AF1E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ADE922-61D5-194E-94CD-81E7E2CCEC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07F88-236B-0E47-A43C-18D79CE902B6}" type="datetimeFigureOut">
              <a:rPr lang="en-US" smtClean="0"/>
              <a:t>9/30/24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80744A-3C89-2A48-8B61-C27089B0D1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46E9D-2462-594B-B9E1-A48D30BCF5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587F5-C631-2542-AFB7-BE3C26D4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03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9/30/24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hyperlink" Target="https://www.youtube.com/watch?v=2KCKagd6Ih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wm.org.uk/history/the-liberation-of-bergen-belsen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assets.ushmm.org/photoarchives/detail.aspx?id=1175238&amp;search=&amp;index=2" TargetMode="External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hyperlink" Target="https://rarehistoricalphotos.com/german-soldiers-forced-watch-footage-concentration-camps-1945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Atlas_of_World_War_II#/media/File:Map_of_participants_in_World_War_II.png" TargetMode="External"/><Relationship Id="rId3" Type="http://schemas.openxmlformats.org/officeDocument/2006/relationships/hyperlink" Target="https://en.wikipedia.org/wiki/Allies_of_World_War_II" TargetMode="External"/><Relationship Id="rId7" Type="http://schemas.openxmlformats.org/officeDocument/2006/relationships/hyperlink" Target="https://en.wikipedia.org/wiki/Neutral_country" TargetMode="Externa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Axis_Powers" TargetMode="External"/><Relationship Id="rId5" Type="http://schemas.openxmlformats.org/officeDocument/2006/relationships/hyperlink" Target="https://commons.wikimedia.org/wiki/Attack_on_Pearl_Harbor" TargetMode="External"/><Relationship Id="rId4" Type="http://schemas.openxmlformats.org/officeDocument/2006/relationships/hyperlink" Target="https://en.wikipedia.org/wiki/Attack_on_Pearl_Harbor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theguardian.com/world/2019/feb/13/african-british-army-paid-less-than-white-soldier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BA7F3F-D56F-4C06-84AC-03FC83B06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5374B5-D7C8-4AA9-BE65-DB7A0CA9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C73A7452-ED0F-4903-A620-8D103E556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6A3F6CE-D581-4C37-8822-4F4A68325E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7" y="1330774"/>
            <a:ext cx="8361229" cy="2098226"/>
          </a:xfrm>
        </p:spPr>
        <p:txBody>
          <a:bodyPr>
            <a:normAutofit/>
          </a:bodyPr>
          <a:lstStyle/>
          <a:p>
            <a:r>
              <a:rPr lang="en-US" dirty="0"/>
              <a:t>postwar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4" y="3429000"/>
            <a:ext cx="6831673" cy="1941147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3200" dirty="0"/>
              <a:t>Aftermaths of World War II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endParaRPr lang="en-US" sz="1800" dirty="0"/>
          </a:p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4000" b="1" dirty="0"/>
              <a:t>Professor Susan Carruthers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12577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30984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14930" y="6465557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By </a:t>
            </a:r>
            <a:r>
              <a:rPr lang="en-US" sz="1000" dirty="0" err="1"/>
              <a:t>Jroehl</a:t>
            </a:r>
            <a:r>
              <a:rPr lang="en-US" sz="1000" dirty="0"/>
              <a:t> - Own work, CC BY-SA 4.0, https://</a:t>
            </a:r>
            <a:r>
              <a:rPr lang="en-US" sz="1000" dirty="0" err="1"/>
              <a:t>commons.wikimedia.org</a:t>
            </a:r>
            <a:r>
              <a:rPr lang="en-US" sz="1000" dirty="0"/>
              <a:t>/w/</a:t>
            </a:r>
            <a:r>
              <a:rPr lang="en-US" sz="1000" dirty="0" err="1"/>
              <a:t>index.php?curid</a:t>
            </a:r>
            <a:r>
              <a:rPr lang="en-US" sz="1000" dirty="0"/>
              <a:t>=41644418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B79EC1-6DB0-6470-FE26-839AF04C809D}"/>
              </a:ext>
            </a:extLst>
          </p:cNvPr>
          <p:cNvSpPr txBox="1"/>
          <p:nvPr/>
        </p:nvSpPr>
        <p:spPr>
          <a:xfrm>
            <a:off x="10081778" y="489857"/>
            <a:ext cx="211022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More than</a:t>
            </a:r>
          </a:p>
          <a:p>
            <a:r>
              <a:rPr lang="en-US" sz="2800" b="1" dirty="0"/>
              <a:t>60 million</a:t>
            </a:r>
          </a:p>
          <a:p>
            <a:r>
              <a:rPr lang="en-US" sz="2800" b="1" dirty="0"/>
              <a:t>people lost </a:t>
            </a:r>
          </a:p>
          <a:p>
            <a:r>
              <a:rPr lang="en-US" sz="2800" b="1" dirty="0"/>
              <a:t>their lives</a:t>
            </a:r>
          </a:p>
          <a:p>
            <a:r>
              <a:rPr lang="en-US" sz="2800" b="1" dirty="0"/>
              <a:t>during WWII:</a:t>
            </a:r>
          </a:p>
          <a:p>
            <a:endParaRPr lang="en-US" sz="2800" b="1" dirty="0"/>
          </a:p>
          <a:p>
            <a:r>
              <a:rPr lang="en-US" sz="2800" b="1" dirty="0"/>
              <a:t>around 3% of the global</a:t>
            </a:r>
          </a:p>
          <a:p>
            <a:r>
              <a:rPr lang="en-US" sz="2800" b="1" dirty="0"/>
              <a:t>population.</a:t>
            </a:r>
          </a:p>
        </p:txBody>
      </p:sp>
    </p:spTree>
    <p:extLst>
      <p:ext uri="{BB962C8B-B14F-4D97-AF65-F5344CB8AC3E}">
        <p14:creationId xmlns:p14="http://schemas.microsoft.com/office/powerpoint/2010/main" val="1618666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905298-DFB8-2F49-ADFF-4DD82DF55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25" y="1301360"/>
            <a:ext cx="8965829" cy="2852737"/>
          </a:xfrm>
        </p:spPr>
        <p:txBody>
          <a:bodyPr/>
          <a:lstStyle/>
          <a:p>
            <a:r>
              <a:rPr lang="en-US" dirty="0"/>
              <a:t>When did world war II end?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3F0DDE-8E0B-F643-A807-3B729F0EFC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Locating the </a:t>
            </a:r>
            <a:r>
              <a:rPr lang="en-US" sz="3600" b="1" i="1" dirty="0"/>
              <a:t>‘post’ </a:t>
            </a:r>
            <a:r>
              <a:rPr lang="en-US" sz="3600" dirty="0"/>
              <a:t>in postwar</a:t>
            </a:r>
          </a:p>
        </p:txBody>
      </p:sp>
    </p:spTree>
    <p:extLst>
      <p:ext uri="{BB962C8B-B14F-4D97-AF65-F5344CB8AC3E}">
        <p14:creationId xmlns:p14="http://schemas.microsoft.com/office/powerpoint/2010/main" val="3318490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-Day">
            <a:extLst>
              <a:ext uri="{FF2B5EF4-FFF2-40B4-BE49-F238E27FC236}">
                <a16:creationId xmlns:a16="http://schemas.microsoft.com/office/drawing/2014/main" id="{2419A80D-9CB6-6B22-4A98-516FB9B9C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432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9FE03D-42F0-9545-89D0-306F753EB2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650" y="283949"/>
            <a:ext cx="8273031" cy="6273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C15AB5-509B-2D4A-B45D-E850C04211CE}"/>
              </a:ext>
            </a:extLst>
          </p:cNvPr>
          <p:cNvSpPr/>
          <p:nvPr/>
        </p:nvSpPr>
        <p:spPr>
          <a:xfrm>
            <a:off x="9423875" y="4121623"/>
            <a:ext cx="23541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 charset="0"/>
              </a:rPr>
              <a:t>A 40’ bonfire, complete with an effigy of Hitler, was lit in the village of </a:t>
            </a:r>
            <a:r>
              <a:rPr lang="en-US" dirty="0" err="1">
                <a:latin typeface="Open Sans" charset="0"/>
              </a:rPr>
              <a:t>Ashow</a:t>
            </a:r>
            <a:r>
              <a:rPr lang="en-US" dirty="0">
                <a:latin typeface="Open Sans" charset="0"/>
              </a:rPr>
              <a:t>, Warwickshire to celebrate VE Day </a:t>
            </a:r>
          </a:p>
          <a:p>
            <a:endParaRPr lang="en-US" dirty="0">
              <a:latin typeface="Open Sans" charset="0"/>
            </a:endParaRPr>
          </a:p>
          <a:p>
            <a:r>
              <a:rPr lang="en-US" dirty="0">
                <a:latin typeface="Open Sans" charset="0"/>
              </a:rPr>
              <a:t>8 May 1945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960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438" y="0"/>
            <a:ext cx="10862475" cy="61101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10438" y="6245540"/>
            <a:ext cx="11181562" cy="340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84048"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800" dirty="0">
                <a:solidFill>
                  <a:schemeClr val="tx2"/>
                </a:solidFill>
              </a:rPr>
              <a:t>Japanese delegates sign the instrument of surrender September 2, 1945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38400" y="1184031"/>
            <a:ext cx="184731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07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urning The Book">
            <a:extLst>
              <a:ext uri="{FF2B5EF4-FFF2-40B4-BE49-F238E27FC236}">
                <a16:creationId xmlns:a16="http://schemas.microsoft.com/office/drawing/2014/main" id="{284C38DA-0E82-8F0D-65D1-2A0F87088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037" y="0"/>
            <a:ext cx="4995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B561D4-EDF3-58D9-499D-139417BA899B}"/>
              </a:ext>
            </a:extLst>
          </p:cNvPr>
          <p:cNvSpPr txBox="1"/>
          <p:nvPr/>
        </p:nvSpPr>
        <p:spPr>
          <a:xfrm>
            <a:off x="7195455" y="1835220"/>
            <a:ext cx="376645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800" dirty="0">
              <a:solidFill>
                <a:srgbClr val="080808"/>
              </a:solidFill>
              <a:latin typeface="Lato" panose="020F0502020204030204" pitchFamily="34" charset="0"/>
            </a:endParaRPr>
          </a:p>
          <a:p>
            <a:r>
              <a:rPr lang="en-GB" sz="2800" b="0" i="1" u="none" strike="noStrike" dirty="0">
                <a:solidFill>
                  <a:srgbClr val="080808"/>
                </a:solidFill>
                <a:effectLst/>
                <a:latin typeface="Lato" panose="020F0502020204030204" pitchFamily="34" charset="0"/>
              </a:rPr>
              <a:t>Daily Express </a:t>
            </a:r>
            <a:r>
              <a:rPr lang="en-GB" sz="2800" b="0" i="0" u="none" strike="noStrike" dirty="0">
                <a:solidFill>
                  <a:srgbClr val="080808"/>
                </a:solidFill>
                <a:effectLst/>
                <a:latin typeface="Lato" panose="020F0502020204030204" pitchFamily="34" charset="0"/>
              </a:rPr>
              <a:t>columnist Drusilla </a:t>
            </a:r>
            <a:r>
              <a:rPr lang="en-GB" sz="2800" b="0" i="0" u="none" strike="noStrike" dirty="0" err="1">
                <a:solidFill>
                  <a:srgbClr val="080808"/>
                </a:solidFill>
                <a:effectLst/>
                <a:latin typeface="Lato" panose="020F0502020204030204" pitchFamily="34" charset="0"/>
              </a:rPr>
              <a:t>Beyfus</a:t>
            </a:r>
            <a:r>
              <a:rPr lang="en-GB" sz="2800" b="0" i="0" u="none" strike="noStrike" dirty="0">
                <a:solidFill>
                  <a:srgbClr val="080808"/>
                </a:solidFill>
                <a:effectLst/>
                <a:latin typeface="Lato" panose="020F0502020204030204" pitchFamily="34" charset="0"/>
              </a:rPr>
              <a:t> sets light to a clothing ration book.</a:t>
            </a:r>
          </a:p>
          <a:p>
            <a:endParaRPr lang="en-GB" sz="2800" dirty="0">
              <a:solidFill>
                <a:srgbClr val="080808"/>
              </a:solidFill>
              <a:latin typeface="Lato" panose="020F0502020204030204" pitchFamily="34" charset="0"/>
            </a:endParaRPr>
          </a:p>
          <a:p>
            <a:r>
              <a:rPr lang="en-GB" sz="2800" b="0" i="0" u="none" strike="noStrike" dirty="0">
                <a:solidFill>
                  <a:srgbClr val="080808"/>
                </a:solidFill>
                <a:effectLst/>
                <a:latin typeface="Lato" panose="020F0502020204030204" pitchFamily="34" charset="0"/>
              </a:rPr>
              <a:t>15 March 1949</a:t>
            </a:r>
          </a:p>
          <a:p>
            <a:endParaRPr lang="en-GB" sz="2800" b="0" i="0" u="none" strike="noStrike" dirty="0">
              <a:solidFill>
                <a:srgbClr val="080808"/>
              </a:solidFill>
              <a:effectLst/>
              <a:latin typeface="Lato" panose="020F0502020204030204" pitchFamily="34" charset="0"/>
            </a:endParaRPr>
          </a:p>
          <a:p>
            <a:endParaRPr lang="en-GB" sz="2800" dirty="0">
              <a:solidFill>
                <a:srgbClr val="080808"/>
              </a:solidFill>
              <a:latin typeface="Lato" panose="020F0502020204030204" pitchFamily="34" charset="0"/>
            </a:endParaRPr>
          </a:p>
          <a:p>
            <a:r>
              <a:rPr lang="en-GB" b="0" i="0" u="none" strike="noStrike" dirty="0">
                <a:solidFill>
                  <a:srgbClr val="080808"/>
                </a:solidFill>
                <a:effectLst/>
                <a:latin typeface="Lato" panose="020F0502020204030204" pitchFamily="34" charset="0"/>
              </a:rPr>
              <a:t> (Photo by Express/Express/Getty Images)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CD788F-1CA8-2518-DF5B-D6A44B4A095D}"/>
              </a:ext>
            </a:extLst>
          </p:cNvPr>
          <p:cNvSpPr txBox="1"/>
          <p:nvPr/>
        </p:nvSpPr>
        <p:spPr>
          <a:xfrm>
            <a:off x="7195455" y="881743"/>
            <a:ext cx="4215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The “bonfire of controls”?</a:t>
            </a:r>
          </a:p>
        </p:txBody>
      </p:sp>
    </p:spTree>
    <p:extLst>
      <p:ext uri="{BB962C8B-B14F-4D97-AF65-F5344CB8AC3E}">
        <p14:creationId xmlns:p14="http://schemas.microsoft.com/office/powerpoint/2010/main" val="1559648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831" y="152227"/>
            <a:ext cx="8247136" cy="60533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3276" y="6352744"/>
            <a:ext cx="82460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manchesterhistorian.com</a:t>
            </a:r>
            <a:r>
              <a:rPr lang="en-US" sz="1200" dirty="0"/>
              <a:t>/</a:t>
            </a:r>
            <a:r>
              <a:rPr lang="en-US" sz="1200" dirty="0" err="1"/>
              <a:t>wp</a:t>
            </a:r>
            <a:r>
              <a:rPr lang="en-US" sz="1200" dirty="0"/>
              <a:t>-content/uploads/2014/02/A-Year-in-Photos2.jpg?w=410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46710" y="1967061"/>
            <a:ext cx="32938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end of </a:t>
            </a:r>
          </a:p>
          <a:p>
            <a:r>
              <a:rPr lang="en-US" sz="3200" dirty="0"/>
              <a:t>food rationing </a:t>
            </a:r>
          </a:p>
          <a:p>
            <a:r>
              <a:rPr lang="en-US" sz="3200" dirty="0"/>
              <a:t>in Britain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800" dirty="0"/>
              <a:t>“Freedom at Last!”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AB945A-9E17-EA49-942A-D979EDDD0025}"/>
              </a:ext>
            </a:extLst>
          </p:cNvPr>
          <p:cNvSpPr txBox="1"/>
          <p:nvPr/>
        </p:nvSpPr>
        <p:spPr>
          <a:xfrm>
            <a:off x="9246710" y="629731"/>
            <a:ext cx="22920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Protracted</a:t>
            </a:r>
          </a:p>
          <a:p>
            <a:r>
              <a:rPr lang="en-US" sz="3600" b="1" dirty="0"/>
              <a:t>austerity</a:t>
            </a:r>
          </a:p>
        </p:txBody>
      </p:sp>
    </p:spTree>
    <p:extLst>
      <p:ext uri="{BB962C8B-B14F-4D97-AF65-F5344CB8AC3E}">
        <p14:creationId xmlns:p14="http://schemas.microsoft.com/office/powerpoint/2010/main" val="1749270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5FFE9-CA7E-444F-A830-2D887FB5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Displaced and ‘displeased’ people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0F8CE-3234-E743-9E7B-4EC63B4ADB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politics of going home’</a:t>
            </a:r>
          </a:p>
        </p:txBody>
      </p:sp>
    </p:spTree>
    <p:extLst>
      <p:ext uri="{BB962C8B-B14F-4D97-AF65-F5344CB8AC3E}">
        <p14:creationId xmlns:p14="http://schemas.microsoft.com/office/powerpoint/2010/main" val="3080994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CA9FA5-5C98-B04E-BEF1-595EBBD0DE98}"/>
              </a:ext>
            </a:extLst>
          </p:cNvPr>
          <p:cNvSpPr txBox="1"/>
          <p:nvPr/>
        </p:nvSpPr>
        <p:spPr>
          <a:xfrm>
            <a:off x="1268918" y="278056"/>
            <a:ext cx="9397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 Martial militancy: GIs demand early demobilization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6796C8-0DD3-4F4E-BF1F-6C46D5E7B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326" y="953265"/>
            <a:ext cx="9711134" cy="507753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712BA6-261A-4047-97BB-BBF6C2C5D232}"/>
              </a:ext>
            </a:extLst>
          </p:cNvPr>
          <p:cNvSpPr/>
          <p:nvPr/>
        </p:nvSpPr>
        <p:spPr>
          <a:xfrm>
            <a:off x="1268918" y="6121235"/>
            <a:ext cx="10367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181818"/>
                </a:solidFill>
                <a:latin typeface="open-sans"/>
              </a:rPr>
              <a:t>American soldiers who took part in the GI demonstrations shouting 'We want to go home!' January, 1946.</a:t>
            </a:r>
          </a:p>
          <a:p>
            <a:r>
              <a:rPr lang="en-GB" i="1" dirty="0" err="1">
                <a:solidFill>
                  <a:srgbClr val="181818"/>
                </a:solidFill>
                <a:latin typeface="open-sans"/>
              </a:rPr>
              <a:t>Bettmann</a:t>
            </a:r>
            <a:r>
              <a:rPr lang="en-GB" i="1" dirty="0">
                <a:solidFill>
                  <a:srgbClr val="181818"/>
                </a:solidFill>
                <a:latin typeface="open-sans"/>
              </a:rPr>
              <a:t> Archive/Getty Images</a:t>
            </a:r>
            <a:endParaRPr lang="en-GB" b="0" i="1" dirty="0">
              <a:solidFill>
                <a:srgbClr val="181818"/>
              </a:solidFill>
              <a:effectLst/>
              <a:latin typeface="open-sans"/>
            </a:endParaRPr>
          </a:p>
        </p:txBody>
      </p:sp>
    </p:spTree>
    <p:extLst>
      <p:ext uri="{BB962C8B-B14F-4D97-AF65-F5344CB8AC3E}">
        <p14:creationId xmlns:p14="http://schemas.microsoft.com/office/powerpoint/2010/main" val="480903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hearsal Of The Royal Air Force Demobilisation Scheme">
            <a:extLst>
              <a:ext uri="{FF2B5EF4-FFF2-40B4-BE49-F238E27FC236}">
                <a16:creationId xmlns:a16="http://schemas.microsoft.com/office/drawing/2014/main" id="{990B3772-9D84-E540-A203-6736ED92A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09" b="1284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E5ADDD-D87C-538E-DDB5-DF014AF4BE65}"/>
              </a:ext>
            </a:extLst>
          </p:cNvPr>
          <p:cNvSpPr txBox="1"/>
          <p:nvPr/>
        </p:nvSpPr>
        <p:spPr>
          <a:xfrm>
            <a:off x="106877" y="486889"/>
            <a:ext cx="3526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The Full Monty</a:t>
            </a:r>
          </a:p>
        </p:txBody>
      </p:sp>
    </p:spTree>
    <p:extLst>
      <p:ext uri="{BB962C8B-B14F-4D97-AF65-F5344CB8AC3E}">
        <p14:creationId xmlns:p14="http://schemas.microsoft.com/office/powerpoint/2010/main" val="285752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0D6607-C6CC-3042-94EE-F7FD5FE80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181"/>
            <a:ext cx="4506686" cy="68711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33BD2D-8BD8-5E40-82BD-571041B54F5B}"/>
              </a:ext>
            </a:extLst>
          </p:cNvPr>
          <p:cNvSpPr txBox="1"/>
          <p:nvPr/>
        </p:nvSpPr>
        <p:spPr>
          <a:xfrm>
            <a:off x="96291" y="6385244"/>
            <a:ext cx="331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Harvard University Press, 2016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9A907A-CAD6-B341-ACCA-AFB4C9F30E8B}"/>
              </a:ext>
            </a:extLst>
          </p:cNvPr>
          <p:cNvSpPr txBox="1"/>
          <p:nvPr/>
        </p:nvSpPr>
        <p:spPr>
          <a:xfrm>
            <a:off x="5151493" y="163286"/>
            <a:ext cx="5186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Research-led teaching</a:t>
            </a:r>
          </a:p>
        </p:txBody>
      </p:sp>
      <p:pic>
        <p:nvPicPr>
          <p:cNvPr id="9218" name="Picture 2" descr="The Good War: An Oral History of WWII: Amazon.co.uk: Terkel, Studs:  9781842122372: Books">
            <a:extLst>
              <a:ext uri="{FF2B5EF4-FFF2-40B4-BE49-F238E27FC236}">
                <a16:creationId xmlns:a16="http://schemas.microsoft.com/office/drawing/2014/main" id="{BABA10EA-862B-302F-FB91-A01074C27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290" y="887154"/>
            <a:ext cx="4153243" cy="597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A69544-E3F2-5173-CF08-4063CE3A277A}"/>
              </a:ext>
            </a:extLst>
          </p:cNvPr>
          <p:cNvSpPr txBox="1"/>
          <p:nvPr/>
        </p:nvSpPr>
        <p:spPr>
          <a:xfrm>
            <a:off x="10029825" y="5843588"/>
            <a:ext cx="936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(1984)</a:t>
            </a:r>
          </a:p>
        </p:txBody>
      </p:sp>
    </p:spTree>
    <p:extLst>
      <p:ext uri="{BB962C8B-B14F-4D97-AF65-F5344CB8AC3E}">
        <p14:creationId xmlns:p14="http://schemas.microsoft.com/office/powerpoint/2010/main" val="4277970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1563" y="571918"/>
            <a:ext cx="3673570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The impossibility </a:t>
            </a:r>
          </a:p>
          <a:p>
            <a:r>
              <a:rPr lang="en-US" sz="3600" b="1" dirty="0"/>
              <a:t>of return</a:t>
            </a:r>
          </a:p>
          <a:p>
            <a:endParaRPr lang="en-US" sz="2800" b="1" dirty="0"/>
          </a:p>
          <a:p>
            <a:endParaRPr lang="en-US" sz="2800" b="1" dirty="0"/>
          </a:p>
          <a:p>
            <a:endParaRPr lang="en-US" sz="2800" b="1" dirty="0"/>
          </a:p>
          <a:p>
            <a:endParaRPr lang="en-US" sz="2800" b="1" dirty="0"/>
          </a:p>
          <a:p>
            <a:endParaRPr lang="en-US" sz="2800" b="1" dirty="0"/>
          </a:p>
          <a:p>
            <a:endParaRPr lang="en-US" dirty="0"/>
          </a:p>
          <a:p>
            <a:r>
              <a:rPr lang="en-US" dirty="0">
                <a:hlinkClick r:id="rId2"/>
              </a:rPr>
              <a:t>Pathe newsreel </a:t>
            </a:r>
            <a:r>
              <a:rPr lang="en-US" dirty="0"/>
              <a:t>of the </a:t>
            </a:r>
          </a:p>
          <a:p>
            <a:r>
              <a:rPr lang="en-US" dirty="0"/>
              <a:t>liberation of </a:t>
            </a:r>
            <a:r>
              <a:rPr lang="en-US" dirty="0" err="1"/>
              <a:t>Belsen</a:t>
            </a:r>
            <a:r>
              <a:rPr lang="en-US" dirty="0"/>
              <a:t>, </a:t>
            </a:r>
          </a:p>
          <a:p>
            <a:r>
              <a:rPr lang="en-US" dirty="0"/>
              <a:t>April 15, 1945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671" y="0"/>
            <a:ext cx="6905414" cy="67759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1563" y="5466751"/>
            <a:ext cx="32871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‘Starving prisoner at Belsen</a:t>
            </a:r>
          </a:p>
          <a:p>
            <a:r>
              <a:rPr lang="en-US" dirty="0"/>
              <a:t>delouses clothes’</a:t>
            </a:r>
          </a:p>
          <a:p>
            <a:r>
              <a:rPr lang="en-US" dirty="0">
                <a:hlinkClick r:id="rId4"/>
              </a:rPr>
              <a:t>Imperial War Museum</a:t>
            </a:r>
            <a:r>
              <a:rPr lang="en-US" dirty="0"/>
              <a:t>, </a:t>
            </a:r>
            <a:r>
              <a:rPr lang="hr-HR" dirty="0"/>
              <a:t>BU 3766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754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3DE867C-F971-7F13-704F-71DB71E9CD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3E10E-6212-5DE6-B990-D09FDB709654}"/>
              </a:ext>
            </a:extLst>
          </p:cNvPr>
          <p:cNvSpPr txBox="1"/>
          <p:nvPr/>
        </p:nvSpPr>
        <p:spPr>
          <a:xfrm>
            <a:off x="87086" y="5987142"/>
            <a:ext cx="63463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b="1" dirty="0">
              <a:solidFill>
                <a:srgbClr val="FF0000"/>
              </a:solidFill>
              <a:latin typeface="Interface"/>
            </a:endParaRPr>
          </a:p>
          <a:p>
            <a:r>
              <a:rPr lang="en-GB" sz="2400" b="1" dirty="0">
                <a:solidFill>
                  <a:srgbClr val="FF0000"/>
                </a:solidFill>
                <a:latin typeface="Interface"/>
              </a:rPr>
              <a:t>Imperial War Museum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70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D607FC-609C-EB40-B8F2-8DCD1FD28FA4}"/>
              </a:ext>
            </a:extLst>
          </p:cNvPr>
          <p:cNvSpPr txBox="1"/>
          <p:nvPr/>
        </p:nvSpPr>
        <p:spPr>
          <a:xfrm>
            <a:off x="821639" y="328585"/>
            <a:ext cx="6812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Landsberg Displaced Persons camps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B52FC0-83CF-7647-974B-E47EAE5F5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39" y="1408847"/>
            <a:ext cx="6549857" cy="48281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A48286-A0C8-C248-8916-D0852D81F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496" y="1731559"/>
            <a:ext cx="4684311" cy="33727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C9849D-EDF6-A742-8535-7ACB1BD852DA}"/>
              </a:ext>
            </a:extLst>
          </p:cNvPr>
          <p:cNvSpPr txBox="1"/>
          <p:nvPr/>
        </p:nvSpPr>
        <p:spPr>
          <a:xfrm>
            <a:off x="7683690" y="5349922"/>
            <a:ext cx="3855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(Above) the refectory at </a:t>
            </a:r>
            <a:r>
              <a:rPr lang="en-US" dirty="0" err="1"/>
              <a:t>Landsberg</a:t>
            </a:r>
            <a:r>
              <a:rPr lang="en-US" dirty="0"/>
              <a:t> DP</a:t>
            </a:r>
          </a:p>
          <a:p>
            <a:r>
              <a:rPr lang="en-US" dirty="0"/>
              <a:t>Camp in Bavaria, 1945.</a:t>
            </a:r>
          </a:p>
          <a:p>
            <a:r>
              <a:rPr lang="en-US" dirty="0"/>
              <a:t>(Left) Major Irving </a:t>
            </a:r>
            <a:r>
              <a:rPr lang="en-US" dirty="0" err="1"/>
              <a:t>Heymont</a:t>
            </a:r>
            <a:r>
              <a:rPr lang="en-US" dirty="0"/>
              <a:t> greets</a:t>
            </a:r>
          </a:p>
          <a:p>
            <a:r>
              <a:rPr lang="en-US" dirty="0"/>
              <a:t>David Ben Gurion.</a:t>
            </a:r>
          </a:p>
        </p:txBody>
      </p:sp>
    </p:spTree>
    <p:extLst>
      <p:ext uri="{BB962C8B-B14F-4D97-AF65-F5344CB8AC3E}">
        <p14:creationId xmlns:p14="http://schemas.microsoft.com/office/powerpoint/2010/main" val="867499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E07EE-B479-4949-8B34-91D08615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Occupation and reconstruction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96A33-26AC-BD42-B248-0BD7B778C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15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F904A3-5093-D34D-B6D5-BB7FD8FCF8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6360"/>
            <a:ext cx="5829539" cy="6904360"/>
          </a:xfrm>
          <a:prstGeom prst="rect">
            <a:avLst/>
          </a:prstGeom>
        </p:spPr>
      </p:pic>
      <p:pic>
        <p:nvPicPr>
          <p:cNvPr id="1026" name="Picture 2" descr="L to R, British Prime Minister Winston Churchill, President Harry S. Truman, and Soviet leader Josef Stalin in the... - NARA - 198958.jpg">
            <a:extLst>
              <a:ext uri="{FF2B5EF4-FFF2-40B4-BE49-F238E27FC236}">
                <a16:creationId xmlns:a16="http://schemas.microsoft.com/office/drawing/2014/main" id="{F7CCF7BA-5427-1745-A27E-CE7A09E9E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5223" y="1219199"/>
            <a:ext cx="6406777" cy="521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C6B131-AF28-D846-A166-FE1934DE2412}"/>
              </a:ext>
            </a:extLst>
          </p:cNvPr>
          <p:cNvSpPr txBox="1"/>
          <p:nvPr/>
        </p:nvSpPr>
        <p:spPr>
          <a:xfrm>
            <a:off x="5976257" y="401754"/>
            <a:ext cx="4219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The “Big 3” and the “4 Ds”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180B05-D389-6448-B3CD-9F0449C8B15B}"/>
              </a:ext>
            </a:extLst>
          </p:cNvPr>
          <p:cNvSpPr txBox="1"/>
          <p:nvPr/>
        </p:nvSpPr>
        <p:spPr>
          <a:xfrm>
            <a:off x="5829539" y="6418301"/>
            <a:ext cx="4176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Potsdam Conference, July-Aug. 1945</a:t>
            </a:r>
          </a:p>
        </p:txBody>
      </p:sp>
    </p:spTree>
    <p:extLst>
      <p:ext uri="{BB962C8B-B14F-4D97-AF65-F5344CB8AC3E}">
        <p14:creationId xmlns:p14="http://schemas.microsoft.com/office/powerpoint/2010/main" val="600489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9D9D6BF1-DFF2-4526-9D13-BF339D8C4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A54D4DB6-FB18-4CAE-8905-E0053C925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1DBD6488-9429-4FFA-8AE8-C4022C39B0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56C94072-1B34-48FB-9A9C-5A9A0FFC8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 man stands in front of a table and hands a denazification questionnaire to the woman sitting behind it.">
            <a:extLst>
              <a:ext uri="{FF2B5EF4-FFF2-40B4-BE49-F238E27FC236}">
                <a16:creationId xmlns:a16="http://schemas.microsoft.com/office/drawing/2014/main" id="{C6914245-6DC3-5B45-8546-8921481A8E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1D5941F3-0256-4E90-BBBC-5A6EDEB8E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8004" y="4166755"/>
            <a:ext cx="5607908" cy="2040066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8AC8E3-1F8B-0E41-AA37-10F929E3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010" y="4333009"/>
            <a:ext cx="5268177" cy="10862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cap="all">
                <a:solidFill>
                  <a:srgbClr val="FFFFFF"/>
                </a:solidFill>
              </a:rPr>
              <a:t>Denazification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5019358-4900-4555-99FF-EF6AE90B8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670146" y="3710250"/>
            <a:ext cx="2131466" cy="1830903"/>
          </a:xfrm>
          <a:custGeom>
            <a:avLst/>
            <a:gdLst>
              <a:gd name="connsiteX0" fmla="*/ 2308583 w 2308583"/>
              <a:gd name="connsiteY0" fmla="*/ 1983044 h 1983044"/>
              <a:gd name="connsiteX1" fmla="*/ 462 w 2308583"/>
              <a:gd name="connsiteY1" fmla="*/ 1983044 h 1983044"/>
              <a:gd name="connsiteX2" fmla="*/ 0 w 2308583"/>
              <a:gd name="connsiteY2" fmla="*/ 1711185 h 1983044"/>
              <a:gd name="connsiteX3" fmla="*/ 2022607 w 2308583"/>
              <a:gd name="connsiteY3" fmla="*/ 1712117 h 1983044"/>
              <a:gd name="connsiteX4" fmla="*/ 2022607 w 2308583"/>
              <a:gd name="connsiteY4" fmla="*/ 0 h 1983044"/>
              <a:gd name="connsiteX5" fmla="*/ 2308583 w 2308583"/>
              <a:gd name="connsiteY5" fmla="*/ 0 h 198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8583" h="1983044">
                <a:moveTo>
                  <a:pt x="2308583" y="1983044"/>
                </a:moveTo>
                <a:lnTo>
                  <a:pt x="462" y="1983044"/>
                </a:lnTo>
                <a:cubicBezTo>
                  <a:pt x="-462" y="1889214"/>
                  <a:pt x="923" y="1805015"/>
                  <a:pt x="0" y="1711185"/>
                </a:cubicBezTo>
                <a:lnTo>
                  <a:pt x="2022607" y="1712117"/>
                </a:lnTo>
                <a:lnTo>
                  <a:pt x="2022607" y="0"/>
                </a:lnTo>
                <a:lnTo>
                  <a:pt x="230858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enazification Program in Germany — Media — United States Holocaust  Memorial Museum">
            <a:extLst>
              <a:ext uri="{FF2B5EF4-FFF2-40B4-BE49-F238E27FC236}">
                <a16:creationId xmlns:a16="http://schemas.microsoft.com/office/drawing/2014/main" id="{90C63F7F-56D1-744A-A68B-4B2E0A6FD6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2096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German Soldiers Watch">
            <a:extLst>
              <a:ext uri="{FF2B5EF4-FFF2-40B4-BE49-F238E27FC236}">
                <a16:creationId xmlns:a16="http://schemas.microsoft.com/office/drawing/2014/main" id="{DD251C9E-255C-0749-A43E-F0484E496D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87563" y="0"/>
            <a:ext cx="8016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7E5B91-3233-DD4B-826E-48F18C92D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45"/>
            <a:ext cx="7783407" cy="66622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2AC33A-62D1-EB4B-8FDA-22774F98AD48}"/>
              </a:ext>
            </a:extLst>
          </p:cNvPr>
          <p:cNvSpPr/>
          <p:nvPr/>
        </p:nvSpPr>
        <p:spPr>
          <a:xfrm>
            <a:off x="7783407" y="4913545"/>
            <a:ext cx="37987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Germany, 1945. Caption reads: “German prisoners of war held in an American camp watch a film about German concentration camps.”</a:t>
            </a:r>
          </a:p>
          <a:p>
            <a:r>
              <a:rPr lang="en-GB" dirty="0"/>
              <a:t> </a:t>
            </a:r>
            <a:r>
              <a:rPr lang="en-GB" dirty="0">
                <a:hlinkClick r:id="rId3"/>
              </a:rPr>
              <a:t>United States Holocaust Memorial Museum, courtesy of Joseph Eaton</a:t>
            </a:r>
            <a:r>
              <a:rPr lang="en-GB" dirty="0"/>
              <a:t>.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4D5A41-047F-0F40-AE74-1775CCF19624}"/>
              </a:ext>
            </a:extLst>
          </p:cNvPr>
          <p:cNvSpPr/>
          <p:nvPr/>
        </p:nvSpPr>
        <p:spPr>
          <a:xfrm>
            <a:off x="0" y="6537612"/>
            <a:ext cx="99386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https://rarehistoricalphotos.com/german-soldiers-forced-watch-footage-concentration-camps-1945/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7" name="Picture 2" descr="File:Death Mills (1945).webm">
            <a:extLst>
              <a:ext uri="{FF2B5EF4-FFF2-40B4-BE49-F238E27FC236}">
                <a16:creationId xmlns:a16="http://schemas.microsoft.com/office/drawing/2014/main" id="{2BFFAE86-F216-9141-AF72-41C5E577C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7308" y="1210221"/>
            <a:ext cx="4342698" cy="244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A2DC53-CAB1-6445-883D-FDD0DCEF9F50}"/>
              </a:ext>
            </a:extLst>
          </p:cNvPr>
          <p:cNvSpPr/>
          <p:nvPr/>
        </p:nvSpPr>
        <p:spPr>
          <a:xfrm>
            <a:off x="7853511" y="3754897"/>
            <a:ext cx="29897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/>
              <a:t>Die </a:t>
            </a:r>
            <a:r>
              <a:rPr lang="en-GB" b="1" i="1" dirty="0" err="1"/>
              <a:t>Todesmühlen</a:t>
            </a:r>
            <a:r>
              <a:rPr lang="en-GB" b="1" i="1" dirty="0"/>
              <a:t> </a:t>
            </a:r>
            <a:endParaRPr lang="en-GB" b="1" dirty="0"/>
          </a:p>
          <a:p>
            <a:r>
              <a:rPr lang="en-GB" b="1" dirty="0"/>
              <a:t>US Army Signal Corps, 1945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9020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 Darkest Germany. The Record of a Visit by Gollancz, Victor: Very Good  Hardcover (1947) 1st Edition. | R &amp; G Bliss Books">
            <a:extLst>
              <a:ext uri="{FF2B5EF4-FFF2-40B4-BE49-F238E27FC236}">
                <a16:creationId xmlns:a16="http://schemas.microsoft.com/office/drawing/2014/main" id="{331C6655-B9D4-3788-A1CF-65D612791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641" y="1657350"/>
            <a:ext cx="7171359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n Darkest Germany : Victor Gollancz : Free Download, Borrow, and Streaming  : Internet Archive">
            <a:extLst>
              <a:ext uri="{FF2B5EF4-FFF2-40B4-BE49-F238E27FC236}">
                <a16:creationId xmlns:a16="http://schemas.microsoft.com/office/drawing/2014/main" id="{F93B0052-52CB-91DC-8DF5-36D5BF0FA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" y="0"/>
            <a:ext cx="473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FF06F2-BAF2-80DF-00FE-C553E14AF0FB}"/>
              </a:ext>
            </a:extLst>
          </p:cNvPr>
          <p:cNvSpPr txBox="1"/>
          <p:nvPr/>
        </p:nvSpPr>
        <p:spPr>
          <a:xfrm>
            <a:off x="5486400" y="182344"/>
            <a:ext cx="3940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“Save Europe Now”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DDF35D-BC1D-7850-A774-9A64FD0013C2}"/>
              </a:ext>
            </a:extLst>
          </p:cNvPr>
          <p:cNvSpPr txBox="1"/>
          <p:nvPr/>
        </p:nvSpPr>
        <p:spPr>
          <a:xfrm>
            <a:off x="5758543" y="1121229"/>
            <a:ext cx="466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Modern Records Centre, 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21325909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85DA84-CB73-4E5E-9864-2460CE280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49185E-361A-421B-8F2D-11C7FFC68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B85BAA-C37F-44B4-B427-B4F10EBB4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-4668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C4EE06-D7B4-4FAC-A561-38A1C380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18D83B-903C-4782-B1BB-A45164A71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85589A-A5AC-409A-B2A2-24D871B4C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867" y="158782"/>
            <a:ext cx="11870265" cy="6537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wo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B0A183E3-8161-EE4C-8908-EC2542F8A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66" y="1381395"/>
            <a:ext cx="3995058" cy="49321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C59351-B804-0441-853B-5FA14BF4CD0D}"/>
              </a:ext>
            </a:extLst>
          </p:cNvPr>
          <p:cNvSpPr txBox="1"/>
          <p:nvPr/>
        </p:nvSpPr>
        <p:spPr>
          <a:xfrm>
            <a:off x="444311" y="6315651"/>
            <a:ext cx="76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General Douglas </a:t>
            </a:r>
            <a:r>
              <a:rPr lang="en-US" dirty="0" err="1"/>
              <a:t>MacArthurtowers</a:t>
            </a:r>
            <a:r>
              <a:rPr lang="en-US" dirty="0"/>
              <a:t> over Emperor Hirohito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DE4AA2C-7C8F-5426-EB69-34C6614E9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6422" y="231480"/>
            <a:ext cx="4991308" cy="650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70CAB9-BC5F-B2E8-371F-CFDC448C9399}"/>
              </a:ext>
            </a:extLst>
          </p:cNvPr>
          <p:cNvSpPr txBox="1"/>
          <p:nvPr/>
        </p:nvSpPr>
        <p:spPr>
          <a:xfrm>
            <a:off x="454968" y="231480"/>
            <a:ext cx="58622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From punitive occupation to the</a:t>
            </a:r>
          </a:p>
          <a:p>
            <a:r>
              <a:rPr lang="en-US" sz="3200" b="1" dirty="0"/>
              <a:t>‘romance of reconciliation’</a:t>
            </a:r>
          </a:p>
        </p:txBody>
      </p:sp>
    </p:spTree>
    <p:extLst>
      <p:ext uri="{BB962C8B-B14F-4D97-AF65-F5344CB8AC3E}">
        <p14:creationId xmlns:p14="http://schemas.microsoft.com/office/powerpoint/2010/main" val="2185940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CDA5809-5664-4520-ADC8-6959936A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CF52D5-6918-B2E1-2CF3-D67A067AB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88" y="30380"/>
            <a:ext cx="4520164" cy="6797240"/>
          </a:xfrm>
          <a:prstGeom prst="rect">
            <a:avLst/>
          </a:prstGeom>
        </p:spPr>
      </p:pic>
      <p:sp>
        <p:nvSpPr>
          <p:cNvPr id="21" name="Freeform 6">
            <a:extLst>
              <a:ext uri="{FF2B5EF4-FFF2-40B4-BE49-F238E27FC236}">
                <a16:creationId xmlns:a16="http://schemas.microsoft.com/office/drawing/2014/main" id="{D4C54414-6E76-4C63-9BDF-ED19F3B33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412340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544A00-E125-A0EB-7C08-DAAA8450D3FC}"/>
              </a:ext>
            </a:extLst>
          </p:cNvPr>
          <p:cNvSpPr txBox="1"/>
          <p:nvPr/>
        </p:nvSpPr>
        <p:spPr>
          <a:xfrm>
            <a:off x="6138004" y="1480930"/>
            <a:ext cx="5607908" cy="32543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9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000" b="1" cap="all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Teaching-led 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32400-D19F-0290-EA91-9DAA6FB4EF98}"/>
              </a:ext>
            </a:extLst>
          </p:cNvPr>
          <p:cNvSpPr txBox="1"/>
          <p:nvPr/>
        </p:nvSpPr>
        <p:spPr>
          <a:xfrm>
            <a:off x="5412340" y="6270171"/>
            <a:ext cx="525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Forthcoming Cambridge University Press, April 2025</a:t>
            </a:r>
          </a:p>
        </p:txBody>
      </p:sp>
    </p:spTree>
    <p:extLst>
      <p:ext uri="{BB962C8B-B14F-4D97-AF65-F5344CB8AC3E}">
        <p14:creationId xmlns:p14="http://schemas.microsoft.com/office/powerpoint/2010/main" val="4202225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93F05-4511-374F-9938-B1B865C5F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world war to cold war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4A7D1-68DC-E546-AFD9-E5528DCC6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255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The Soviet prosecution team at the International Military Tribunal trial of war criminals at Nuremberg.">
            <a:extLst>
              <a:ext uri="{FF2B5EF4-FFF2-40B4-BE49-F238E27FC236}">
                <a16:creationId xmlns:a16="http://schemas.microsoft.com/office/drawing/2014/main" id="{353F4E37-D22B-D7C0-A75E-2CBBC9466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25" y="0"/>
            <a:ext cx="8680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7D5839-F7C5-9299-9D38-45358094F7D7}"/>
              </a:ext>
            </a:extLst>
          </p:cNvPr>
          <p:cNvSpPr txBox="1"/>
          <p:nvPr/>
        </p:nvSpPr>
        <p:spPr>
          <a:xfrm>
            <a:off x="9416142" y="850650"/>
            <a:ext cx="248194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The Soviet prosecution team at the International Military Tribunal trial of war criminals at Nuremberg.</a:t>
            </a:r>
            <a:br>
              <a:rPr lang="en-GB" sz="2400" b="0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</a:br>
            <a:endParaRPr lang="en-GB" sz="2400" b="0" i="0" u="none" strike="noStrike" dirty="0">
              <a:solidFill>
                <a:srgbClr val="333333"/>
              </a:solidFill>
              <a:effectLst/>
              <a:latin typeface="Helvetica Neue" panose="02000503000000020004" pitchFamily="2" charset="0"/>
            </a:endParaRPr>
          </a:p>
          <a:p>
            <a:pPr algn="l"/>
            <a:r>
              <a:rPr lang="en-GB" b="0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Photographer</a:t>
            </a:r>
          </a:p>
          <a:p>
            <a:pPr algn="l"/>
            <a:r>
              <a:rPr lang="en-GB" b="0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Charles Alexander</a:t>
            </a:r>
          </a:p>
          <a:p>
            <a:pPr algn="l"/>
            <a:r>
              <a:rPr lang="en-GB" b="0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20 Nov. 1945- 1 Oct.1946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614884-9BED-0018-5D32-8DA4F25CE346}"/>
              </a:ext>
            </a:extLst>
          </p:cNvPr>
          <p:cNvSpPr txBox="1"/>
          <p:nvPr/>
        </p:nvSpPr>
        <p:spPr>
          <a:xfrm>
            <a:off x="9274628" y="587672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United States Holocaust </a:t>
            </a:r>
          </a:p>
          <a:p>
            <a:r>
              <a:rPr lang="en-GB" b="1" i="0" u="none" strike="noStrike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Memorial Museum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649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Winston Churchill's “Iron Curtain” Speech Historical Marker">
            <a:extLst>
              <a:ext uri="{FF2B5EF4-FFF2-40B4-BE49-F238E27FC236}">
                <a16:creationId xmlns:a16="http://schemas.microsoft.com/office/drawing/2014/main" id="{25517C60-0E03-6DCB-42AC-4A3A90276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687" y="0"/>
            <a:ext cx="9542095" cy="620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14AFD4-CB16-87E5-C565-2B047034D44E}"/>
              </a:ext>
            </a:extLst>
          </p:cNvPr>
          <p:cNvSpPr txBox="1"/>
          <p:nvPr/>
        </p:nvSpPr>
        <p:spPr>
          <a:xfrm>
            <a:off x="801687" y="6202362"/>
            <a:ext cx="11249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Churchill delivered his ‘Iron Curtain’ speech on 5 March 1946</a:t>
            </a:r>
          </a:p>
        </p:txBody>
      </p:sp>
    </p:spTree>
    <p:extLst>
      <p:ext uri="{BB962C8B-B14F-4D97-AF65-F5344CB8AC3E}">
        <p14:creationId xmlns:p14="http://schemas.microsoft.com/office/powerpoint/2010/main" val="26435698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D6C40-53F1-8F41-9070-957AC24E5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537" y="112309"/>
            <a:ext cx="9601200" cy="1485900"/>
          </a:xfrm>
        </p:spPr>
        <p:txBody>
          <a:bodyPr>
            <a:normAutofit/>
          </a:bodyPr>
          <a:lstStyle/>
          <a:p>
            <a:r>
              <a:rPr lang="en-US" sz="3600" b="1" dirty="0"/>
              <a:t>The partition of Korea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32F97A-B63A-F040-8508-9305F86EC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37" y="810422"/>
            <a:ext cx="4104312" cy="6047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B346F7-A0C2-A544-BDD2-4514CE3CAA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298" y="65677"/>
            <a:ext cx="4539451" cy="579347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06170C0-C07C-C14F-B8E7-8571C51CCEB0}"/>
              </a:ext>
            </a:extLst>
          </p:cNvPr>
          <p:cNvSpPr/>
          <p:nvPr/>
        </p:nvSpPr>
        <p:spPr>
          <a:xfrm>
            <a:off x="6719247" y="590578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charset="0"/>
              </a:rPr>
              <a:t>South Korean citizens protest </a:t>
            </a:r>
          </a:p>
          <a:p>
            <a:r>
              <a:rPr lang="en-US" dirty="0">
                <a:solidFill>
                  <a:srgbClr val="222222"/>
                </a:solidFill>
                <a:latin typeface="Arial" charset="0"/>
              </a:rPr>
              <a:t>Allied trusteeship in December 1945</a:t>
            </a:r>
          </a:p>
        </p:txBody>
      </p:sp>
    </p:spTree>
    <p:extLst>
      <p:ext uri="{BB962C8B-B14F-4D97-AF65-F5344CB8AC3E}">
        <p14:creationId xmlns:p14="http://schemas.microsoft.com/office/powerpoint/2010/main" val="29288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FA3302-1006-254C-8F5F-117A3DBCF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011" y="1606751"/>
            <a:ext cx="4606118" cy="51127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2FD0E5-CC87-1A4F-863B-B1B290842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531" y="170881"/>
            <a:ext cx="9601200" cy="1485900"/>
          </a:xfrm>
        </p:spPr>
        <p:txBody>
          <a:bodyPr/>
          <a:lstStyle/>
          <a:p>
            <a:r>
              <a:rPr lang="en-US" b="1" dirty="0"/>
              <a:t>From war to cold war </a:t>
            </a:r>
            <a:br>
              <a:rPr lang="en-US" b="1" dirty="0"/>
            </a:br>
            <a:r>
              <a:rPr lang="en-US" b="1" dirty="0"/>
              <a:t>to hot war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BFF495-6DCD-684F-AAC7-A83EFBED3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893" y="0"/>
            <a:ext cx="4625075" cy="35034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79E6CA-0A94-954D-9CFA-6D512A4EBE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893" y="3503494"/>
            <a:ext cx="4911165" cy="327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063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CDA5809-5664-4520-ADC8-6959936A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Questions">
            <a:extLst>
              <a:ext uri="{FF2B5EF4-FFF2-40B4-BE49-F238E27FC236}">
                <a16:creationId xmlns:a16="http://schemas.microsoft.com/office/drawing/2014/main" id="{53E6C9E4-5C54-73F2-D267-B9B00A26D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4276" y="1263012"/>
            <a:ext cx="4331976" cy="4331976"/>
          </a:xfrm>
          <a:prstGeom prst="rect">
            <a:avLst/>
          </a:prstGeom>
        </p:spPr>
      </p:pic>
      <p:sp>
        <p:nvSpPr>
          <p:cNvPr id="15" name="Freeform 6">
            <a:extLst>
              <a:ext uri="{FF2B5EF4-FFF2-40B4-BE49-F238E27FC236}">
                <a16:creationId xmlns:a16="http://schemas.microsoft.com/office/drawing/2014/main" id="{D4C54414-6E76-4C63-9BDF-ED19F3B33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412340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125B29-AC8F-F7BE-EBCD-A72D829C2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8004" y="1480930"/>
            <a:ext cx="5607908" cy="325432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000" cap="all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0937438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63802-AF49-364D-879B-9E6E2C02D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truly </a:t>
            </a:r>
            <a:r>
              <a:rPr lang="en-US" i="1" dirty="0"/>
              <a:t>world</a:t>
            </a:r>
            <a:r>
              <a:rPr lang="en-US" dirty="0"/>
              <a:t> war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B29990-AF14-6747-A97A-3E694B957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Or a cluster of intersecting civil and inter-state conflicts</a:t>
            </a:r>
          </a:p>
        </p:txBody>
      </p:sp>
    </p:spTree>
    <p:extLst>
      <p:ext uri="{BB962C8B-B14F-4D97-AF65-F5344CB8AC3E}">
        <p14:creationId xmlns:p14="http://schemas.microsoft.com/office/powerpoint/2010/main" val="70388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694038"/>
            <a:ext cx="9601200" cy="148590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world</a:t>
            </a:r>
            <a:r>
              <a:rPr lang="en-US" dirty="0"/>
              <a:t> war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47" y="272955"/>
            <a:ext cx="11396056" cy="51725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1998" y="5445457"/>
            <a:ext cx="109614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222222"/>
                </a:solidFill>
                <a:latin typeface="Arial" charset="0"/>
              </a:rPr>
              <a:t>Dark Green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: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3" tooltip="en:Allies of World War II"/>
              </a:rPr>
              <a:t>Allies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before the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4" tooltip="en:Attack on Pearl Harbor"/>
              </a:rPr>
              <a:t>Japanese attack on Pearl Harbor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including colonies and occupied countries. </a:t>
            </a:r>
          </a:p>
          <a:p>
            <a:r>
              <a:rPr lang="en-US" sz="1600" i="1" dirty="0">
                <a:solidFill>
                  <a:srgbClr val="222222"/>
                </a:solidFill>
                <a:latin typeface="Arial" charset="0"/>
              </a:rPr>
              <a:t>Light Green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: Allied countries that entered the war after the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5" tooltip="Attack on Pearl Harbor"/>
              </a:rPr>
              <a:t>attack on Pearl Harbor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. </a:t>
            </a:r>
          </a:p>
          <a:p>
            <a:r>
              <a:rPr lang="en-US" sz="1600" i="1" dirty="0">
                <a:solidFill>
                  <a:srgbClr val="222222"/>
                </a:solidFill>
                <a:latin typeface="Arial" charset="0"/>
              </a:rPr>
              <a:t>Blue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: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6" tooltip="en:Axis Powers"/>
              </a:rPr>
              <a:t>Axis Powers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and their occupied territories.</a:t>
            </a:r>
            <a:r>
              <a:rPr lang="en-US" sz="1600" dirty="0"/>
              <a:t> </a:t>
            </a:r>
          </a:p>
          <a:p>
            <a:r>
              <a:rPr lang="en-US" sz="1600" i="1" dirty="0"/>
              <a:t>Grey</a:t>
            </a:r>
            <a:r>
              <a:rPr lang="en-US" sz="1600" dirty="0"/>
              <a:t>: </a:t>
            </a:r>
            <a:r>
              <a:rPr lang="en-US" sz="1600" dirty="0">
                <a:hlinkClick r:id="rId7" tooltip="en:Neutral country"/>
              </a:rPr>
              <a:t>Neutral countries during WWII</a:t>
            </a:r>
            <a:r>
              <a:rPr lang="en-US" sz="1600" dirty="0"/>
              <a:t> </a:t>
            </a:r>
          </a:p>
          <a:p>
            <a:r>
              <a:rPr lang="en-US" sz="1000" dirty="0">
                <a:hlinkClick r:id="rId8"/>
              </a:rPr>
              <a:t>https://commons.wikimedia.org/wiki/Atlas_of_World_War_II#/media/File:Map_of_participants_in_World_War_II.png</a:t>
            </a: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7597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10" y="979601"/>
            <a:ext cx="8550399" cy="58783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B6E256-6922-53D7-FBA5-F08D60751FD2}"/>
              </a:ext>
            </a:extLst>
          </p:cNvPr>
          <p:cNvSpPr txBox="1"/>
          <p:nvPr/>
        </p:nvSpPr>
        <p:spPr>
          <a:xfrm>
            <a:off x="9561439" y="4180344"/>
            <a:ext cx="26305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Indian infantrymen</a:t>
            </a:r>
          </a:p>
          <a:p>
            <a:r>
              <a:rPr lang="en-US" dirty="0"/>
              <a:t>of the 7</a:t>
            </a:r>
            <a:r>
              <a:rPr lang="en-US" baseline="30000" dirty="0"/>
              <a:t>th</a:t>
            </a:r>
            <a:r>
              <a:rPr lang="en-US" dirty="0"/>
              <a:t> Rajput</a:t>
            </a:r>
          </a:p>
          <a:p>
            <a:r>
              <a:rPr lang="en-US" dirty="0"/>
              <a:t>Regiment about to</a:t>
            </a:r>
          </a:p>
          <a:p>
            <a:r>
              <a:rPr lang="en-US" dirty="0"/>
              <a:t>go on patrol on the Arakan front,</a:t>
            </a:r>
          </a:p>
          <a:p>
            <a:r>
              <a:rPr lang="en-US" dirty="0"/>
              <a:t>Burma, 1944.</a:t>
            </a:r>
          </a:p>
          <a:p>
            <a:endParaRPr lang="en-US" dirty="0"/>
          </a:p>
          <a:p>
            <a:r>
              <a:rPr lang="en-US" dirty="0"/>
              <a:t>Imperial War Museum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C72899-87AE-E3E9-EE75-5345FEA2B46C}"/>
              </a:ext>
            </a:extLst>
          </p:cNvPr>
          <p:cNvSpPr txBox="1"/>
          <p:nvPr/>
        </p:nvSpPr>
        <p:spPr>
          <a:xfrm>
            <a:off x="907110" y="210160"/>
            <a:ext cx="59131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 war between </a:t>
            </a:r>
            <a:r>
              <a:rPr lang="en-US" sz="4400" b="1" i="1" dirty="0"/>
              <a:t>empires</a:t>
            </a:r>
          </a:p>
        </p:txBody>
      </p:sp>
    </p:spTree>
    <p:extLst>
      <p:ext uri="{BB962C8B-B14F-4D97-AF65-F5344CB8AC3E}">
        <p14:creationId xmlns:p14="http://schemas.microsoft.com/office/powerpoint/2010/main" val="146493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ttp://media.iwm.org.uk/ciim5/152/716/large_00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839" y="25890"/>
            <a:ext cx="4534241" cy="687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228" y="70169"/>
            <a:ext cx="5242714" cy="62827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81492" y="6352966"/>
            <a:ext cx="64652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https://www.theguardian.com/world/2019/feb/13/african-british-army-paid-less-than-white-soldiers</a:t>
            </a:r>
            <a:endParaRPr lang="en-US" sz="12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DD4D16-F3F3-434A-8869-1C973CD128DD}"/>
              </a:ext>
            </a:extLst>
          </p:cNvPr>
          <p:cNvSpPr txBox="1"/>
          <p:nvPr/>
        </p:nvSpPr>
        <p:spPr>
          <a:xfrm>
            <a:off x="5381492" y="70168"/>
            <a:ext cx="646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 	</a:t>
            </a:r>
          </a:p>
        </p:txBody>
      </p:sp>
    </p:spTree>
    <p:extLst>
      <p:ext uri="{BB962C8B-B14F-4D97-AF65-F5344CB8AC3E}">
        <p14:creationId xmlns:p14="http://schemas.microsoft.com/office/powerpoint/2010/main" val="1442682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lford Gardner, one of the last remaining Windrush passengers, who has died at the age of 98">
            <a:extLst>
              <a:ext uri="{FF2B5EF4-FFF2-40B4-BE49-F238E27FC236}">
                <a16:creationId xmlns:a16="http://schemas.microsoft.com/office/drawing/2014/main" id="{E8FC0006-A1B2-35F0-6B49-AE2468F6D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898" y="0"/>
            <a:ext cx="5422448" cy="325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334F8B-D8DB-217B-B8DE-F6591F1EED3C}"/>
              </a:ext>
            </a:extLst>
          </p:cNvPr>
          <p:cNvSpPr txBox="1"/>
          <p:nvPr/>
        </p:nvSpPr>
        <p:spPr>
          <a:xfrm>
            <a:off x="872898" y="3253469"/>
            <a:ext cx="359909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2400" b="0" i="0" u="none" strike="noStrike" dirty="0">
                <a:effectLst/>
                <a:latin typeface="GuardianTextSans"/>
              </a:rPr>
              <a:t>‘Alford Gardner, one of the last remaining Windrush passengers, who has died at the age of 98.’</a:t>
            </a:r>
          </a:p>
          <a:p>
            <a:pPr algn="l" fontAlgn="base"/>
            <a:endParaRPr lang="en-GB" sz="2400" dirty="0">
              <a:latin typeface="GuardianTextSans"/>
            </a:endParaRPr>
          </a:p>
          <a:p>
            <a:pPr algn="l" fontAlgn="base"/>
            <a:r>
              <a:rPr lang="en-GB" sz="2400" b="0" i="0" u="none" strike="noStrike" dirty="0">
                <a:effectLst/>
                <a:latin typeface="GuardianTextSans"/>
              </a:rPr>
              <a:t>Photograph: Christopher Thomond/</a:t>
            </a:r>
            <a:r>
              <a:rPr lang="en-GB" sz="2400" b="0" i="1" u="none" strike="noStrike" dirty="0">
                <a:effectLst/>
                <a:latin typeface="GuardianTextSans"/>
              </a:rPr>
              <a:t>The Guardian </a:t>
            </a:r>
          </a:p>
          <a:p>
            <a:pPr algn="l" fontAlgn="base"/>
            <a:r>
              <a:rPr lang="en-GB" sz="2400" b="0" u="none" strike="noStrike" dirty="0">
                <a:effectLst/>
                <a:latin typeface="GuardianTextSans"/>
              </a:rPr>
              <a:t>(2 October 2024)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D3A3F639-2A0F-BA7E-F4CD-BD84FE989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390" y="2699657"/>
            <a:ext cx="7392610" cy="415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F6FFA3-782B-6FD9-A33C-567870B80B09}"/>
              </a:ext>
            </a:extLst>
          </p:cNvPr>
          <p:cNvSpPr txBox="1"/>
          <p:nvPr/>
        </p:nvSpPr>
        <p:spPr>
          <a:xfrm>
            <a:off x="6435159" y="1777778"/>
            <a:ext cx="61864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Alford (right) with friend and fellow soldier Dennis Wilberforce Reed in thei</a:t>
            </a:r>
            <a:r>
              <a:rPr lang="en-GB" dirty="0">
                <a:solidFill>
                  <a:srgbClr val="000000"/>
                </a:solidFill>
                <a:latin typeface="Open Sans" panose="020B0606030504020204" pitchFamily="34" charset="0"/>
              </a:rPr>
              <a:t>r RAF uniforms, c. 1944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132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B11233-F8AC-7E14-1F94-299DC0A69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929" y="87532"/>
            <a:ext cx="4156300" cy="668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492202-F16E-6B51-D7F5-9014DA8236BC}"/>
              </a:ext>
            </a:extLst>
          </p:cNvPr>
          <p:cNvSpPr txBox="1"/>
          <p:nvPr/>
        </p:nvSpPr>
        <p:spPr>
          <a:xfrm>
            <a:off x="5225143" y="6270171"/>
            <a:ext cx="286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u="none" strike="noStrike" dirty="0">
                <a:solidFill>
                  <a:srgbClr val="000000"/>
                </a:solidFill>
                <a:effectLst/>
                <a:latin typeface="Graphik"/>
              </a:rPr>
              <a:t>New Yorker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Graphik"/>
              </a:rPr>
              <a:t>, August 23, 1946</a:t>
            </a:r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A3FEF99-7624-32AC-FFFC-1BF5D1EB0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8761" y="698250"/>
            <a:ext cx="7113239" cy="518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EF21CB-C607-489D-2F4C-8F17AB2C3133}"/>
              </a:ext>
            </a:extLst>
          </p:cNvPr>
          <p:cNvSpPr txBox="1"/>
          <p:nvPr/>
        </p:nvSpPr>
        <p:spPr>
          <a:xfrm>
            <a:off x="5225143" y="5884612"/>
            <a:ext cx="2791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Hiroshima, August 6, 1945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4B0A30-C13F-D4EF-CBCE-7CBD95E7155D}"/>
              </a:ext>
            </a:extLst>
          </p:cNvPr>
          <p:cNvSpPr txBox="1"/>
          <p:nvPr/>
        </p:nvSpPr>
        <p:spPr>
          <a:xfrm>
            <a:off x="5078761" y="234724"/>
            <a:ext cx="5416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 War of Unprecedented Lethality</a:t>
            </a:r>
          </a:p>
        </p:txBody>
      </p:sp>
    </p:spTree>
    <p:extLst>
      <p:ext uri="{BB962C8B-B14F-4D97-AF65-F5344CB8AC3E}">
        <p14:creationId xmlns:p14="http://schemas.microsoft.com/office/powerpoint/2010/main" val="389651357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8488</TotalTime>
  <Words>704</Words>
  <Application>Microsoft Macintosh PowerPoint</Application>
  <PresentationFormat>Widescreen</PresentationFormat>
  <Paragraphs>122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Arial</vt:lpstr>
      <vt:lpstr>Calibri</vt:lpstr>
      <vt:lpstr>Franklin Gothic Book</vt:lpstr>
      <vt:lpstr>Graphik</vt:lpstr>
      <vt:lpstr>GuardianTextSans</vt:lpstr>
      <vt:lpstr>Helvetica Neue</vt:lpstr>
      <vt:lpstr>Interface</vt:lpstr>
      <vt:lpstr>Lato</vt:lpstr>
      <vt:lpstr>Open Sans</vt:lpstr>
      <vt:lpstr>open-sans</vt:lpstr>
      <vt:lpstr>Crop</vt:lpstr>
      <vt:lpstr>postwar</vt:lpstr>
      <vt:lpstr>PowerPoint Presentation</vt:lpstr>
      <vt:lpstr>PowerPoint Presentation</vt:lpstr>
      <vt:lpstr>A truly world war</vt:lpstr>
      <vt:lpstr>A world war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When did world war II end?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Displaced and ‘displeased’ people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Occupation and reconstruction</vt:lpstr>
      <vt:lpstr>PowerPoint Presentation</vt:lpstr>
      <vt:lpstr>Denazification</vt:lpstr>
      <vt:lpstr>PowerPoint Presentation</vt:lpstr>
      <vt:lpstr>PowerPoint Presentation</vt:lpstr>
      <vt:lpstr>PowerPoint Presentation</vt:lpstr>
      <vt:lpstr>PowerPoint Presentation</vt:lpstr>
      <vt:lpstr>From world war to cold war</vt:lpstr>
      <vt:lpstr>PowerPoint Presentation</vt:lpstr>
      <vt:lpstr>PowerPoint Presentation</vt:lpstr>
      <vt:lpstr>The partition of Korea</vt:lpstr>
      <vt:lpstr>From war to cold war  to hot war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Postwar</dc:title>
  <dc:creator>Microsoft Office User</dc:creator>
  <cp:lastModifiedBy>Carruthers, Susan</cp:lastModifiedBy>
  <cp:revision>55</cp:revision>
  <cp:lastPrinted>2019-03-09T13:50:13Z</cp:lastPrinted>
  <dcterms:created xsi:type="dcterms:W3CDTF">2017-10-03T13:10:24Z</dcterms:created>
  <dcterms:modified xsi:type="dcterms:W3CDTF">2024-10-04T13:44:48Z</dcterms:modified>
</cp:coreProperties>
</file>