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4"/>
  </p:notesMasterIdLst>
  <p:sldIdLst>
    <p:sldId id="262" r:id="rId2"/>
    <p:sldId id="264" r:id="rId3"/>
    <p:sldId id="289" r:id="rId4"/>
    <p:sldId id="265" r:id="rId5"/>
    <p:sldId id="285" r:id="rId6"/>
    <p:sldId id="278" r:id="rId7"/>
    <p:sldId id="283" r:id="rId8"/>
    <p:sldId id="284" r:id="rId9"/>
    <p:sldId id="257" r:id="rId10"/>
    <p:sldId id="287" r:id="rId11"/>
    <p:sldId id="288" r:id="rId12"/>
    <p:sldId id="28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537" autoAdjust="0"/>
  </p:normalViewPr>
  <p:slideViewPr>
    <p:cSldViewPr snapToGrid="0">
      <p:cViewPr varScale="1">
        <p:scale>
          <a:sx n="106" d="100"/>
          <a:sy n="106" d="100"/>
        </p:scale>
        <p:origin x="7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0441FB-505C-487E-A68C-AA6A744B6D67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597DD0E6-5F38-445F-9510-9660CB7BE65A}">
      <dgm:prSet phldrT="[Text]"/>
      <dgm:spPr/>
      <dgm:t>
        <a:bodyPr/>
        <a:lstStyle/>
        <a:p>
          <a:r>
            <a:rPr lang="en-GB" b="1"/>
            <a:t>Collection</a:t>
          </a:r>
          <a:endParaRPr lang="en-GB" b="1" dirty="0"/>
        </a:p>
      </dgm:t>
    </dgm:pt>
    <dgm:pt modelId="{E2EDC26C-9311-4F8F-B2E0-8908A54D52CF}" type="parTrans" cxnId="{F8EF1DC5-AC94-4A2F-BB6F-C8D8EB681E1D}">
      <dgm:prSet/>
      <dgm:spPr/>
      <dgm:t>
        <a:bodyPr/>
        <a:lstStyle/>
        <a:p>
          <a:endParaRPr lang="en-GB"/>
        </a:p>
      </dgm:t>
    </dgm:pt>
    <dgm:pt modelId="{06B1391F-FBB1-4108-8272-595530E16C89}" type="sibTrans" cxnId="{F8EF1DC5-AC94-4A2F-BB6F-C8D8EB681E1D}">
      <dgm:prSet/>
      <dgm:spPr/>
      <dgm:t>
        <a:bodyPr/>
        <a:lstStyle/>
        <a:p>
          <a:endParaRPr lang="en-GB"/>
        </a:p>
      </dgm:t>
    </dgm:pt>
    <dgm:pt modelId="{D15F38D8-3B46-4635-83C7-C5DC91C58708}">
      <dgm:prSet phldrT="[Text]"/>
      <dgm:spPr/>
      <dgm:t>
        <a:bodyPr/>
        <a:lstStyle/>
        <a:p>
          <a:r>
            <a:rPr lang="en-GB" dirty="0"/>
            <a:t>National Union of Teachers</a:t>
          </a:r>
        </a:p>
        <a:p>
          <a:r>
            <a:rPr lang="en-GB" dirty="0"/>
            <a:t>MSS.639</a:t>
          </a:r>
        </a:p>
      </dgm:t>
    </dgm:pt>
    <dgm:pt modelId="{35D1E612-4EF3-4599-9325-97FB356EE01A}" type="parTrans" cxnId="{DBD64473-1ADD-4DC4-862D-E87BA348DD38}">
      <dgm:prSet/>
      <dgm:spPr/>
      <dgm:t>
        <a:bodyPr/>
        <a:lstStyle/>
        <a:p>
          <a:endParaRPr lang="en-GB"/>
        </a:p>
      </dgm:t>
    </dgm:pt>
    <dgm:pt modelId="{7B84EFF5-50D6-4C3A-8335-778A4316ECB7}" type="sibTrans" cxnId="{DBD64473-1ADD-4DC4-862D-E87BA348DD38}">
      <dgm:prSet/>
      <dgm:spPr/>
      <dgm:t>
        <a:bodyPr/>
        <a:lstStyle/>
        <a:p>
          <a:endParaRPr lang="en-GB"/>
        </a:p>
      </dgm:t>
    </dgm:pt>
    <dgm:pt modelId="{020B6A40-68F7-42B0-B353-CE6980B54A0F}">
      <dgm:prSet phldrT="[Text]"/>
      <dgm:spPr/>
      <dgm:t>
        <a:bodyPr/>
        <a:lstStyle/>
        <a:p>
          <a:r>
            <a:rPr lang="en-GB" b="1"/>
            <a:t>Series</a:t>
          </a:r>
          <a:endParaRPr lang="en-GB" b="1" dirty="0"/>
        </a:p>
      </dgm:t>
    </dgm:pt>
    <dgm:pt modelId="{BB6F3162-74BA-4747-9960-44DA89F29368}" type="parTrans" cxnId="{6036A639-DA02-41DE-830D-EAD6B1CAC56B}">
      <dgm:prSet/>
      <dgm:spPr/>
      <dgm:t>
        <a:bodyPr/>
        <a:lstStyle/>
        <a:p>
          <a:endParaRPr lang="en-GB"/>
        </a:p>
      </dgm:t>
    </dgm:pt>
    <dgm:pt modelId="{4C01CABC-D2F5-4157-BF46-122E823B93A6}" type="sibTrans" cxnId="{6036A639-DA02-41DE-830D-EAD6B1CAC56B}">
      <dgm:prSet/>
      <dgm:spPr/>
      <dgm:t>
        <a:bodyPr/>
        <a:lstStyle/>
        <a:p>
          <a:endParaRPr lang="en-GB"/>
        </a:p>
      </dgm:t>
    </dgm:pt>
    <dgm:pt modelId="{946A6994-3D12-4687-A2FC-377E26C49753}">
      <dgm:prSet phldrT="[Text]"/>
      <dgm:spPr/>
      <dgm:t>
        <a:bodyPr/>
        <a:lstStyle/>
        <a:p>
          <a:r>
            <a:rPr lang="en-GB" dirty="0"/>
            <a:t>Communications and Publicity</a:t>
          </a:r>
        </a:p>
        <a:p>
          <a:r>
            <a:rPr lang="en-GB" dirty="0"/>
            <a:t>MSS.639/11</a:t>
          </a:r>
        </a:p>
      </dgm:t>
    </dgm:pt>
    <dgm:pt modelId="{DB402EFB-28B4-4B62-8201-942AACEB7183}" type="parTrans" cxnId="{5A7938EC-DF18-4573-90D3-89C51588CE59}">
      <dgm:prSet/>
      <dgm:spPr/>
      <dgm:t>
        <a:bodyPr/>
        <a:lstStyle/>
        <a:p>
          <a:endParaRPr lang="en-GB"/>
        </a:p>
      </dgm:t>
    </dgm:pt>
    <dgm:pt modelId="{729648B5-54C1-41E0-B27C-2ACCBA8BC75F}" type="sibTrans" cxnId="{5A7938EC-DF18-4573-90D3-89C51588CE59}">
      <dgm:prSet/>
      <dgm:spPr/>
      <dgm:t>
        <a:bodyPr/>
        <a:lstStyle/>
        <a:p>
          <a:endParaRPr lang="en-GB"/>
        </a:p>
      </dgm:t>
    </dgm:pt>
    <dgm:pt modelId="{2C474BFD-E586-4B0E-AAFC-DC5B0BBDC598}">
      <dgm:prSet phldrT="[Text]"/>
      <dgm:spPr/>
      <dgm:t>
        <a:bodyPr/>
        <a:lstStyle/>
        <a:p>
          <a:r>
            <a:rPr lang="en-GB" b="1"/>
            <a:t>SubSeries</a:t>
          </a:r>
          <a:endParaRPr lang="en-GB" b="1" dirty="0"/>
        </a:p>
      </dgm:t>
    </dgm:pt>
    <dgm:pt modelId="{62B15ECF-DD0A-4FE5-9AC2-EF5D4FDFC39F}" type="parTrans" cxnId="{9442BDD5-7CB2-4482-A0BA-A7D048C596D4}">
      <dgm:prSet/>
      <dgm:spPr/>
      <dgm:t>
        <a:bodyPr/>
        <a:lstStyle/>
        <a:p>
          <a:endParaRPr lang="en-GB"/>
        </a:p>
      </dgm:t>
    </dgm:pt>
    <dgm:pt modelId="{8E893CFF-72E3-4A3E-B201-92E7A3528BB2}" type="sibTrans" cxnId="{9442BDD5-7CB2-4482-A0BA-A7D048C596D4}">
      <dgm:prSet/>
      <dgm:spPr/>
      <dgm:t>
        <a:bodyPr/>
        <a:lstStyle/>
        <a:p>
          <a:endParaRPr lang="en-GB"/>
        </a:p>
      </dgm:t>
    </dgm:pt>
    <dgm:pt modelId="{0E138C9F-A80B-45E5-AB22-187E446EFA6A}">
      <dgm:prSet phldrT="[Text]"/>
      <dgm:spPr/>
      <dgm:t>
        <a:bodyPr/>
        <a:lstStyle/>
        <a:p>
          <a:r>
            <a:rPr lang="en-GB" b="0" i="0" dirty="0"/>
            <a:t>Gender equality and women teachers</a:t>
          </a:r>
        </a:p>
        <a:p>
          <a:r>
            <a:rPr lang="en-GB" b="0" i="0" dirty="0"/>
            <a:t>MSS.639/11/21</a:t>
          </a:r>
          <a:endParaRPr lang="en-GB" dirty="0"/>
        </a:p>
      </dgm:t>
    </dgm:pt>
    <dgm:pt modelId="{D5B57CB0-A3A3-4E55-967D-628AF9AF2736}" type="parTrans" cxnId="{C99A8168-3C01-4EA1-8EC8-96B4CAB46839}">
      <dgm:prSet/>
      <dgm:spPr/>
      <dgm:t>
        <a:bodyPr/>
        <a:lstStyle/>
        <a:p>
          <a:endParaRPr lang="en-GB"/>
        </a:p>
      </dgm:t>
    </dgm:pt>
    <dgm:pt modelId="{62E18F62-772B-4C6E-9028-069A41B3B620}" type="sibTrans" cxnId="{C99A8168-3C01-4EA1-8EC8-96B4CAB46839}">
      <dgm:prSet/>
      <dgm:spPr/>
      <dgm:t>
        <a:bodyPr/>
        <a:lstStyle/>
        <a:p>
          <a:endParaRPr lang="en-GB"/>
        </a:p>
      </dgm:t>
    </dgm:pt>
    <dgm:pt modelId="{7DADD46F-C74B-4A34-AF45-B34D019C7037}">
      <dgm:prSet phldrT="[Text]"/>
      <dgm:spPr/>
      <dgm:t>
        <a:bodyPr/>
        <a:lstStyle/>
        <a:p>
          <a:r>
            <a:rPr lang="en-GB" b="1"/>
            <a:t>Item</a:t>
          </a:r>
          <a:endParaRPr lang="en-GB" b="1" dirty="0"/>
        </a:p>
      </dgm:t>
    </dgm:pt>
    <dgm:pt modelId="{5242E2C0-25CC-42D1-A8E6-82BF2ABBB178}" type="parTrans" cxnId="{102269FA-DF18-43D3-A74D-3699C2BB5973}">
      <dgm:prSet/>
      <dgm:spPr/>
      <dgm:t>
        <a:bodyPr/>
        <a:lstStyle/>
        <a:p>
          <a:endParaRPr lang="en-GB"/>
        </a:p>
      </dgm:t>
    </dgm:pt>
    <dgm:pt modelId="{9DF45A14-F4C9-40CC-8913-7A9658A5A878}" type="sibTrans" cxnId="{102269FA-DF18-43D3-A74D-3699C2BB5973}">
      <dgm:prSet/>
      <dgm:spPr/>
      <dgm:t>
        <a:bodyPr/>
        <a:lstStyle/>
        <a:p>
          <a:endParaRPr lang="en-GB"/>
        </a:p>
      </dgm:t>
    </dgm:pt>
    <dgm:pt modelId="{7EE22031-DF01-4947-9EC6-169BC1EBA3A6}">
      <dgm:prSet phldrT="[Text]"/>
      <dgm:spPr/>
      <dgm:t>
        <a:bodyPr/>
        <a:lstStyle/>
        <a:p>
          <a:r>
            <a:rPr lang="en-GB" b="0" i="0" dirty="0"/>
            <a:t>'Men Teachers for Boys', by W G Cove MP, 1934</a:t>
          </a:r>
        </a:p>
        <a:p>
          <a:r>
            <a:rPr lang="en-GB" b="0" i="0" dirty="0"/>
            <a:t>MSS.639/11/21/5</a:t>
          </a:r>
          <a:endParaRPr lang="en-GB" b="0" dirty="0"/>
        </a:p>
      </dgm:t>
    </dgm:pt>
    <dgm:pt modelId="{FD9FCB81-B655-46BD-B868-5576C7CCCB84}" type="parTrans" cxnId="{A34193CA-BA55-4DB9-9CA7-647368001673}">
      <dgm:prSet/>
      <dgm:spPr/>
      <dgm:t>
        <a:bodyPr/>
        <a:lstStyle/>
        <a:p>
          <a:endParaRPr lang="en-GB"/>
        </a:p>
      </dgm:t>
    </dgm:pt>
    <dgm:pt modelId="{3849B02F-1845-4A41-A08E-1A3F6138AA99}" type="sibTrans" cxnId="{A34193CA-BA55-4DB9-9CA7-647368001673}">
      <dgm:prSet/>
      <dgm:spPr/>
      <dgm:t>
        <a:bodyPr/>
        <a:lstStyle/>
        <a:p>
          <a:endParaRPr lang="en-GB"/>
        </a:p>
      </dgm:t>
    </dgm:pt>
    <dgm:pt modelId="{5B1F5102-1595-437C-BAD8-6E4E0F51405A}" type="pres">
      <dgm:prSet presAssocID="{EF0441FB-505C-487E-A68C-AA6A744B6D67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BB990FBF-BCDB-4FF8-A170-1902FDAAE772}" type="pres">
      <dgm:prSet presAssocID="{597DD0E6-5F38-445F-9510-9660CB7BE65A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F05D67A1-2C02-4A73-9C81-9B017418EE8F}" type="pres">
      <dgm:prSet presAssocID="{597DD0E6-5F38-445F-9510-9660CB7BE65A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63B7C157-5ACA-46D0-AC13-98FFF7510DCC}" type="pres">
      <dgm:prSet presAssocID="{020B6A40-68F7-42B0-B353-CE6980B54A0F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D6145CC-6BE0-4455-8E3D-79B3A56ED664}" type="pres">
      <dgm:prSet presAssocID="{020B6A40-68F7-42B0-B353-CE6980B54A0F}" presName="childText2" presStyleLbl="solidAlignAcc1" presStyleIdx="1" presStyleCnt="4" custLinFactNeighborY="-1523">
        <dgm:presLayoutVars>
          <dgm:chMax val="0"/>
          <dgm:chPref val="0"/>
          <dgm:bulletEnabled val="1"/>
        </dgm:presLayoutVars>
      </dgm:prSet>
      <dgm:spPr/>
    </dgm:pt>
    <dgm:pt modelId="{D72CF8BC-AE09-405D-A07A-0E1CE925767D}" type="pres">
      <dgm:prSet presAssocID="{2C474BFD-E586-4B0E-AAFC-DC5B0BBDC598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B2AF7C9F-81DB-4C54-B6E3-B3D1EDBD5C29}" type="pres">
      <dgm:prSet presAssocID="{2C474BFD-E586-4B0E-AAFC-DC5B0BBDC598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</dgm:pt>
    <dgm:pt modelId="{2F129E03-A45F-4908-9146-37BDADDC186F}" type="pres">
      <dgm:prSet presAssocID="{7DADD46F-C74B-4A34-AF45-B34D019C7037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60FFFAFE-6827-49AB-BB90-EAF100EB5F5F}" type="pres">
      <dgm:prSet presAssocID="{7DADD46F-C74B-4A34-AF45-B34D019C7037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0CB73430-5ECE-416D-9E02-F935A215A924}" type="presOf" srcId="{020B6A40-68F7-42B0-B353-CE6980B54A0F}" destId="{63B7C157-5ACA-46D0-AC13-98FFF7510DCC}" srcOrd="0" destOrd="0" presId="urn:microsoft.com/office/officeart/2009/3/layout/IncreasingArrowsProcess"/>
    <dgm:cxn modelId="{6036A639-DA02-41DE-830D-EAD6B1CAC56B}" srcId="{EF0441FB-505C-487E-A68C-AA6A744B6D67}" destId="{020B6A40-68F7-42B0-B353-CE6980B54A0F}" srcOrd="1" destOrd="0" parTransId="{BB6F3162-74BA-4747-9960-44DA89F29368}" sibTransId="{4C01CABC-D2F5-4157-BF46-122E823B93A6}"/>
    <dgm:cxn modelId="{C99A8168-3C01-4EA1-8EC8-96B4CAB46839}" srcId="{2C474BFD-E586-4B0E-AAFC-DC5B0BBDC598}" destId="{0E138C9F-A80B-45E5-AB22-187E446EFA6A}" srcOrd="0" destOrd="0" parTransId="{D5B57CB0-A3A3-4E55-967D-628AF9AF2736}" sibTransId="{62E18F62-772B-4C6E-9028-069A41B3B620}"/>
    <dgm:cxn modelId="{F50AD94B-330D-4240-9A85-0D5708A3F510}" type="presOf" srcId="{7DADD46F-C74B-4A34-AF45-B34D019C7037}" destId="{2F129E03-A45F-4908-9146-37BDADDC186F}" srcOrd="0" destOrd="0" presId="urn:microsoft.com/office/officeart/2009/3/layout/IncreasingArrowsProcess"/>
    <dgm:cxn modelId="{DBD64473-1ADD-4DC4-862D-E87BA348DD38}" srcId="{597DD0E6-5F38-445F-9510-9660CB7BE65A}" destId="{D15F38D8-3B46-4635-83C7-C5DC91C58708}" srcOrd="0" destOrd="0" parTransId="{35D1E612-4EF3-4599-9325-97FB356EE01A}" sibTransId="{7B84EFF5-50D6-4C3A-8335-778A4316ECB7}"/>
    <dgm:cxn modelId="{FAD96A57-542B-4887-937A-51742E934532}" type="presOf" srcId="{EF0441FB-505C-487E-A68C-AA6A744B6D67}" destId="{5B1F5102-1595-437C-BAD8-6E4E0F51405A}" srcOrd="0" destOrd="0" presId="urn:microsoft.com/office/officeart/2009/3/layout/IncreasingArrowsProcess"/>
    <dgm:cxn modelId="{C9E85787-7AA1-4C87-9915-F77A7EB0CB64}" type="presOf" srcId="{946A6994-3D12-4687-A2FC-377E26C49753}" destId="{AD6145CC-6BE0-4455-8E3D-79B3A56ED664}" srcOrd="0" destOrd="0" presId="urn:microsoft.com/office/officeart/2009/3/layout/IncreasingArrowsProcess"/>
    <dgm:cxn modelId="{F8EF1DC5-AC94-4A2F-BB6F-C8D8EB681E1D}" srcId="{EF0441FB-505C-487E-A68C-AA6A744B6D67}" destId="{597DD0E6-5F38-445F-9510-9660CB7BE65A}" srcOrd="0" destOrd="0" parTransId="{E2EDC26C-9311-4F8F-B2E0-8908A54D52CF}" sibTransId="{06B1391F-FBB1-4108-8272-595530E16C89}"/>
    <dgm:cxn modelId="{A34193CA-BA55-4DB9-9CA7-647368001673}" srcId="{7DADD46F-C74B-4A34-AF45-B34D019C7037}" destId="{7EE22031-DF01-4947-9EC6-169BC1EBA3A6}" srcOrd="0" destOrd="0" parTransId="{FD9FCB81-B655-46BD-B868-5576C7CCCB84}" sibTransId="{3849B02F-1845-4A41-A08E-1A3F6138AA99}"/>
    <dgm:cxn modelId="{9442BDD5-7CB2-4482-A0BA-A7D048C596D4}" srcId="{EF0441FB-505C-487E-A68C-AA6A744B6D67}" destId="{2C474BFD-E586-4B0E-AAFC-DC5B0BBDC598}" srcOrd="2" destOrd="0" parTransId="{62B15ECF-DD0A-4FE5-9AC2-EF5D4FDFC39F}" sibTransId="{8E893CFF-72E3-4A3E-B201-92E7A3528BB2}"/>
    <dgm:cxn modelId="{B45BBBD7-67CD-443A-AF1C-FFD486CA3F81}" type="presOf" srcId="{2C474BFD-E586-4B0E-AAFC-DC5B0BBDC598}" destId="{D72CF8BC-AE09-405D-A07A-0E1CE925767D}" srcOrd="0" destOrd="0" presId="urn:microsoft.com/office/officeart/2009/3/layout/IncreasingArrowsProcess"/>
    <dgm:cxn modelId="{D4EABDDA-67F6-4B7E-AD68-B40674E1CD7B}" type="presOf" srcId="{D15F38D8-3B46-4635-83C7-C5DC91C58708}" destId="{F05D67A1-2C02-4A73-9C81-9B017418EE8F}" srcOrd="0" destOrd="0" presId="urn:microsoft.com/office/officeart/2009/3/layout/IncreasingArrowsProcess"/>
    <dgm:cxn modelId="{80ACB7DD-D7CA-4784-B909-048CF44F13D8}" type="presOf" srcId="{597DD0E6-5F38-445F-9510-9660CB7BE65A}" destId="{BB990FBF-BCDB-4FF8-A170-1902FDAAE772}" srcOrd="0" destOrd="0" presId="urn:microsoft.com/office/officeart/2009/3/layout/IncreasingArrowsProcess"/>
    <dgm:cxn modelId="{7D4507E1-BE45-46C6-9E62-054D4208ADB6}" type="presOf" srcId="{0E138C9F-A80B-45E5-AB22-187E446EFA6A}" destId="{B2AF7C9F-81DB-4C54-B6E3-B3D1EDBD5C29}" srcOrd="0" destOrd="0" presId="urn:microsoft.com/office/officeart/2009/3/layout/IncreasingArrowsProcess"/>
    <dgm:cxn modelId="{FF6312E2-FFC9-4217-85EE-B9066EB2E13C}" type="presOf" srcId="{7EE22031-DF01-4947-9EC6-169BC1EBA3A6}" destId="{60FFFAFE-6827-49AB-BB90-EAF100EB5F5F}" srcOrd="0" destOrd="0" presId="urn:microsoft.com/office/officeart/2009/3/layout/IncreasingArrowsProcess"/>
    <dgm:cxn modelId="{5A7938EC-DF18-4573-90D3-89C51588CE59}" srcId="{020B6A40-68F7-42B0-B353-CE6980B54A0F}" destId="{946A6994-3D12-4687-A2FC-377E26C49753}" srcOrd="0" destOrd="0" parTransId="{DB402EFB-28B4-4B62-8201-942AACEB7183}" sibTransId="{729648B5-54C1-41E0-B27C-2ACCBA8BC75F}"/>
    <dgm:cxn modelId="{102269FA-DF18-43D3-A74D-3699C2BB5973}" srcId="{EF0441FB-505C-487E-A68C-AA6A744B6D67}" destId="{7DADD46F-C74B-4A34-AF45-B34D019C7037}" srcOrd="3" destOrd="0" parTransId="{5242E2C0-25CC-42D1-A8E6-82BF2ABBB178}" sibTransId="{9DF45A14-F4C9-40CC-8913-7A9658A5A878}"/>
    <dgm:cxn modelId="{3ED4B812-3E10-40EA-9A9B-9DCD3E23D80F}" type="presParOf" srcId="{5B1F5102-1595-437C-BAD8-6E4E0F51405A}" destId="{BB990FBF-BCDB-4FF8-A170-1902FDAAE772}" srcOrd="0" destOrd="0" presId="urn:microsoft.com/office/officeart/2009/3/layout/IncreasingArrowsProcess"/>
    <dgm:cxn modelId="{FA62AF3C-C800-4A24-BD08-799C28368D5D}" type="presParOf" srcId="{5B1F5102-1595-437C-BAD8-6E4E0F51405A}" destId="{F05D67A1-2C02-4A73-9C81-9B017418EE8F}" srcOrd="1" destOrd="0" presId="urn:microsoft.com/office/officeart/2009/3/layout/IncreasingArrowsProcess"/>
    <dgm:cxn modelId="{86683976-D8F6-4D4C-AC20-F961F3DDC8CF}" type="presParOf" srcId="{5B1F5102-1595-437C-BAD8-6E4E0F51405A}" destId="{63B7C157-5ACA-46D0-AC13-98FFF7510DCC}" srcOrd="2" destOrd="0" presId="urn:microsoft.com/office/officeart/2009/3/layout/IncreasingArrowsProcess"/>
    <dgm:cxn modelId="{9EC69171-DB3F-4E78-93E0-15D164474E3A}" type="presParOf" srcId="{5B1F5102-1595-437C-BAD8-6E4E0F51405A}" destId="{AD6145CC-6BE0-4455-8E3D-79B3A56ED664}" srcOrd="3" destOrd="0" presId="urn:microsoft.com/office/officeart/2009/3/layout/IncreasingArrowsProcess"/>
    <dgm:cxn modelId="{0E9D1EDB-36A8-418F-BEFD-09A213E88432}" type="presParOf" srcId="{5B1F5102-1595-437C-BAD8-6E4E0F51405A}" destId="{D72CF8BC-AE09-405D-A07A-0E1CE925767D}" srcOrd="4" destOrd="0" presId="urn:microsoft.com/office/officeart/2009/3/layout/IncreasingArrowsProcess"/>
    <dgm:cxn modelId="{C553B598-1E5F-4922-A4E9-28950E3D7B24}" type="presParOf" srcId="{5B1F5102-1595-437C-BAD8-6E4E0F51405A}" destId="{B2AF7C9F-81DB-4C54-B6E3-B3D1EDBD5C29}" srcOrd="5" destOrd="0" presId="urn:microsoft.com/office/officeart/2009/3/layout/IncreasingArrowsProcess"/>
    <dgm:cxn modelId="{8EA7FE51-9EFC-4DD3-A913-E239FEE58FD0}" type="presParOf" srcId="{5B1F5102-1595-437C-BAD8-6E4E0F51405A}" destId="{2F129E03-A45F-4908-9146-37BDADDC186F}" srcOrd="6" destOrd="0" presId="urn:microsoft.com/office/officeart/2009/3/layout/IncreasingArrowsProcess"/>
    <dgm:cxn modelId="{C17DC477-9855-4A5B-B08D-699570ED5AA0}" type="presParOf" srcId="{5B1F5102-1595-437C-BAD8-6E4E0F51405A}" destId="{60FFFAFE-6827-49AB-BB90-EAF100EB5F5F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90FBF-BCDB-4FF8-A170-1902FDAAE772}">
      <dsp:nvSpPr>
        <dsp:cNvPr id="0" name=""/>
        <dsp:cNvSpPr/>
      </dsp:nvSpPr>
      <dsp:spPr>
        <a:xfrm>
          <a:off x="1178655" y="40952"/>
          <a:ext cx="8784670" cy="1278915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3028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/>
            <a:t>Collection</a:t>
          </a:r>
          <a:endParaRPr lang="en-GB" sz="2400" b="1" kern="1200" dirty="0"/>
        </a:p>
      </dsp:txBody>
      <dsp:txXfrm>
        <a:off x="1178655" y="360681"/>
        <a:ext cx="8464941" cy="639457"/>
      </dsp:txXfrm>
    </dsp:sp>
    <dsp:sp modelId="{F05D67A1-2C02-4A73-9C81-9B017418EE8F}">
      <dsp:nvSpPr>
        <dsp:cNvPr id="0" name=""/>
        <dsp:cNvSpPr/>
      </dsp:nvSpPr>
      <dsp:spPr>
        <a:xfrm>
          <a:off x="1178655" y="1029267"/>
          <a:ext cx="2024866" cy="23656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National Union of Teachers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MSS.639</a:t>
          </a:r>
        </a:p>
      </dsp:txBody>
      <dsp:txXfrm>
        <a:off x="1178655" y="1029267"/>
        <a:ext cx="2024866" cy="2365609"/>
      </dsp:txXfrm>
    </dsp:sp>
    <dsp:sp modelId="{63B7C157-5ACA-46D0-AC13-98FFF7510DCC}">
      <dsp:nvSpPr>
        <dsp:cNvPr id="0" name=""/>
        <dsp:cNvSpPr/>
      </dsp:nvSpPr>
      <dsp:spPr>
        <a:xfrm>
          <a:off x="3203522" y="467106"/>
          <a:ext cx="6759803" cy="1278915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3028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/>
            <a:t>Series</a:t>
          </a:r>
          <a:endParaRPr lang="en-GB" sz="2400" b="1" kern="1200" dirty="0"/>
        </a:p>
      </dsp:txBody>
      <dsp:txXfrm>
        <a:off x="3203522" y="786835"/>
        <a:ext cx="6440074" cy="639457"/>
      </dsp:txXfrm>
    </dsp:sp>
    <dsp:sp modelId="{AD6145CC-6BE0-4455-8E3D-79B3A56ED664}">
      <dsp:nvSpPr>
        <dsp:cNvPr id="0" name=""/>
        <dsp:cNvSpPr/>
      </dsp:nvSpPr>
      <dsp:spPr>
        <a:xfrm>
          <a:off x="3203522" y="1420311"/>
          <a:ext cx="2024866" cy="23053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Communications and Publicity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MSS.639/11</a:t>
          </a:r>
        </a:p>
      </dsp:txBody>
      <dsp:txXfrm>
        <a:off x="3203522" y="1420311"/>
        <a:ext cx="2024866" cy="2305312"/>
      </dsp:txXfrm>
    </dsp:sp>
    <dsp:sp modelId="{D72CF8BC-AE09-405D-A07A-0E1CE925767D}">
      <dsp:nvSpPr>
        <dsp:cNvPr id="0" name=""/>
        <dsp:cNvSpPr/>
      </dsp:nvSpPr>
      <dsp:spPr>
        <a:xfrm>
          <a:off x="5228388" y="893260"/>
          <a:ext cx="4734937" cy="1278915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3028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/>
            <a:t>SubSeries</a:t>
          </a:r>
          <a:endParaRPr lang="en-GB" sz="2400" b="1" kern="1200" dirty="0"/>
        </a:p>
      </dsp:txBody>
      <dsp:txXfrm>
        <a:off x="5228388" y="1212989"/>
        <a:ext cx="4415208" cy="639457"/>
      </dsp:txXfrm>
    </dsp:sp>
    <dsp:sp modelId="{B2AF7C9F-81DB-4C54-B6E3-B3D1EDBD5C29}">
      <dsp:nvSpPr>
        <dsp:cNvPr id="0" name=""/>
        <dsp:cNvSpPr/>
      </dsp:nvSpPr>
      <dsp:spPr>
        <a:xfrm>
          <a:off x="5228388" y="1881575"/>
          <a:ext cx="2024866" cy="23207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kern="1200" dirty="0"/>
            <a:t>Gender equality and women teachers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kern="1200" dirty="0"/>
            <a:t>MSS.639/11/21</a:t>
          </a:r>
          <a:endParaRPr lang="en-GB" sz="2000" kern="1200" dirty="0"/>
        </a:p>
      </dsp:txBody>
      <dsp:txXfrm>
        <a:off x="5228388" y="1881575"/>
        <a:ext cx="2024866" cy="2320726"/>
      </dsp:txXfrm>
    </dsp:sp>
    <dsp:sp modelId="{2F129E03-A45F-4908-9146-37BDADDC186F}">
      <dsp:nvSpPr>
        <dsp:cNvPr id="0" name=""/>
        <dsp:cNvSpPr/>
      </dsp:nvSpPr>
      <dsp:spPr>
        <a:xfrm>
          <a:off x="7253255" y="1319415"/>
          <a:ext cx="2710070" cy="1278915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3028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/>
            <a:t>Item</a:t>
          </a:r>
          <a:endParaRPr lang="en-GB" sz="2400" b="1" kern="1200" dirty="0"/>
        </a:p>
      </dsp:txBody>
      <dsp:txXfrm>
        <a:off x="7253255" y="1639144"/>
        <a:ext cx="2390341" cy="639457"/>
      </dsp:txXfrm>
    </dsp:sp>
    <dsp:sp modelId="{60FFFAFE-6827-49AB-BB90-EAF100EB5F5F}">
      <dsp:nvSpPr>
        <dsp:cNvPr id="0" name=""/>
        <dsp:cNvSpPr/>
      </dsp:nvSpPr>
      <dsp:spPr>
        <a:xfrm>
          <a:off x="7253255" y="2307730"/>
          <a:ext cx="2043314" cy="23479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kern="1200" dirty="0"/>
            <a:t>'Men Teachers for Boys', by W G Cove MP, 1934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kern="1200" dirty="0"/>
            <a:t>MSS.639/11/21/5</a:t>
          </a:r>
          <a:endParaRPr lang="en-GB" sz="2000" b="0" kern="1200" dirty="0"/>
        </a:p>
      </dsp:txBody>
      <dsp:txXfrm>
        <a:off x="7253255" y="2307730"/>
        <a:ext cx="2043314" cy="23479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0T11:12:50.1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536 3 24575,'-140'-2'0,"-149"5"0,284-3 0,1 0 0,-1 1 0,1 0 0,0 0 0,-1 0 0,1 0 0,0 0 0,0 1 0,0 0 0,0 0 0,0 0 0,0 0 0,1 1 0,-1 0 0,1-1 0,0 1 0,0 0 0,0 1 0,0-1 0,0 0 0,0 1 0,1 0 0,0 0 0,0-1 0,0 1 0,0 0 0,1 1 0,-1-1 0,0 6 0,-2 11 0,2-1 0,0 1 0,1 0 0,2 0 0,2 22 0,0 5 0,-2-34 0,2 0 0,0 0 0,0 0 0,1-1 0,1 1 0,1-1 0,0 0 0,0-1 0,16 24 0,4 9 0,-21-37 0,1 1 0,0-1 0,0 0 0,1-1 0,0 0 0,0 0 0,12 8 0,62 40 0,-54-38 0,-6-6 0,0 0 0,1-2 0,0 0 0,0-1 0,43 8 0,-3 3 0,-45-13 0,1-1 0,0 0 0,0-1 0,27 2 0,-32-6 0,8 2 0,-1-1 0,0-2 0,32-4 0,-45 4 0,-1-1 0,1 1 0,-1-2 0,0 1 0,1-1 0,-1 0 0,-1 0 0,1 0 0,0-1 0,-1 0 0,0 0 0,0-1 0,0 1 0,8-11 0,-5 3 0,0 1 0,-2-2 0,1 1 0,-2-1 0,0 1 0,0-2 0,-1 1 0,-1 0 0,0-1 0,-1 0 0,0 1 0,-1-1 0,-1 0 0,0 0 0,-1 0 0,0 0 0,-1 1 0,-4-15 0,2 19 0,1 0 0,-2 0 0,1 0 0,-1 0 0,-1 1 0,1 0 0,-2 0 0,1 0 0,-1 1 0,0 0 0,0 0 0,-13-8 0,-36-39 0,50 44 12,-1 0 0,1 0 0,1-1-1,0 0 1,-8-22 0,11 25-123,-1-1 1,0 1-1,0-1 1,-1 1 0,0 1-1,0-1 1,-1 0-1,0 1 1,0 0-1,-1 0 1,0 1-1,-11-10 1,-2 4-6716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0T11:12:55.1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482 0 24575,'-20'0'0,"-23"0"0,-74 9 0,102-7 0,1 1 0,0 1 0,-1 0 0,2 1 0,-1 1 0,0 0 0,1 1 0,-23 15 0,25-14 0,0 0 0,0 0 0,0 1 0,1 0 0,1 1 0,-1 0 0,2 1 0,-1 0 0,2 0 0,-1 1 0,2 0 0,-1 0 0,2 0 0,0 1 0,0 0 0,1 0 0,0 0 0,-2 26 0,0 46 0,6 124 0,3-74 0,-2-113 0,1-1 0,1 0 0,1 0 0,1-1 0,0 1 0,2-1 0,0 0 0,1 0 0,1-1 0,1 0 0,1-1 0,0 0 0,2-1 0,24 28 0,-27-36 0,1-1 0,0 0 0,0 0 0,1-1 0,0-1 0,0 0 0,1-1 0,-1 0 0,1 0 0,0-2 0,1 0 0,-1 0 0,24 1 0,-31-3 0,-1-1 0,1 1 0,-1-1 0,1 0 0,-1-1 0,1 1 0,-1-1 0,0 0 0,1-1 0,-1 1 0,0-1 0,0 0 0,0 0 0,0-1 0,0 1 0,0-1 0,-1 0 0,1 0 0,-1-1 0,0 1 0,0-1 0,0 0 0,0 0 0,-1-1 0,0 1 0,0-1 0,0 1 0,0-1 0,2-7 0,73-119 0,17-31 0,-90 147 0,0 0 0,0 0 0,-2-1 0,0 0 0,2-22 0,1-5 0,-2 15 0,-1 0 0,-1 0 0,-1-1 0,-1 1 0,-2 0 0,-1 0 0,-9-38 0,2 4 0,9 49 0,0 0 0,-1 1 0,-1-1 0,0 1 0,-1-1 0,-7-16 0,-8-11-39,15 28-182,-2 0 0,1 0 0,-2 1 0,0-1 0,-14-17 0,9 17-6605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0T11:13:02.1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337 5 24575,'-64'-2'0,"38"0"0,0 2 0,0 0 0,-1 2 0,-27 4 0,49-4 0,-1-1 0,1 1 0,0 0 0,0 1 0,0-1 0,0 1 0,0 0 0,1 0 0,-1 0 0,1 1 0,0 0 0,0-1 0,0 2 0,0-1 0,-3 6 0,2-2 0,0 0 0,1 0 0,0 1 0,1-1 0,0 1 0,0 0 0,1 0 0,-2 17 0,2-13 0,1 0 0,1 0 0,0 0 0,1 0 0,0 0 0,1 0 0,1-1 0,0 1 0,0 0 0,2-1 0,-1 0 0,2 0 0,8 16 0,-8-22 0,0 0 0,0-1 0,0 0 0,1 0 0,0-1 0,-1 0 0,1 0 0,1-1 0,-1 1 0,1-2 0,-1 1 0,1-1 0,0 0 0,15 1 0,46 18 0,-61-17 0,0 0 0,1 0 0,-1-1 0,1 0 0,0-1 0,0 0 0,0 0 0,0-1 0,0 0 0,0 0 0,0-1 0,0-1 0,0 1 0,1-1 0,-1-1 0,0 0 0,-1 0 0,1-1 0,0 0 0,-1 0 0,1-1 0,-1 0 0,0-1 0,-1 0 0,1 0 0,-1 0 0,0-1 0,0 0 0,9-11 0,-4 3 0,0 0 0,-1-1 0,0-1 0,-2 0 0,0 0 0,0-1 0,8-23 0,-15 33 0,0 1 0,-1-1 0,0 0 0,0 0 0,0 1 0,-1-1 0,1 0 0,-2 0 0,1 0 0,-1 1 0,0-1 0,0 0 0,-1 0 0,0 1 0,0-1 0,-1 1 0,0 0 0,0 0 0,0 0 0,-1 0 0,0 0 0,0 1 0,-5-6 0,1 4-40,1 1 0,-2 0 0,1 1 1,0 0-1,-1 0 0,0 1 0,0 0 0,0 1 0,-1-1 0,1 2 0,-1 0 0,0 0 0,-15-1 0,4-1-766,-1 0-6020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0T11:13:19.8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2195 1 24575,'-1764'0'0,"1748"1"0,0 0 0,-1 2 0,1 0 0,0 0 0,0 2 0,1 0 0,-1 1 0,1 0 0,0 1 0,1 1 0,-25 17 0,23-14 0,1 2 0,0 0 0,0 0 0,2 1 0,0 1 0,0 0 0,1 1 0,1 0 0,-14 28 0,18-26 0,1 1 0,1-1 0,1 1 0,-4 33 0,-7 28 0,6-33 0,1 0 0,3 0 0,2 1 0,2-1 0,7 73 0,-1-89 0,2-1 0,0 1 0,2-1 0,22 49 0,-5-12 0,-20-48 0,2 1 0,0-1 0,2 0 0,0-1 0,0 0 0,2-1 0,0 0 0,1-1 0,1 0 0,25 22 0,-20-24 0,-5-2 0,1-2 0,0 0 0,0 0 0,1-1 0,0-1 0,30 10 0,11 6 0,-47-19 0,-1-1 0,0 0 0,1 0 0,0-1 0,-1 0 0,1-1 0,12 2 0,3-2 0,5-1 0,51 11 0,-36-5 0,0-2 0,1-2 0,84-6 0,-29 1 0,-52 2 0,1-1 0,78-14 0,32-11 0,-133 21 0,0 2 0,30-1 0,-30 3 0,-1-1 0,37-7 0,-20-1 0,82-23 0,-51 7 0,194-75 0,-68 26 0,-182 69 0,0 1 0,1 1 0,-1 1 0,1 0 0,0 1 0,0 1 0,0 1 0,32 4 0,-26-2 0,0-2 0,0 0 0,0-1 0,31-6 0,-21 0 0,51-2 0,-50 6 0,48-9 0,2 0 0,-65 10 0,1 0 0,0-2 0,22-6 0,36-13 0,-44 14 0,0-2 0,62-27 0,-80 27 0,-1-1 0,0 0 0,29-28 0,-36 27 0,0 0 0,-1 0 0,0-1 0,-1 0 0,-1 0 0,0-1 0,-1 0 0,0 0 0,4-22 0,14-32 0,-18 51 0,-1 0 0,0 0 0,-2 0 0,0 0 0,-1-1 0,0-19 0,-9-112 0,5 142 0,0 1 0,0-1 0,-1 1 0,1 0 0,-1-1 0,-1 1 0,0 0 0,0 1 0,0-1 0,-1 1 0,0 0 0,0 0 0,0 0 0,-7-5 0,-6-4 0,0 0 0,-1 1 0,-30-16 0,31 20 0,-1 1 0,-1 1 0,0 1 0,0 1 0,0 0 0,-23-2 0,-126-7 0,119 12 0,18 0 0,1-2 0,-38-11 0,42 9 0,0 1 0,0 1 0,-45-2 0,-78 10 0,-139-5 0,277 1-195,-1-1 0,1 0 0,1-1 0,-1 0 0,0-1 0,-20-10 0,14 5-6631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0T11:13:24.2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1440 77 24575,'-1'-2'0,"1"0"0,0 0 0,-1 0 0,0 0 0,1 1 0,-1-1 0,0 0 0,0 0 0,0 1 0,0-1 0,0 0 0,0 1 0,-1-1 0,1 1 0,0 0 0,-1-1 0,1 1 0,-1 0 0,1 0 0,-1 0 0,0 0 0,1 0 0,-1 0 0,0 0 0,0 1 0,0-1 0,-3 0 0,-61-10 0,53 10 0,-126-15 0,-1 7 0,-176 10 0,223 10 0,0 5 0,1 4 0,-103 36 0,184-53 0,0 0 0,1 1 0,0 0 0,0 0 0,0 1 0,0 1 0,1 0 0,0 0 0,0 1 0,1 0 0,0 0 0,0 1 0,0 0 0,1 0 0,0 1 0,1 0 0,0 0 0,0 0 0,1 1 0,-7 19 0,-8 25 0,-22 96 0,38-128 0,0 0 0,2 1 0,0 0 0,2-1 0,0 1 0,2-1 0,5 33 0,-4-44 0,0 0 0,0 0 0,1-1 0,1 1 0,0-1 0,0 0 0,1-1 0,0 1 0,0-1 0,1 0 0,13 12 0,-5-7 0,2-1 0,0 0 0,1-1 0,0-1 0,21 10 0,35 16 0,3-2 0,0-5 0,2-2 0,1-4 0,102 17 0,158 1 0,-281-39 0,102 9 0,323-19 0,583-118 0,-934 113 0,-78 8 0,0-2 0,54-13 0,-46 8 0,-1 3 0,1 3 0,0 2 0,80 7 0,-8-1 0,-68-3 0,450 15 0,-330-3 0,225-15 0,-255-8 0,135-3 0,-238 16 0,-39 0 0,-1 0 0,1-2 0,-1 0 0,1 0 0,-1-2 0,1 0 0,-1 0 0,23-8 0,-33 8 0,-1-1 0,1 0 0,-1 0 0,1-1 0,-1 1 0,0-1 0,0 1 0,0-1 0,-1 0 0,1 0 0,-1 0 0,0 0 0,0-1 0,-1 1 0,1-1 0,-1 1 0,2-9 0,1-6 0,-1-1 0,1-35 0,-3 12 0,-2 0 0,-8-49 0,7 75 0,-2 1 0,0-1 0,-1 1 0,0 0 0,-1 0 0,-1 0 0,-1 1 0,-13-20 0,4 10 0,-1 1 0,-1 1 0,-25-24 0,32 37 0,1 1 0,-1 0 0,0 1 0,0 1 0,-1 0 0,0 0 0,-1 1 0,-21-6 0,-213-51 0,134 38 0,0 4 0,-226-9 0,33 17 0,-64 1 0,-365 32 0,105 2 0,88-13 0,501-7 0,-55 9 0,54-5 0,-45 1 0,55-7 0,1 0 0,-1-3 0,1-1 0,0-1 0,-57-16 0,65 13-1365,2 2-5461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0T11:13:29.4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676 48 24575,'-97'-2'0,"-86"2"0,157 2 0,0 1 0,0 1 0,1 2 0,-49 15 0,64-16 0,1 0 0,-1 1 0,1 0 0,0 0 0,1 1 0,-1 0 0,1 1 0,1-1 0,0 1 0,-13 19 0,2-1 0,2 2 0,-20 43 0,28-48 0,1 0 0,1 0 0,1 1 0,-3 40 0,1-13 0,6-41 0,1 0 0,-1 0 0,2 0 0,-1 0 0,1 0 0,1 0 0,0-1 0,0 1 0,5 12 0,5 9 0,25 43 0,8 21 0,-37-73 0,1 0 0,1-1 0,0 0 0,2 0 0,23 31 0,-19-39 0,1 0 0,1-1 0,0 0 0,0-1 0,1-2 0,1 0 0,23 8 0,-1-3 0,1-2 0,1-2 0,0-2 0,0-2 0,0-2 0,63-1 0,-87-3 0,0-2 0,-1 1 0,1-2 0,-1-1 0,0 0 0,0-2 0,0 0 0,-1-1 0,0-1 0,0 0 0,0-2 0,-2 0 0,1-1 0,-1 0 0,-1-1 0,0-1 0,0-1 0,-2 0 0,0 0 0,0-2 0,11-17 0,-18 21 0,1-1 0,-2 1 0,1-1 0,-2-1 0,0 1 0,0-1 0,-1 1 0,-1-1 0,-1 0 0,1 0 0,-2 0 0,-2-23 0,3 18 0,0-1 0,9-34 0,-7 44 0,-1-1 0,0 1 0,0 0 0,-1 0 0,0-1 0,-1 1 0,0 0 0,0-1 0,-1 1 0,-1 0 0,0-1 0,0 1 0,-1 0 0,-4-10 0,-40-57 0,33 56 0,0-1 0,2-1 0,-14-32 0,18 31 0,-2 1 0,0-1 0,-15-22 0,19 37 0,-1 1 0,1-1 0,-2 1 0,1 0 0,-1 0 0,0 1 0,-1 0 0,0 1 0,-16-9 0,0 2-273,0 2 0,0 0 0,-1 2 0,-49-11 0,53 16-6553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55582-00BE-452A-904D-4B1208762A75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1ACE4-21A6-4B28-AE08-46C25E85CE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793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D3900-C432-F01C-8F2D-2B800D684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FA0B6B-12B1-8123-D5BB-552A56BD78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9A90A-06D6-ECCB-1F24-D53C9FFF1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1B4B8-68AF-2A60-F303-954F3F47E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7CBC9-453C-47BB-CE90-0EC415316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04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43DC9-5362-6A3A-D7D3-F5BC4A374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3BBA2B-3559-2E4E-A401-87B30EEC1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1D966-7E3F-67F5-4F44-B02C6AC4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1F7C3-7A89-E01D-B1D3-EF456D1B9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FE23C-112C-0B34-4EB5-24F6AD770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69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D66AE2-FAED-B7E7-931E-E0AA3FDD62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B5813B-3C66-3262-98AB-BEEC3FBC9C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37C54-B719-B50F-326F-08362287B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3EE7A-2AEA-EDAC-4692-3EA21EF4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C6945-B485-C6E9-0EE7-640971BA8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58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3B600-2D48-A82A-F7BB-BB963125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D79D0-7FFF-FB30-C118-CA42ED30F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F22E8-9985-610E-3A1B-606ACADB2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A52CD-07D1-08FF-52D3-2069445F4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AE48D-8F23-FB18-C97B-0C5F04BFF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83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F1245-0DBA-05F5-F3D6-527C91388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BCDAD3-4002-783A-EF29-EF6F7DEFC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C7543-A972-2E37-EEE4-26CA442F2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314F8-C26C-2092-908C-FEB90CFFA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DB575-EE51-456B-9700-FB0545355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453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D9EAE-DF89-775B-90E9-BE736971E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7B770-64F7-4BF6-A3FC-EB45DC90F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C44153-6C1F-59DD-CAF3-CAF6D058D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451CB-97EB-BECC-E06B-66E3038CA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C3D90-32AD-C98B-3071-D4D3877D7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F8FB79-4202-E308-8510-7028342C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84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5C230-AFEC-703D-D168-5C8F2814F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B143D-7A6F-303E-78F4-6016669D0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08595-02DF-5244-6031-FAE746604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5FEE34-DA18-79AC-3160-C3F46C0B58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7F278C-F7BB-0992-4CA9-638C14D19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D121F0-FD16-7354-7FCA-28B7785D2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F8EB31-40B0-A2A9-9AF6-DBB80BCF3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CEA7CF-777E-50CE-2287-0DDC4A7DB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53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F46F-63BC-3BDC-0F30-532423216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D9E4-C1B9-B5C8-37EE-2A4AF0851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B56B3C-E652-16F8-8E7E-ADDB03293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363711-E172-39A4-EA3B-F91CFA1A9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97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1D9AAC-C7F7-9AE9-FC88-79B65BB52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6540B6-0164-42D2-CD00-DECA1D96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E4041-459A-03D7-6D24-A9CB00DE1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291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8C9D2-C028-6973-D7ED-169775E29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46335-8E87-AFC6-3F65-6FE4013BA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E34EC-4C31-F5CC-93ED-6652B2665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B24F93-A6A6-A33A-6C56-C5754BE3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8B29A0-CDBE-291C-CDFA-552840861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FA3B4-DF6C-2163-5B74-C93FE2044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21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F910B-5341-578D-EB04-1BE0ACAC8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DF2AAC-0466-1552-F966-4839098BD3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2C298F-0099-9B72-E6A4-D9FB76990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26B683-ABC6-4058-B870-A3A35A9CA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1E37CF-0B73-8D31-4DCE-AE1FB34D8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CEDBD4-47D6-2CD3-88C0-6120D7F75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80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DA24E5-54E1-F126-74B9-30CE7A173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33B54-C825-AED9-F30D-2FF1F7A04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D57C7-313A-BF9E-90C2-05BA68A9A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B5739-5731-4B94-9A51-749C9445A097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A720D-FE98-FA32-3923-5F32D6A82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48B19-258D-2909-1952-1E38535D0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28AB6-7053-48C5-B25D-5AF9740A5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9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arwick.ac.uk/services/library/mrc/mrc50/50objects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arwick.ac.uk/services/library/mrc/research_guides/" TargetMode="External"/><Relationship Id="rId3" Type="http://schemas.openxmlformats.org/officeDocument/2006/relationships/hyperlink" Target="https://warwick.ac.uk/services/library/mrc/archives_online/digital/" TargetMode="External"/><Relationship Id="rId7" Type="http://schemas.openxmlformats.org/officeDocument/2006/relationships/hyperlink" Target="https://warwick.ac.uk/services/library/mrc/studying/pais/" TargetMode="External"/><Relationship Id="rId2" Type="http://schemas.openxmlformats.org/officeDocument/2006/relationships/hyperlink" Target="https://warwick.ac.uk/services/library/mrc/archivecatalogu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ac.uk/services/library/mrc/studying/sociology/" TargetMode="External"/><Relationship Id="rId11" Type="http://schemas.microsoft.com/office/2007/relationships/hdphoto" Target="../media/hdphoto1.wdp"/><Relationship Id="rId5" Type="http://schemas.openxmlformats.org/officeDocument/2006/relationships/hyperlink" Target="https://warwick.ac.uk/services/library/mrc/studying/history-2021/" TargetMode="External"/><Relationship Id="rId10" Type="http://schemas.openxmlformats.org/officeDocument/2006/relationships/image" Target="../media/image18.png"/><Relationship Id="rId4" Type="http://schemas.openxmlformats.org/officeDocument/2006/relationships/hyperlink" Target="https://cdm21047.contentdm.oclc.org/digital/collection/tav" TargetMode="External"/><Relationship Id="rId9" Type="http://schemas.openxmlformats.org/officeDocument/2006/relationships/hyperlink" Target="https://warwick.ac.uk/services/library/mrc/studying/docs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13" Type="http://schemas.openxmlformats.org/officeDocument/2006/relationships/customXml" Target="../ink/ink2.xml"/><Relationship Id="rId18" Type="http://schemas.openxmlformats.org/officeDocument/2006/relationships/image" Target="../media/image22.png"/><Relationship Id="rId3" Type="http://schemas.openxmlformats.org/officeDocument/2006/relationships/image" Target="../media/image9.JPG"/><Relationship Id="rId21" Type="http://schemas.openxmlformats.org/officeDocument/2006/relationships/customXml" Target="../ink/ink6.xml"/><Relationship Id="rId7" Type="http://schemas.openxmlformats.org/officeDocument/2006/relationships/image" Target="../media/image13.JPG"/><Relationship Id="rId12" Type="http://schemas.openxmlformats.org/officeDocument/2006/relationships/image" Target="../media/image19.png"/><Relationship Id="rId17" Type="http://schemas.openxmlformats.org/officeDocument/2006/relationships/customXml" Target="../ink/ink4.xml"/><Relationship Id="rId2" Type="http://schemas.openxmlformats.org/officeDocument/2006/relationships/image" Target="../media/image8.JPG"/><Relationship Id="rId16" Type="http://schemas.openxmlformats.org/officeDocument/2006/relationships/image" Target="../media/image21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11" Type="http://schemas.openxmlformats.org/officeDocument/2006/relationships/customXml" Target="../ink/ink1.xml"/><Relationship Id="rId5" Type="http://schemas.openxmlformats.org/officeDocument/2006/relationships/image" Target="../media/image11.JPG"/><Relationship Id="rId15" Type="http://schemas.openxmlformats.org/officeDocument/2006/relationships/customXml" Target="../ink/ink3.xml"/><Relationship Id="rId10" Type="http://schemas.openxmlformats.org/officeDocument/2006/relationships/image" Target="../media/image16.jpeg"/><Relationship Id="rId19" Type="http://schemas.openxmlformats.org/officeDocument/2006/relationships/customXml" Target="../ink/ink5.xml"/><Relationship Id="rId4" Type="http://schemas.openxmlformats.org/officeDocument/2006/relationships/image" Target="../media/image10.JPG"/><Relationship Id="rId9" Type="http://schemas.openxmlformats.org/officeDocument/2006/relationships/image" Target="../media/image15.JPG"/><Relationship Id="rId14" Type="http://schemas.openxmlformats.org/officeDocument/2006/relationships/image" Target="../media/image20.png"/><Relationship Id="rId2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3" name="Rectangle 92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1B3928-A198-82EF-18DA-234FB5B3074C}"/>
              </a:ext>
            </a:extLst>
          </p:cNvPr>
          <p:cNvSpPr txBox="1"/>
          <p:nvPr/>
        </p:nvSpPr>
        <p:spPr>
          <a:xfrm>
            <a:off x="6790414" y="640080"/>
            <a:ext cx="4758458" cy="356616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600" b="1" dirty="0">
                <a:latin typeface="+mj-lt"/>
                <a:ea typeface="+mj-ea"/>
                <a:cs typeface="+mj-cs"/>
              </a:rPr>
              <a:t>Archive research &amp; the Modern </a:t>
            </a:r>
            <a:r>
              <a:rPr lang="en-GB" sz="5600" b="1" dirty="0">
                <a:latin typeface="+mj-lt"/>
                <a:ea typeface="+mj-ea"/>
                <a:cs typeface="+mj-cs"/>
              </a:rPr>
              <a:t>Records</a:t>
            </a:r>
            <a:r>
              <a:rPr lang="en-US" sz="5600" b="1" dirty="0">
                <a:latin typeface="+mj-lt"/>
                <a:ea typeface="+mj-ea"/>
                <a:cs typeface="+mj-cs"/>
              </a:rPr>
              <a:t> Centre</a:t>
            </a:r>
          </a:p>
        </p:txBody>
      </p:sp>
      <p:pic>
        <p:nvPicPr>
          <p:cNvPr id="2" name="Picture 2" descr="A picture containing text, warehouse, tiled&#10;&#10;Description automatically generated">
            <a:extLst>
              <a:ext uri="{FF2B5EF4-FFF2-40B4-BE49-F238E27FC236}">
                <a16:creationId xmlns:a16="http://schemas.microsoft.com/office/drawing/2014/main" id="{36478DBF-27E9-020F-618F-B4590057D4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67" r="29517" b="2"/>
          <a:stretch/>
        </p:blipFill>
        <p:spPr>
          <a:xfrm>
            <a:off x="20" y="10"/>
            <a:ext cx="6108141" cy="6857990"/>
          </a:xfrm>
          <a:custGeom>
            <a:avLst/>
            <a:gdLst/>
            <a:ahLst/>
            <a:cxnLst/>
            <a:rect l="l" t="t" r="r" b="b"/>
            <a:pathLst>
              <a:path w="6108161" h="6858000">
                <a:moveTo>
                  <a:pt x="0" y="0"/>
                </a:moveTo>
                <a:lnTo>
                  <a:pt x="2058355" y="0"/>
                </a:lnTo>
                <a:lnTo>
                  <a:pt x="3299791" y="0"/>
                </a:lnTo>
                <a:lnTo>
                  <a:pt x="6076880" y="0"/>
                </a:lnTo>
                <a:lnTo>
                  <a:pt x="6078171" y="10931"/>
                </a:lnTo>
                <a:cubicBezTo>
                  <a:pt x="6093300" y="94836"/>
                  <a:pt x="6090630" y="179884"/>
                  <a:pt x="6094698" y="264297"/>
                </a:cubicBezTo>
                <a:cubicBezTo>
                  <a:pt x="6099656" y="367652"/>
                  <a:pt x="6093427" y="471135"/>
                  <a:pt x="6091266" y="574617"/>
                </a:cubicBezTo>
                <a:cubicBezTo>
                  <a:pt x="6089359" y="662717"/>
                  <a:pt x="6080587" y="750690"/>
                  <a:pt x="6083384" y="838916"/>
                </a:cubicBezTo>
                <a:cubicBezTo>
                  <a:pt x="6083384" y="841968"/>
                  <a:pt x="6083384" y="845019"/>
                  <a:pt x="6083384" y="848070"/>
                </a:cubicBezTo>
                <a:cubicBezTo>
                  <a:pt x="6075375" y="945068"/>
                  <a:pt x="6075375" y="1042576"/>
                  <a:pt x="6083384" y="1139574"/>
                </a:cubicBezTo>
                <a:cubicBezTo>
                  <a:pt x="6085964" y="1179950"/>
                  <a:pt x="6085240" y="1220466"/>
                  <a:pt x="6081223" y="1260728"/>
                </a:cubicBezTo>
                <a:cubicBezTo>
                  <a:pt x="6077409" y="1311960"/>
                  <a:pt x="6065204" y="1364083"/>
                  <a:pt x="6073976" y="1414934"/>
                </a:cubicBezTo>
                <a:cubicBezTo>
                  <a:pt x="6079722" y="1456784"/>
                  <a:pt x="6082913" y="1498940"/>
                  <a:pt x="6083511" y="1541172"/>
                </a:cubicBezTo>
                <a:cubicBezTo>
                  <a:pt x="6087833" y="1635755"/>
                  <a:pt x="6083638" y="1730847"/>
                  <a:pt x="6082112" y="1825685"/>
                </a:cubicBezTo>
                <a:cubicBezTo>
                  <a:pt x="6080205" y="1936286"/>
                  <a:pt x="6083002" y="2046634"/>
                  <a:pt x="6074103" y="2157235"/>
                </a:cubicBezTo>
                <a:cubicBezTo>
                  <a:pt x="6069145" y="2246581"/>
                  <a:pt x="6069145" y="2336130"/>
                  <a:pt x="6074103" y="2425476"/>
                </a:cubicBezTo>
                <a:cubicBezTo>
                  <a:pt x="6076519" y="2507473"/>
                  <a:pt x="6088850" y="2588454"/>
                  <a:pt x="6086816" y="2671214"/>
                </a:cubicBezTo>
                <a:cubicBezTo>
                  <a:pt x="6084401" y="2767832"/>
                  <a:pt x="6072959" y="2863940"/>
                  <a:pt x="6076519" y="2960685"/>
                </a:cubicBezTo>
                <a:cubicBezTo>
                  <a:pt x="6078171" y="3006832"/>
                  <a:pt x="6078299" y="3052980"/>
                  <a:pt x="6079316" y="3099127"/>
                </a:cubicBezTo>
                <a:cubicBezTo>
                  <a:pt x="6080333" y="3154682"/>
                  <a:pt x="6090376" y="3210110"/>
                  <a:pt x="6084782" y="3265665"/>
                </a:cubicBezTo>
                <a:cubicBezTo>
                  <a:pt x="6075502" y="3358087"/>
                  <a:pt x="6051475" y="3448857"/>
                  <a:pt x="6066476" y="3543567"/>
                </a:cubicBezTo>
                <a:cubicBezTo>
                  <a:pt x="6074739" y="3595690"/>
                  <a:pt x="6084146" y="3647940"/>
                  <a:pt x="6088850" y="3700571"/>
                </a:cubicBezTo>
                <a:cubicBezTo>
                  <a:pt x="6093045" y="3747608"/>
                  <a:pt x="6103724" y="3795408"/>
                  <a:pt x="6095588" y="3842191"/>
                </a:cubicBezTo>
                <a:cubicBezTo>
                  <a:pt x="6088723" y="3882237"/>
                  <a:pt x="6092410" y="3922282"/>
                  <a:pt x="6087070" y="3962327"/>
                </a:cubicBezTo>
                <a:cubicBezTo>
                  <a:pt x="6080078" y="4014831"/>
                  <a:pt x="6076265" y="4068352"/>
                  <a:pt x="6071052" y="4121111"/>
                </a:cubicBezTo>
                <a:cubicBezTo>
                  <a:pt x="6066221" y="4169038"/>
                  <a:pt x="6062662" y="4216838"/>
                  <a:pt x="6075375" y="4261841"/>
                </a:cubicBezTo>
                <a:cubicBezTo>
                  <a:pt x="6106394" y="4375112"/>
                  <a:pt x="6089359" y="4487748"/>
                  <a:pt x="6077663" y="4600257"/>
                </a:cubicBezTo>
                <a:cubicBezTo>
                  <a:pt x="6071942" y="4655049"/>
                  <a:pt x="6063552" y="4712765"/>
                  <a:pt x="6076265" y="4762853"/>
                </a:cubicBezTo>
                <a:cubicBezTo>
                  <a:pt x="6099783" y="4851716"/>
                  <a:pt x="6081350" y="4936764"/>
                  <a:pt x="6071179" y="5021432"/>
                </a:cubicBezTo>
                <a:cubicBezTo>
                  <a:pt x="6061009" y="5106099"/>
                  <a:pt x="6058594" y="5189495"/>
                  <a:pt x="6076392" y="5272637"/>
                </a:cubicBezTo>
                <a:cubicBezTo>
                  <a:pt x="6088850" y="5331116"/>
                  <a:pt x="6088850" y="5390612"/>
                  <a:pt x="6090376" y="5449600"/>
                </a:cubicBezTo>
                <a:cubicBezTo>
                  <a:pt x="6091266" y="5486339"/>
                  <a:pt x="6077663" y="5523842"/>
                  <a:pt x="6068637" y="5560582"/>
                </a:cubicBezTo>
                <a:cubicBezTo>
                  <a:pt x="6052364" y="5626943"/>
                  <a:pt x="6046517" y="5694321"/>
                  <a:pt x="6068637" y="5759029"/>
                </a:cubicBezTo>
                <a:cubicBezTo>
                  <a:pt x="6099148" y="5848655"/>
                  <a:pt x="6116691" y="5938407"/>
                  <a:pt x="6103978" y="6033117"/>
                </a:cubicBezTo>
                <a:cubicBezTo>
                  <a:pt x="6096732" y="6091724"/>
                  <a:pt x="6094952" y="6151347"/>
                  <a:pt x="6084019" y="6209190"/>
                </a:cubicBezTo>
                <a:cubicBezTo>
                  <a:pt x="6065713" y="6304790"/>
                  <a:pt x="6072196" y="6399882"/>
                  <a:pt x="6086816" y="6494211"/>
                </a:cubicBezTo>
                <a:cubicBezTo>
                  <a:pt x="6096897" y="6573081"/>
                  <a:pt x="6097965" y="6652829"/>
                  <a:pt x="6089994" y="6731941"/>
                </a:cubicBezTo>
                <a:lnTo>
                  <a:pt x="6081268" y="6858000"/>
                </a:lnTo>
                <a:lnTo>
                  <a:pt x="3299791" y="6858000"/>
                </a:lnTo>
                <a:lnTo>
                  <a:pt x="205835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5" name="sketchy line">
            <a:extLst>
              <a:ext uri="{FF2B5EF4-FFF2-40B4-BE49-F238E27FC236}">
                <a16:creationId xmlns:a16="http://schemas.microsoft.com/office/drawing/2014/main" id="{82580482-BA80-420A-8A05-C58E97F2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1142" y="4409267"/>
            <a:ext cx="4242816" cy="18288"/>
          </a:xfrm>
          <a:custGeom>
            <a:avLst/>
            <a:gdLst>
              <a:gd name="connsiteX0" fmla="*/ 0 w 4242816"/>
              <a:gd name="connsiteY0" fmla="*/ 0 h 18288"/>
              <a:gd name="connsiteX1" fmla="*/ 690973 w 4242816"/>
              <a:gd name="connsiteY1" fmla="*/ 0 h 18288"/>
              <a:gd name="connsiteX2" fmla="*/ 1212233 w 4242816"/>
              <a:gd name="connsiteY2" fmla="*/ 0 h 18288"/>
              <a:gd name="connsiteX3" fmla="*/ 1860778 w 4242816"/>
              <a:gd name="connsiteY3" fmla="*/ 0 h 18288"/>
              <a:gd name="connsiteX4" fmla="*/ 2424466 w 4242816"/>
              <a:gd name="connsiteY4" fmla="*/ 0 h 18288"/>
              <a:gd name="connsiteX5" fmla="*/ 3115439 w 4242816"/>
              <a:gd name="connsiteY5" fmla="*/ 0 h 18288"/>
              <a:gd name="connsiteX6" fmla="*/ 3636699 w 4242816"/>
              <a:gd name="connsiteY6" fmla="*/ 0 h 18288"/>
              <a:gd name="connsiteX7" fmla="*/ 4242816 w 4242816"/>
              <a:gd name="connsiteY7" fmla="*/ 0 h 18288"/>
              <a:gd name="connsiteX8" fmla="*/ 4242816 w 4242816"/>
              <a:gd name="connsiteY8" fmla="*/ 18288 h 18288"/>
              <a:gd name="connsiteX9" fmla="*/ 3636699 w 4242816"/>
              <a:gd name="connsiteY9" fmla="*/ 18288 h 18288"/>
              <a:gd name="connsiteX10" fmla="*/ 3030583 w 4242816"/>
              <a:gd name="connsiteY10" fmla="*/ 18288 h 18288"/>
              <a:gd name="connsiteX11" fmla="*/ 2466894 w 4242816"/>
              <a:gd name="connsiteY11" fmla="*/ 18288 h 18288"/>
              <a:gd name="connsiteX12" fmla="*/ 1988062 w 4242816"/>
              <a:gd name="connsiteY12" fmla="*/ 18288 h 18288"/>
              <a:gd name="connsiteX13" fmla="*/ 1466802 w 4242816"/>
              <a:gd name="connsiteY13" fmla="*/ 18288 h 18288"/>
              <a:gd name="connsiteX14" fmla="*/ 860686 w 4242816"/>
              <a:gd name="connsiteY14" fmla="*/ 18288 h 18288"/>
              <a:gd name="connsiteX15" fmla="*/ 0 w 4242816"/>
              <a:gd name="connsiteY15" fmla="*/ 18288 h 18288"/>
              <a:gd name="connsiteX16" fmla="*/ 0 w 4242816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2816" h="18288" fill="none" extrusionOk="0">
                <a:moveTo>
                  <a:pt x="0" y="0"/>
                </a:moveTo>
                <a:cubicBezTo>
                  <a:pt x="249934" y="1471"/>
                  <a:pt x="379877" y="-29444"/>
                  <a:pt x="690973" y="0"/>
                </a:cubicBezTo>
                <a:cubicBezTo>
                  <a:pt x="1002069" y="29444"/>
                  <a:pt x="1021583" y="17501"/>
                  <a:pt x="1212233" y="0"/>
                </a:cubicBezTo>
                <a:cubicBezTo>
                  <a:pt x="1402883" y="-17501"/>
                  <a:pt x="1678760" y="5386"/>
                  <a:pt x="1860778" y="0"/>
                </a:cubicBezTo>
                <a:cubicBezTo>
                  <a:pt x="2042796" y="-5386"/>
                  <a:pt x="2245608" y="-22401"/>
                  <a:pt x="2424466" y="0"/>
                </a:cubicBezTo>
                <a:cubicBezTo>
                  <a:pt x="2603324" y="22401"/>
                  <a:pt x="2890020" y="33806"/>
                  <a:pt x="3115439" y="0"/>
                </a:cubicBezTo>
                <a:cubicBezTo>
                  <a:pt x="3340858" y="-33806"/>
                  <a:pt x="3428300" y="18628"/>
                  <a:pt x="3636699" y="0"/>
                </a:cubicBezTo>
                <a:cubicBezTo>
                  <a:pt x="3845098" y="-18628"/>
                  <a:pt x="4108824" y="5541"/>
                  <a:pt x="4242816" y="0"/>
                </a:cubicBezTo>
                <a:cubicBezTo>
                  <a:pt x="4242066" y="4160"/>
                  <a:pt x="4243125" y="10356"/>
                  <a:pt x="4242816" y="18288"/>
                </a:cubicBezTo>
                <a:cubicBezTo>
                  <a:pt x="4113424" y="32735"/>
                  <a:pt x="3768327" y="47567"/>
                  <a:pt x="3636699" y="18288"/>
                </a:cubicBezTo>
                <a:cubicBezTo>
                  <a:pt x="3505071" y="-10991"/>
                  <a:pt x="3294208" y="-4990"/>
                  <a:pt x="3030583" y="18288"/>
                </a:cubicBezTo>
                <a:cubicBezTo>
                  <a:pt x="2766958" y="41566"/>
                  <a:pt x="2649277" y="20974"/>
                  <a:pt x="2466894" y="18288"/>
                </a:cubicBezTo>
                <a:cubicBezTo>
                  <a:pt x="2284511" y="15602"/>
                  <a:pt x="2151277" y="1154"/>
                  <a:pt x="1988062" y="18288"/>
                </a:cubicBezTo>
                <a:cubicBezTo>
                  <a:pt x="1824847" y="35422"/>
                  <a:pt x="1691359" y="9265"/>
                  <a:pt x="1466802" y="18288"/>
                </a:cubicBezTo>
                <a:cubicBezTo>
                  <a:pt x="1242245" y="27311"/>
                  <a:pt x="1006161" y="36605"/>
                  <a:pt x="860686" y="18288"/>
                </a:cubicBezTo>
                <a:cubicBezTo>
                  <a:pt x="715211" y="-29"/>
                  <a:pt x="242774" y="46538"/>
                  <a:pt x="0" y="18288"/>
                </a:cubicBezTo>
                <a:cubicBezTo>
                  <a:pt x="-146" y="11482"/>
                  <a:pt x="-422" y="5192"/>
                  <a:pt x="0" y="0"/>
                </a:cubicBezTo>
                <a:close/>
              </a:path>
              <a:path w="4242816" h="18288" stroke="0" extrusionOk="0">
                <a:moveTo>
                  <a:pt x="0" y="0"/>
                </a:moveTo>
                <a:cubicBezTo>
                  <a:pt x="259751" y="-14018"/>
                  <a:pt x="356632" y="-15007"/>
                  <a:pt x="521260" y="0"/>
                </a:cubicBezTo>
                <a:cubicBezTo>
                  <a:pt x="685888" y="15007"/>
                  <a:pt x="885786" y="5167"/>
                  <a:pt x="1212233" y="0"/>
                </a:cubicBezTo>
                <a:cubicBezTo>
                  <a:pt x="1538680" y="-5167"/>
                  <a:pt x="1458849" y="7951"/>
                  <a:pt x="1691065" y="0"/>
                </a:cubicBezTo>
                <a:cubicBezTo>
                  <a:pt x="1923281" y="-7951"/>
                  <a:pt x="1985780" y="-16303"/>
                  <a:pt x="2169897" y="0"/>
                </a:cubicBezTo>
                <a:cubicBezTo>
                  <a:pt x="2354014" y="16303"/>
                  <a:pt x="2633054" y="-2739"/>
                  <a:pt x="2776014" y="0"/>
                </a:cubicBezTo>
                <a:cubicBezTo>
                  <a:pt x="2918974" y="2739"/>
                  <a:pt x="3112688" y="-15682"/>
                  <a:pt x="3339702" y="0"/>
                </a:cubicBezTo>
                <a:cubicBezTo>
                  <a:pt x="3566716" y="15682"/>
                  <a:pt x="4015278" y="-28467"/>
                  <a:pt x="4242816" y="0"/>
                </a:cubicBezTo>
                <a:cubicBezTo>
                  <a:pt x="4243501" y="7633"/>
                  <a:pt x="4242294" y="10002"/>
                  <a:pt x="4242816" y="18288"/>
                </a:cubicBezTo>
                <a:cubicBezTo>
                  <a:pt x="3924964" y="16283"/>
                  <a:pt x="3746362" y="-1805"/>
                  <a:pt x="3551843" y="18288"/>
                </a:cubicBezTo>
                <a:cubicBezTo>
                  <a:pt x="3357324" y="38381"/>
                  <a:pt x="3126422" y="47156"/>
                  <a:pt x="2860870" y="18288"/>
                </a:cubicBezTo>
                <a:cubicBezTo>
                  <a:pt x="2595318" y="-10580"/>
                  <a:pt x="2572437" y="11441"/>
                  <a:pt x="2297182" y="18288"/>
                </a:cubicBezTo>
                <a:cubicBezTo>
                  <a:pt x="2021927" y="25135"/>
                  <a:pt x="1916908" y="33601"/>
                  <a:pt x="1733493" y="18288"/>
                </a:cubicBezTo>
                <a:cubicBezTo>
                  <a:pt x="1550078" y="2975"/>
                  <a:pt x="1412440" y="27896"/>
                  <a:pt x="1212233" y="18288"/>
                </a:cubicBezTo>
                <a:cubicBezTo>
                  <a:pt x="1012026" y="8680"/>
                  <a:pt x="914386" y="13859"/>
                  <a:pt x="648545" y="18288"/>
                </a:cubicBezTo>
                <a:cubicBezTo>
                  <a:pt x="382704" y="22717"/>
                  <a:pt x="233522" y="39342"/>
                  <a:pt x="0" y="18288"/>
                </a:cubicBezTo>
                <a:cubicBezTo>
                  <a:pt x="-772" y="13661"/>
                  <a:pt x="-839" y="849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976CA-8023-DBB7-35C8-ED6C7B53A8D4}"/>
              </a:ext>
            </a:extLst>
          </p:cNvPr>
          <p:cNvSpPr txBox="1"/>
          <p:nvPr/>
        </p:nvSpPr>
        <p:spPr>
          <a:xfrm>
            <a:off x="5637276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8C6538-738A-2AB7-C9A6-ED7429E7E1B5}"/>
              </a:ext>
            </a:extLst>
          </p:cNvPr>
          <p:cNvSpPr txBox="1"/>
          <p:nvPr/>
        </p:nvSpPr>
        <p:spPr>
          <a:xfrm>
            <a:off x="6867331" y="4617279"/>
            <a:ext cx="447869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Pierre Botcherby</a:t>
            </a:r>
            <a:br>
              <a:rPr lang="en-GB" dirty="0"/>
            </a:br>
            <a:r>
              <a:rPr lang="en-GB" dirty="0"/>
              <a:t>Outreach &amp; Widening Participation Officer, Modern Records Centre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924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F9054-9D2A-1D9C-38F2-42344EAA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 b="1" dirty="0">
                <a:cs typeface="Calibri Light"/>
              </a:rPr>
              <a:t>The MRC</a:t>
            </a:r>
            <a:endParaRPr lang="en-US" sz="5400" b="1" dirty="0"/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CD97C-9A8D-9C8D-C88D-FC55949BE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2660904"/>
            <a:ext cx="6105907" cy="379403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sz="2200" dirty="0">
                <a:cs typeface="Calibri"/>
              </a:rPr>
              <a:t>Established 1973</a:t>
            </a:r>
          </a:p>
          <a:p>
            <a:r>
              <a:rPr lang="en-US" sz="2200" dirty="0">
                <a:cs typeface="Calibri"/>
              </a:rPr>
              <a:t>Trade Unions</a:t>
            </a:r>
          </a:p>
          <a:p>
            <a:r>
              <a:rPr lang="en-US" sz="2200" dirty="0">
                <a:cs typeface="Calibri"/>
              </a:rPr>
              <a:t>Trade Associations</a:t>
            </a:r>
          </a:p>
          <a:p>
            <a:r>
              <a:rPr lang="en-US" sz="2200" dirty="0">
                <a:cs typeface="Calibri"/>
              </a:rPr>
              <a:t>Higher/Further education (University of Warwick archive)</a:t>
            </a:r>
          </a:p>
          <a:p>
            <a:r>
              <a:rPr lang="en-US" sz="2200" dirty="0">
                <a:cs typeface="Calibri"/>
              </a:rPr>
              <a:t>Grassroots campaign/pressure groups</a:t>
            </a:r>
          </a:p>
          <a:p>
            <a:r>
              <a:rPr lang="en-US" sz="2200" dirty="0">
                <a:cs typeface="Calibri"/>
              </a:rPr>
              <a:t>Far-left (and some far-right) politics</a:t>
            </a:r>
          </a:p>
          <a:p>
            <a:r>
              <a:rPr lang="en-US" sz="2200" dirty="0">
                <a:cs typeface="Calibri"/>
              </a:rPr>
              <a:t>National Cycle </a:t>
            </a:r>
            <a:r>
              <a:rPr lang="en-GB" sz="2200" dirty="0">
                <a:cs typeface="Calibri"/>
              </a:rPr>
              <a:t>Archive</a:t>
            </a:r>
          </a:p>
          <a:p>
            <a:r>
              <a:rPr lang="en-GB" sz="2200" dirty="0">
                <a:cs typeface="Calibri"/>
              </a:rPr>
              <a:t>Theatre &amp; Arts collections (Minority Arts, </a:t>
            </a:r>
            <a:r>
              <a:rPr lang="en-GB" sz="2200" dirty="0" err="1">
                <a:cs typeface="Calibri"/>
              </a:rPr>
              <a:t>Marandet</a:t>
            </a:r>
            <a:r>
              <a:rPr lang="en-GB" sz="2200" dirty="0">
                <a:cs typeface="Calibri"/>
              </a:rPr>
              <a:t>, Hall)</a:t>
            </a:r>
          </a:p>
          <a:p>
            <a:r>
              <a:rPr lang="en-GB" sz="2200" dirty="0">
                <a:cs typeface="Calibri"/>
              </a:rPr>
              <a:t>Library Special Collections</a:t>
            </a:r>
          </a:p>
          <a:p>
            <a:r>
              <a:rPr lang="en-US" sz="2200" dirty="0">
                <a:cs typeface="Calibri"/>
              </a:rPr>
              <a:t>Physical and digital resources</a:t>
            </a:r>
          </a:p>
          <a:p>
            <a:r>
              <a:rPr lang="en-US" sz="2200" dirty="0">
                <a:cs typeface="Calibri"/>
                <a:hlinkClick r:id="rId2"/>
              </a:rPr>
              <a:t>Exhibition space</a:t>
            </a:r>
            <a:r>
              <a:rPr lang="en-US" sz="2200" dirty="0">
                <a:cs typeface="Calibri"/>
              </a:rPr>
              <a:t> and seminar room</a:t>
            </a:r>
          </a:p>
        </p:txBody>
      </p:sp>
      <p:pic>
        <p:nvPicPr>
          <p:cNvPr id="6" name="Picture 5" descr="A display case with papers on it&#10;&#10;Description automatically generated">
            <a:extLst>
              <a:ext uri="{FF2B5EF4-FFF2-40B4-BE49-F238E27FC236}">
                <a16:creationId xmlns:a16="http://schemas.microsoft.com/office/drawing/2014/main" id="{378F3F2B-EF58-5755-5CBB-BF0DD1B065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39612" y="1337310"/>
            <a:ext cx="5577840" cy="418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62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F9054-9D2A-1D9C-38F2-42344EAA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47" y="640080"/>
            <a:ext cx="5465064" cy="1481328"/>
          </a:xfrm>
        </p:spPr>
        <p:txBody>
          <a:bodyPr anchor="b">
            <a:normAutofit fontScale="90000"/>
          </a:bodyPr>
          <a:lstStyle/>
          <a:p>
            <a:r>
              <a:rPr lang="en-US" sz="5400" b="1" dirty="0">
                <a:cs typeface="Calibri Light"/>
              </a:rPr>
              <a:t>Using our resources</a:t>
            </a:r>
            <a:endParaRPr lang="en-US" sz="5400" b="1" dirty="0"/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CD97C-9A8D-9C8D-C88D-FC55949BE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96605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>
                <a:cs typeface="Calibri"/>
              </a:rPr>
              <a:t>Visit us in person, Monday-Friday</a:t>
            </a:r>
          </a:p>
          <a:p>
            <a:r>
              <a:rPr lang="en-US" sz="2200" dirty="0">
                <a:cs typeface="Calibri"/>
              </a:rPr>
              <a:t>Browse our </a:t>
            </a:r>
            <a:r>
              <a:rPr lang="en-US" sz="2200" dirty="0">
                <a:cs typeface="Calibri"/>
                <a:hlinkClick r:id="rId2"/>
              </a:rPr>
              <a:t>archive catalogue</a:t>
            </a:r>
            <a:endParaRPr lang="en-US" sz="2200" dirty="0">
              <a:cs typeface="Calibri"/>
            </a:endParaRPr>
          </a:p>
          <a:p>
            <a:r>
              <a:rPr lang="en-US" sz="2200" dirty="0">
                <a:cs typeface="Calibri"/>
              </a:rPr>
              <a:t>Our </a:t>
            </a:r>
            <a:r>
              <a:rPr lang="en-US" sz="2200" dirty="0" err="1">
                <a:cs typeface="Calibri"/>
                <a:hlinkClick r:id="rId3"/>
              </a:rPr>
              <a:t>digitised</a:t>
            </a:r>
            <a:r>
              <a:rPr lang="en-US" sz="2200" dirty="0">
                <a:cs typeface="Calibri"/>
                <a:hlinkClick r:id="rId3"/>
              </a:rPr>
              <a:t> collections</a:t>
            </a:r>
            <a:endParaRPr lang="en-US" sz="2200" dirty="0">
              <a:cs typeface="Calibri"/>
            </a:endParaRPr>
          </a:p>
          <a:p>
            <a:r>
              <a:rPr lang="en-US" sz="2200" dirty="0">
                <a:cs typeface="Calibri"/>
              </a:rPr>
              <a:t>Archives </a:t>
            </a:r>
            <a:r>
              <a:rPr lang="en-US" sz="2200" dirty="0" err="1">
                <a:cs typeface="Calibri"/>
              </a:rPr>
              <a:t>digitised</a:t>
            </a:r>
            <a:r>
              <a:rPr lang="en-US" sz="2200" dirty="0">
                <a:cs typeface="Calibri"/>
              </a:rPr>
              <a:t> for UG/PGT </a:t>
            </a:r>
            <a:r>
              <a:rPr lang="en-GB" sz="2200" dirty="0">
                <a:cs typeface="Calibri"/>
              </a:rPr>
              <a:t>modules</a:t>
            </a:r>
            <a:r>
              <a:rPr lang="en-US" sz="2200" dirty="0">
                <a:cs typeface="Calibri"/>
              </a:rPr>
              <a:t>: </a:t>
            </a:r>
          </a:p>
          <a:p>
            <a:pPr lvl="1"/>
            <a:r>
              <a:rPr lang="en-US" sz="1800" dirty="0">
                <a:cs typeface="Calibri"/>
                <a:hlinkClick r:id="rId4"/>
              </a:rPr>
              <a:t>Archive Vault</a:t>
            </a:r>
            <a:endParaRPr lang="en-US" sz="1800" dirty="0">
              <a:cs typeface="Calibri"/>
            </a:endParaRPr>
          </a:p>
          <a:p>
            <a:pPr lvl="1"/>
            <a:r>
              <a:rPr lang="en-US" sz="1800" dirty="0">
                <a:cs typeface="Calibri"/>
                <a:hlinkClick r:id="rId5"/>
              </a:rPr>
              <a:t>Guide to sources for History students</a:t>
            </a:r>
            <a:r>
              <a:rPr lang="en-US" sz="1800" dirty="0">
                <a:cs typeface="Calibri"/>
              </a:rPr>
              <a:t> ; </a:t>
            </a:r>
            <a:r>
              <a:rPr lang="en-US" sz="1800" dirty="0">
                <a:cs typeface="Calibri"/>
                <a:hlinkClick r:id="rId6"/>
              </a:rPr>
              <a:t>Sociology students</a:t>
            </a:r>
            <a:r>
              <a:rPr lang="en-US" sz="1800" dirty="0">
                <a:cs typeface="Calibri"/>
              </a:rPr>
              <a:t> ; </a:t>
            </a:r>
            <a:r>
              <a:rPr lang="en-US" sz="1800" dirty="0">
                <a:cs typeface="Calibri"/>
                <a:hlinkClick r:id="rId7"/>
              </a:rPr>
              <a:t>PAIS students</a:t>
            </a:r>
            <a:r>
              <a:rPr lang="en-US" sz="1800" dirty="0">
                <a:cs typeface="Calibri"/>
              </a:rPr>
              <a:t> ; </a:t>
            </a:r>
            <a:r>
              <a:rPr lang="en-US" sz="1800" dirty="0">
                <a:cs typeface="Calibri"/>
                <a:hlinkClick r:id="rId8"/>
              </a:rPr>
              <a:t>by research area</a:t>
            </a:r>
            <a:endParaRPr lang="en-US" sz="1800" dirty="0">
              <a:cs typeface="Calibri"/>
            </a:endParaRPr>
          </a:p>
          <a:p>
            <a:pPr lvl="1"/>
            <a:r>
              <a:rPr lang="en-US" sz="1800" dirty="0">
                <a:cs typeface="Calibri"/>
                <a:hlinkClick r:id="rId9"/>
              </a:rPr>
              <a:t>Archives digitized for University of Warwick modules</a:t>
            </a:r>
            <a:endParaRPr lang="en-US" sz="1800" dirty="0">
              <a:cs typeface="Calibri"/>
            </a:endParaRPr>
          </a:p>
        </p:txBody>
      </p:sp>
      <p:pic>
        <p:nvPicPr>
          <p:cNvPr id="5" name="Picture 4" descr="A piece of paper with text&#10;&#10;Description automatically generated">
            <a:extLst>
              <a:ext uri="{FF2B5EF4-FFF2-40B4-BE49-F238E27FC236}">
                <a16:creationId xmlns:a16="http://schemas.microsoft.com/office/drawing/2014/main" id="{E3008C16-E9C5-4A22-EF02-BA7FD024FFE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75" t="5069" r="30204" b="7278"/>
          <a:stretch/>
        </p:blipFill>
        <p:spPr>
          <a:xfrm>
            <a:off x="5713801" y="1223336"/>
            <a:ext cx="6257930" cy="441132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523247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>
            <a:extLst>
              <a:ext uri="{FF2B5EF4-FFF2-40B4-BE49-F238E27FC236}">
                <a16:creationId xmlns:a16="http://schemas.microsoft.com/office/drawing/2014/main" id="{719E5971-666C-82C4-863E-F097E51D70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484" r="-2" b="7389"/>
          <a:stretch/>
        </p:blipFill>
        <p:spPr>
          <a:xfrm>
            <a:off x="4493436" y="243"/>
            <a:ext cx="7698564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6451640" y="0"/>
                </a:lnTo>
                <a:lnTo>
                  <a:pt x="6451640" y="479"/>
                </a:lnTo>
                <a:lnTo>
                  <a:pt x="7698564" y="479"/>
                </a:lnTo>
                <a:lnTo>
                  <a:pt x="7698564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4" name="Picture 4" descr="A picture containing text, person, indoor, document&#10;&#10;Description automatically generated">
            <a:extLst>
              <a:ext uri="{FF2B5EF4-FFF2-40B4-BE49-F238E27FC236}">
                <a16:creationId xmlns:a16="http://schemas.microsoft.com/office/drawing/2014/main" id="{EA1DE9F7-054A-492D-1488-F4744995F0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" b="14435"/>
          <a:stretch/>
        </p:blipFill>
        <p:spPr>
          <a:xfrm>
            <a:off x="20" y="10"/>
            <a:ext cx="5859777" cy="3346695"/>
          </a:xfrm>
          <a:custGeom>
            <a:avLst/>
            <a:gdLst/>
            <a:ahLst/>
            <a:cxnLst/>
            <a:rect l="l" t="t" r="r" b="b"/>
            <a:pathLst>
              <a:path w="5859797" h="3346705">
                <a:moveTo>
                  <a:pt x="0" y="0"/>
                </a:moveTo>
                <a:lnTo>
                  <a:pt x="5859797" y="0"/>
                </a:lnTo>
                <a:lnTo>
                  <a:pt x="4309834" y="3346705"/>
                </a:lnTo>
                <a:lnTo>
                  <a:pt x="4304257" y="3346705"/>
                </a:lnTo>
                <a:lnTo>
                  <a:pt x="3238029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6" name="Picture 6" descr="A picture containing indoor, standing, warehouse&#10;&#10;Description automatically generated">
            <a:extLst>
              <a:ext uri="{FF2B5EF4-FFF2-40B4-BE49-F238E27FC236}">
                <a16:creationId xmlns:a16="http://schemas.microsoft.com/office/drawing/2014/main" id="{6A87C271-3713-0B91-0619-076A4B776B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00" r="2" b="12076"/>
          <a:stretch/>
        </p:blipFill>
        <p:spPr>
          <a:xfrm>
            <a:off x="6350089" y="3511295"/>
            <a:ext cx="5841911" cy="3346705"/>
          </a:xfrm>
          <a:custGeom>
            <a:avLst/>
            <a:gdLst/>
            <a:ahLst/>
            <a:cxnLst/>
            <a:rect l="l" t="t" r="r" b="b"/>
            <a:pathLst>
              <a:path w="584191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5841911" y="0"/>
                </a:lnTo>
                <a:lnTo>
                  <a:pt x="5841911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E2E1A8E9-32D5-5A76-7754-49B08FA0DD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294" r="-2" b="30505"/>
          <a:stretch/>
        </p:blipFill>
        <p:spPr>
          <a:xfrm>
            <a:off x="20" y="3511295"/>
            <a:ext cx="7698544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0" y="0"/>
                </a:moveTo>
                <a:lnTo>
                  <a:pt x="7698564" y="0"/>
                </a:lnTo>
                <a:lnTo>
                  <a:pt x="6148601" y="3346705"/>
                </a:lnTo>
                <a:lnTo>
                  <a:pt x="6143024" y="3346705"/>
                </a:lnTo>
                <a:lnTo>
                  <a:pt x="5076796" y="3346705"/>
                </a:lnTo>
                <a:lnTo>
                  <a:pt x="1246924" y="3346705"/>
                </a:lnTo>
                <a:lnTo>
                  <a:pt x="1246924" y="3346226"/>
                </a:lnTo>
                <a:lnTo>
                  <a:pt x="0" y="33462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23390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F9054-9D2A-1D9C-38F2-42344EAA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b="1">
                <a:cs typeface="Calibri Light"/>
              </a:rPr>
              <a:t>What are archives?</a:t>
            </a:r>
            <a:endParaRPr lang="en-US" sz="5400" b="1"/>
          </a:p>
        </p:txBody>
      </p:sp>
      <p:sp>
        <p:nvSpPr>
          <p:cNvPr id="5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CD97C-9A8D-9C8D-C88D-FC55949BE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854472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en-GB" sz="1700" dirty="0">
                <a:cs typeface="Calibri"/>
              </a:rPr>
              <a:t>Records created in the course of normal activity</a:t>
            </a:r>
          </a:p>
          <a:p>
            <a:r>
              <a:rPr lang="en-GB" sz="1700" dirty="0">
                <a:cs typeface="Calibri"/>
              </a:rPr>
              <a:t>Fragments of the past</a:t>
            </a:r>
          </a:p>
          <a:p>
            <a:r>
              <a:rPr lang="en-GB" sz="1700" dirty="0">
                <a:cs typeface="Calibri"/>
              </a:rPr>
              <a:t>Perceived historical, cultural, political, personal, evidentiary value</a:t>
            </a:r>
          </a:p>
          <a:p>
            <a:endParaRPr lang="en-GB" sz="1700" dirty="0">
              <a:cs typeface="Calibri"/>
            </a:endParaRPr>
          </a:p>
          <a:p>
            <a:r>
              <a:rPr lang="en-GB" sz="1700" dirty="0">
                <a:cs typeface="Calibri"/>
              </a:rPr>
              <a:t>E. H. Carr, </a:t>
            </a:r>
            <a:r>
              <a:rPr lang="en-GB" sz="1700" i="1" dirty="0">
                <a:cs typeface="Calibri"/>
              </a:rPr>
              <a:t>What is History </a:t>
            </a:r>
            <a:r>
              <a:rPr lang="en-GB" sz="1700" dirty="0">
                <a:cs typeface="Calibri"/>
              </a:rPr>
              <a:t>(1961)</a:t>
            </a:r>
          </a:p>
          <a:p>
            <a:r>
              <a:rPr lang="en-GB" sz="1700" dirty="0">
                <a:cs typeface="Calibri"/>
              </a:rPr>
              <a:t>Michael Foucault, </a:t>
            </a:r>
            <a:r>
              <a:rPr lang="en-GB" sz="1700" i="1" dirty="0">
                <a:cs typeface="Calibri"/>
              </a:rPr>
              <a:t>The Archaeology of Knowledge </a:t>
            </a:r>
            <a:r>
              <a:rPr lang="en-GB" sz="1700" dirty="0">
                <a:cs typeface="Calibri"/>
              </a:rPr>
              <a:t>(1969)</a:t>
            </a:r>
            <a:r>
              <a:rPr lang="en-GB" sz="1700" i="1" dirty="0">
                <a:cs typeface="Calibri"/>
              </a:rPr>
              <a:t>; The Order of Things </a:t>
            </a:r>
            <a:r>
              <a:rPr lang="en-GB" sz="1700" dirty="0">
                <a:cs typeface="Calibri"/>
              </a:rPr>
              <a:t>(1966)</a:t>
            </a:r>
            <a:endParaRPr lang="en-GB" sz="1700" i="1" dirty="0">
              <a:cs typeface="Calibri"/>
            </a:endParaRPr>
          </a:p>
          <a:p>
            <a:r>
              <a:rPr lang="en-GB" sz="1700" dirty="0">
                <a:cs typeface="Calibri"/>
              </a:rPr>
              <a:t>Jacques Derrida, </a:t>
            </a:r>
            <a:r>
              <a:rPr lang="en-GB" sz="1700" i="1" dirty="0">
                <a:cs typeface="Calibri"/>
              </a:rPr>
              <a:t>Archive Fever </a:t>
            </a:r>
            <a:r>
              <a:rPr lang="en-GB" sz="1700" dirty="0">
                <a:cs typeface="Calibri"/>
              </a:rPr>
              <a:t>(1995)</a:t>
            </a:r>
          </a:p>
          <a:p>
            <a:r>
              <a:rPr lang="en-GB" sz="1700" dirty="0">
                <a:cs typeface="Calibri"/>
              </a:rPr>
              <a:t>Michelle Caswell, ‘“The Archive” is not an archives: acknowledging the intellectual contributions of archival studies’, </a:t>
            </a:r>
            <a:r>
              <a:rPr lang="en-GB" sz="1700" i="1" dirty="0">
                <a:cs typeface="Calibri"/>
              </a:rPr>
              <a:t>Reconstruction</a:t>
            </a:r>
            <a:r>
              <a:rPr lang="en-GB" sz="1700" dirty="0">
                <a:cs typeface="Calibri"/>
              </a:rPr>
              <a:t>, 16:1.</a:t>
            </a:r>
            <a:endParaRPr lang="en-US" sz="1700" dirty="0">
              <a:cs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7391D3-3B1F-E400-98E2-E5516969AA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630" r="-1" b="19505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0615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F9054-9D2A-1D9C-38F2-42344EAA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4000" b="1" dirty="0">
                <a:cs typeface="Calibri Light"/>
              </a:rPr>
              <a:t>Context</a:t>
            </a:r>
            <a:endParaRPr lang="en-US" sz="4000" b="1" dirty="0"/>
          </a:p>
        </p:txBody>
      </p:sp>
      <p:pic>
        <p:nvPicPr>
          <p:cNvPr id="39" name="Picture 39" descr="Text, letter&#10;&#10;Description automatically generated">
            <a:extLst>
              <a:ext uri="{FF2B5EF4-FFF2-40B4-BE49-F238E27FC236}">
                <a16:creationId xmlns:a16="http://schemas.microsoft.com/office/drawing/2014/main" id="{90B9181B-91CC-A6C7-B493-4566B1BFE8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9074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CD97C-9A8D-9C8D-C88D-FC55949BE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900" dirty="0">
                <a:cs typeface="Calibri"/>
              </a:rPr>
              <a:t>The basics: </a:t>
            </a:r>
          </a:p>
          <a:p>
            <a:r>
              <a:rPr lang="en-US" sz="1900" dirty="0">
                <a:cs typeface="Calibri"/>
              </a:rPr>
              <a:t>Who wrote it?</a:t>
            </a:r>
          </a:p>
          <a:p>
            <a:r>
              <a:rPr lang="en-US" sz="1900" dirty="0">
                <a:cs typeface="Calibri"/>
              </a:rPr>
              <a:t>When and why was it written?</a:t>
            </a:r>
          </a:p>
          <a:p>
            <a:r>
              <a:rPr lang="en-US" sz="1900" dirty="0">
                <a:cs typeface="Calibri"/>
              </a:rPr>
              <a:t>Who was the </a:t>
            </a:r>
            <a:r>
              <a:rPr lang="en-GB" sz="1900" dirty="0">
                <a:cs typeface="Calibri"/>
              </a:rPr>
              <a:t>intended</a:t>
            </a:r>
            <a:r>
              <a:rPr lang="en-US" sz="1900" dirty="0">
                <a:cs typeface="Calibri"/>
              </a:rPr>
              <a:t> audience?</a:t>
            </a:r>
          </a:p>
          <a:p>
            <a:endParaRPr lang="en-US" sz="1900" dirty="0">
              <a:cs typeface="Calibri"/>
            </a:endParaRPr>
          </a:p>
          <a:p>
            <a:pPr marL="0" indent="0">
              <a:buNone/>
            </a:pPr>
            <a:r>
              <a:rPr lang="en-US" sz="1900" dirty="0">
                <a:cs typeface="Calibri"/>
              </a:rPr>
              <a:t>Context within the archive collection (linked with provenance)</a:t>
            </a:r>
            <a:endParaRPr lang="en-US" sz="1900" dirty="0"/>
          </a:p>
          <a:p>
            <a:endParaRPr lang="en-US" sz="1900" dirty="0">
              <a:cs typeface="Calibri"/>
            </a:endParaRPr>
          </a:p>
          <a:p>
            <a:pPr marL="0" indent="0">
              <a:buNone/>
            </a:pPr>
            <a:r>
              <a:rPr lang="en-US" sz="1900" dirty="0">
                <a:cs typeface="Calibri"/>
              </a:rPr>
              <a:t>Broader societal context</a:t>
            </a:r>
          </a:p>
        </p:txBody>
      </p:sp>
    </p:spTree>
    <p:extLst>
      <p:ext uri="{BB962C8B-B14F-4D97-AF65-F5344CB8AC3E}">
        <p14:creationId xmlns:p14="http://schemas.microsoft.com/office/powerpoint/2010/main" val="2486863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AF7D1-4E9B-C3F0-C023-A53D2AF79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dirty="0"/>
              <a:t>Provenance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63B0E2C0-539C-E2D3-1A08-ACD1BAF6F5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86" r="13596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A3FBEC-60E9-C7AB-913C-3B9796325F8C}"/>
              </a:ext>
            </a:extLst>
          </p:cNvPr>
          <p:cNvSpPr txBox="1"/>
          <p:nvPr/>
        </p:nvSpPr>
        <p:spPr>
          <a:xfrm>
            <a:off x="5297762" y="2706624"/>
            <a:ext cx="6251110" cy="348386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Where does the document come from? 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Who owned it? 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How did the archive repository acquire it? </a:t>
            </a:r>
          </a:p>
        </p:txBody>
      </p:sp>
    </p:spTree>
    <p:extLst>
      <p:ext uri="{BB962C8B-B14F-4D97-AF65-F5344CB8AC3E}">
        <p14:creationId xmlns:p14="http://schemas.microsoft.com/office/powerpoint/2010/main" val="1266036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63B99A-73EE-4FBB-B7C4-F9F9BCC25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D2A5D1-BA0D-47D3-B051-DA7743C46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15B39FC6-7DE8-2011-82D0-EA633B4D3A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9830374"/>
              </p:ext>
            </p:extLst>
          </p:nvPr>
        </p:nvGraphicFramePr>
        <p:xfrm>
          <a:off x="440417" y="1081409"/>
          <a:ext cx="11141982" cy="4696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46C6ED8-68A7-9B0A-24BF-9E1BC07261D1}"/>
              </a:ext>
            </a:extLst>
          </p:cNvPr>
          <p:cNvSpPr txBox="1"/>
          <p:nvPr/>
        </p:nvSpPr>
        <p:spPr>
          <a:xfrm>
            <a:off x="0" y="6128083"/>
            <a:ext cx="12188952" cy="70873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667512">
              <a:lnSpc>
                <a:spcPct val="90000"/>
              </a:lnSpc>
              <a:spcBef>
                <a:spcPct val="0"/>
              </a:spcBef>
              <a:spcAft>
                <a:spcPts val="438"/>
              </a:spcAft>
            </a:pP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Archival arrangement</a:t>
            </a:r>
            <a:endParaRPr lang="en-US" sz="54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91075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5D2A5D1-BA0D-47D3-B051-DA7743C46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0AD12C-F96F-8451-7EDE-0A4031C854F2}"/>
              </a:ext>
            </a:extLst>
          </p:cNvPr>
          <p:cNvSpPr txBox="1"/>
          <p:nvPr/>
        </p:nvSpPr>
        <p:spPr>
          <a:xfrm>
            <a:off x="1725450" y="2951173"/>
            <a:ext cx="2414616" cy="1799605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defTabSz="667512">
              <a:lnSpc>
                <a:spcPct val="90000"/>
              </a:lnSpc>
              <a:spcBef>
                <a:spcPct val="0"/>
              </a:spcBef>
              <a:spcAft>
                <a:spcPts val="438"/>
              </a:spcAft>
            </a:pP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Searching archive catalogues</a:t>
            </a:r>
            <a:endParaRPr lang="en-US" sz="54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ED95F87-5457-8978-B85E-E9DF6ECB1A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3" r="1" b="1"/>
          <a:stretch/>
        </p:blipFill>
        <p:spPr>
          <a:xfrm>
            <a:off x="1585101" y="228600"/>
            <a:ext cx="8945597" cy="272257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ln w="28575"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15C062-1BA7-020B-5910-188A8815DACD}"/>
              </a:ext>
            </a:extLst>
          </p:cNvPr>
          <p:cNvSpPr txBox="1"/>
          <p:nvPr/>
        </p:nvSpPr>
        <p:spPr>
          <a:xfrm>
            <a:off x="4389228" y="3605389"/>
            <a:ext cx="3410496" cy="179960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67512">
              <a:lnSpc>
                <a:spcPct val="90000"/>
              </a:lnSpc>
              <a:spcAft>
                <a:spcPts val="438"/>
              </a:spcAft>
            </a:pP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Every item won't be individually listed…</a:t>
            </a:r>
            <a:endParaRPr lang="en-US" sz="2400" kern="1200" dirty="0">
              <a:solidFill>
                <a:schemeClr val="bg1"/>
              </a:solidFill>
              <a:latin typeface="+mn-lt"/>
              <a:ea typeface="+mn-ea"/>
              <a:cs typeface="Calibri"/>
            </a:endParaRPr>
          </a:p>
          <a:p>
            <a:pPr indent="-166878" defTabSz="667512">
              <a:lnSpc>
                <a:spcPct val="90000"/>
              </a:lnSpc>
              <a:spcAft>
                <a:spcPts val="438"/>
              </a:spcAft>
              <a:buFont typeface="Arial" panose="020B0604020202020204" pitchFamily="34" charset="0"/>
              <a:buChar char="•"/>
            </a:pPr>
            <a:endParaRPr lang="en-US" sz="1000" kern="1200" dirty="0">
              <a:solidFill>
                <a:schemeClr val="bg1"/>
              </a:solidFill>
              <a:latin typeface="+mn-lt"/>
              <a:ea typeface="+mn-ea"/>
              <a:cs typeface="Calibri"/>
            </a:endParaRPr>
          </a:p>
          <a:p>
            <a:pPr defTabSz="667512">
              <a:lnSpc>
                <a:spcPct val="90000"/>
              </a:lnSpc>
              <a:spcAft>
                <a:spcPts val="438"/>
              </a:spcAft>
            </a:pP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Terminology &amp; language </a:t>
            </a:r>
            <a:r>
              <a:rPr lang="en-GB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changes</a:t>
            </a: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over time…</a:t>
            </a:r>
            <a:endParaRPr lang="en-US" sz="2400" kern="1200" dirty="0">
              <a:solidFill>
                <a:schemeClr val="bg1"/>
              </a:solidFill>
              <a:latin typeface="+mn-lt"/>
              <a:ea typeface="+mn-ea"/>
              <a:cs typeface="Calibri"/>
            </a:endParaRPr>
          </a:p>
          <a:p>
            <a:pPr indent="-166878" defTabSz="667512">
              <a:lnSpc>
                <a:spcPct val="90000"/>
              </a:lnSpc>
              <a:spcAft>
                <a:spcPts val="438"/>
              </a:spcAft>
              <a:buFont typeface="Arial" panose="020B0604020202020204" pitchFamily="34" charset="0"/>
              <a:buChar char="•"/>
            </a:pPr>
            <a:endParaRPr lang="en-US" sz="1000" kern="1200" dirty="0">
              <a:solidFill>
                <a:schemeClr val="bg1"/>
              </a:solidFill>
              <a:latin typeface="+mn-lt"/>
              <a:ea typeface="+mn-ea"/>
              <a:cs typeface="Calibri"/>
            </a:endParaRPr>
          </a:p>
          <a:p>
            <a:pPr defTabSz="667512">
              <a:lnSpc>
                <a:spcPct val="90000"/>
              </a:lnSpc>
              <a:spcAft>
                <a:spcPts val="438"/>
              </a:spcAft>
            </a:pP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Think laterally…</a:t>
            </a:r>
            <a:br>
              <a:rPr lang="en-US" sz="2400" dirty="0">
                <a:solidFill>
                  <a:schemeClr val="bg1"/>
                </a:solidFill>
                <a:cs typeface="Calibri"/>
              </a:rPr>
            </a:br>
            <a:b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… and if all else fails, </a:t>
            </a:r>
            <a:r>
              <a:rPr lang="en-US" sz="2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ask an archivist!</a:t>
            </a:r>
            <a:endParaRPr lang="en-US" sz="3600" b="1" dirty="0">
              <a:solidFill>
                <a:schemeClr val="bg1"/>
              </a:solidFill>
              <a:cs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49B898-BCBB-DA5E-A76B-E65474637713}"/>
              </a:ext>
            </a:extLst>
          </p:cNvPr>
          <p:cNvSpPr txBox="1"/>
          <p:nvPr/>
        </p:nvSpPr>
        <p:spPr>
          <a:xfrm>
            <a:off x="8048886" y="3605463"/>
            <a:ext cx="3749794" cy="28738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67512">
              <a:lnSpc>
                <a:spcPct val="90000"/>
              </a:lnSpc>
              <a:spcAft>
                <a:spcPts val="438"/>
              </a:spcAft>
            </a:pPr>
            <a:r>
              <a: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Search tips:</a:t>
            </a:r>
            <a:endParaRPr lang="en-US" sz="2000" b="1" kern="1200" dirty="0">
              <a:solidFill>
                <a:schemeClr val="tx1"/>
              </a:solidFill>
              <a:latin typeface="+mn-lt"/>
              <a:ea typeface="+mn-ea"/>
              <a:cs typeface="Calibri" panose="020F0502020204030204"/>
            </a:endParaRPr>
          </a:p>
          <a:p>
            <a:pPr defTabSz="667512">
              <a:lnSpc>
                <a:spcPct val="90000"/>
              </a:lnSpc>
              <a:spcAft>
                <a:spcPts val="438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Trade Union: 40,000+ results</a:t>
            </a:r>
            <a:b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</a:br>
            <a:r>
              <a:rPr lang="en-US" sz="2000" kern="1200" dirty="0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Calibri" panose="020F0502020204030204"/>
              </a:rPr>
              <a:t>“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Trade Union</a:t>
            </a:r>
            <a:r>
              <a:rPr lang="en-US" sz="2000" kern="1200" dirty="0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Calibri" panose="020F0502020204030204"/>
              </a:rPr>
              <a:t>”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: 23,000 results</a:t>
            </a:r>
          </a:p>
          <a:p>
            <a:pPr defTabSz="667512">
              <a:lnSpc>
                <a:spcPct val="90000"/>
              </a:lnSpc>
              <a:spcAft>
                <a:spcPts val="438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Trade </a:t>
            </a:r>
            <a:r>
              <a:rPr lang="en-US" sz="2000" kern="1200" dirty="0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Calibri" panose="020F0502020204030204"/>
              </a:rPr>
              <a:t>OR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 Union: 143,000 results</a:t>
            </a:r>
            <a:b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</a:b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Trade </a:t>
            </a:r>
            <a:r>
              <a:rPr lang="en-US" sz="2000" kern="1200" dirty="0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Calibri" panose="020F0502020204030204"/>
              </a:rPr>
              <a:t>AND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 Union: 40,000 results</a:t>
            </a:r>
            <a:b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</a:b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Trade </a:t>
            </a:r>
            <a:r>
              <a:rPr lang="en-US" sz="2000" kern="1200" dirty="0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Calibri" panose="020F0502020204030204"/>
              </a:rPr>
              <a:t>NOT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 </a:t>
            </a:r>
            <a:r>
              <a:rPr lang="en-GB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Union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: 14,000 results</a:t>
            </a:r>
          </a:p>
          <a:p>
            <a:pPr defTabSz="667512">
              <a:lnSpc>
                <a:spcPct val="90000"/>
              </a:lnSpc>
              <a:spcAft>
                <a:spcPts val="438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Trade Un</a:t>
            </a:r>
            <a:r>
              <a:rPr lang="en-US" sz="2000" kern="1200" dirty="0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Calibri" panose="020F0502020204030204"/>
              </a:rPr>
              <a:t>*</a:t>
            </a: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: 49,000 results </a:t>
            </a: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(trade un</a:t>
            </a:r>
            <a:r>
              <a:rPr lang="en-US" sz="1600" u="sng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ion</a:t>
            </a: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, trade un</a:t>
            </a:r>
            <a:r>
              <a:rPr lang="en-US" sz="1600" u="sng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ions</a:t>
            </a: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, trade un</a:t>
            </a:r>
            <a:r>
              <a:rPr lang="en-US" sz="1600" u="sng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ionist</a:t>
            </a: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, trade un</a:t>
            </a:r>
            <a:r>
              <a:rPr lang="en-US" sz="1600" u="sng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ionists</a:t>
            </a: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/>
              </a:rPr>
              <a:t>, etc.)</a:t>
            </a:r>
            <a:endParaRPr lang="en-US" sz="28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26832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E6A5994-76BE-AF5B-8DB2-AFB7157CBC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5071"/>
            <a:ext cx="12192000" cy="542785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48AD979-97F5-7F8B-A11B-5867D4278E1D}"/>
              </a:ext>
            </a:extLst>
          </p:cNvPr>
          <p:cNvSpPr/>
          <p:nvPr/>
        </p:nvSpPr>
        <p:spPr>
          <a:xfrm>
            <a:off x="1937442" y="2046083"/>
            <a:ext cx="6274051" cy="35308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845E07-0E4A-ED00-63FB-408A9CF2C7FF}"/>
              </a:ext>
            </a:extLst>
          </p:cNvPr>
          <p:cNvSpPr/>
          <p:nvPr/>
        </p:nvSpPr>
        <p:spPr>
          <a:xfrm>
            <a:off x="1937442" y="3101566"/>
            <a:ext cx="860079" cy="97249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898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AF7D1-4E9B-C3F0-C023-A53D2AF79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dirty="0"/>
              <a:t>Planning your research trip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847ADFF-3F79-5313-4611-69A03E0A2E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178" r="20378" b="-2"/>
          <a:stretch/>
        </p:blipFill>
        <p:spPr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9" name="sketchy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AC80C7-F7C3-96EF-347C-889E7C7FF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389496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800" dirty="0"/>
              <a:t>The basics: opening hours, location, reading room rules, whether an appointment is required</a:t>
            </a:r>
          </a:p>
          <a:p>
            <a:pPr>
              <a:spcAft>
                <a:spcPts val="600"/>
              </a:spcAft>
            </a:pPr>
            <a:r>
              <a:rPr lang="en-GB" sz="1800" dirty="0"/>
              <a:t>Use online catalogues to identify and preorder material</a:t>
            </a:r>
          </a:p>
          <a:p>
            <a:pPr>
              <a:spcAft>
                <a:spcPts val="600"/>
              </a:spcAft>
            </a:pPr>
            <a:r>
              <a:rPr lang="en-GB" sz="1800" dirty="0"/>
              <a:t>How to record the information: handwritten notes, photos, etc.</a:t>
            </a:r>
          </a:p>
          <a:p>
            <a:pPr>
              <a:spcAft>
                <a:spcPts val="600"/>
              </a:spcAft>
            </a:pPr>
            <a:r>
              <a:rPr lang="en-GB" sz="1800" dirty="0"/>
              <a:t>Learn how to use any equipment you need, e.g. cameras</a:t>
            </a:r>
          </a:p>
          <a:p>
            <a:pPr>
              <a:spcAft>
                <a:spcPts val="600"/>
              </a:spcAft>
            </a:pPr>
            <a:r>
              <a:rPr lang="en-GB" sz="1800" dirty="0"/>
              <a:t>Organise information as you go, e.g. noting document references systematically</a:t>
            </a:r>
          </a:p>
        </p:txBody>
      </p:sp>
    </p:spTree>
    <p:extLst>
      <p:ext uri="{BB962C8B-B14F-4D97-AF65-F5344CB8AC3E}">
        <p14:creationId xmlns:p14="http://schemas.microsoft.com/office/powerpoint/2010/main" val="3136588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FE979F9F-7AA0-9CCF-5E17-276C2B7D6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08" y="2508130"/>
            <a:ext cx="2913194" cy="8053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A3D402-6941-7A5C-F4B4-7910CD4F2C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542" y="2449603"/>
            <a:ext cx="4622995" cy="4052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2014A3-56EA-D463-D9E2-2A6DD0F711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731" y="3022254"/>
            <a:ext cx="2306704" cy="2935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3A13A1-38FF-06C1-4BE9-AB4CB16137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79" y="2934438"/>
            <a:ext cx="3519111" cy="4692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FC2C14E-6140-1975-FCE1-A6C748543727}"/>
              </a:ext>
            </a:extLst>
          </p:cNvPr>
          <p:cNvSpPr txBox="1"/>
          <p:nvPr/>
        </p:nvSpPr>
        <p:spPr>
          <a:xfrm>
            <a:off x="1938090" y="736231"/>
            <a:ext cx="827553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200" b="1" dirty="0">
                <a:latin typeface="+mj-lt"/>
              </a:rPr>
              <a:t>Make sure that you record the basics accurately: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208B1C-5AC0-1CC5-06E5-51A27061C3A1}"/>
              </a:ext>
            </a:extLst>
          </p:cNvPr>
          <p:cNvSpPr txBox="1"/>
          <p:nvPr/>
        </p:nvSpPr>
        <p:spPr>
          <a:xfrm>
            <a:off x="614896" y="1739295"/>
            <a:ext cx="4044496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/>
              <a:t>From the name of the repository … 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675A01-4F7F-7468-C902-0A0514193E2F}"/>
              </a:ext>
            </a:extLst>
          </p:cNvPr>
          <p:cNvSpPr txBox="1"/>
          <p:nvPr/>
        </p:nvSpPr>
        <p:spPr>
          <a:xfrm>
            <a:off x="1221120" y="4122287"/>
            <a:ext cx="3635287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/>
              <a:t>… to the document reference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0C0907-46A7-0A81-1F40-8AB1C18BB1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090" y="4944766"/>
            <a:ext cx="4218834" cy="3752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A863F2-D4FD-27D1-7445-0015DCC2EE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05" y="5477655"/>
            <a:ext cx="5645852" cy="5248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AEBE5B-B782-D3C5-D8CA-B2B3F5B746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526" y="4909711"/>
            <a:ext cx="3357001" cy="403690"/>
          </a:xfrm>
          <a:prstGeom prst="rect">
            <a:avLst/>
          </a:prstGeom>
        </p:spPr>
      </p:pic>
      <p:pic>
        <p:nvPicPr>
          <p:cNvPr id="13" name="Picture 12" descr="Text&#10;&#10;Description automatically generated with low confidence">
            <a:extLst>
              <a:ext uri="{FF2B5EF4-FFF2-40B4-BE49-F238E27FC236}">
                <a16:creationId xmlns:a16="http://schemas.microsoft.com/office/drawing/2014/main" id="{671D5C10-B764-D78A-F071-C171E5E4734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068" y="5248343"/>
            <a:ext cx="4885016" cy="992269"/>
          </a:xfrm>
          <a:prstGeom prst="rect">
            <a:avLst/>
          </a:prstGeom>
        </p:spPr>
      </p:pic>
      <p:pic>
        <p:nvPicPr>
          <p:cNvPr id="3" name="Picture 13">
            <a:extLst>
              <a:ext uri="{FF2B5EF4-FFF2-40B4-BE49-F238E27FC236}">
                <a16:creationId xmlns:a16="http://schemas.microsoft.com/office/drawing/2014/main" id="{8298238A-26CE-0866-536C-AE0F3FC8350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29933" b="-5055"/>
          <a:stretch/>
        </p:blipFill>
        <p:spPr>
          <a:xfrm>
            <a:off x="0" y="1256"/>
            <a:ext cx="12192000" cy="52475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5C44E9D-E995-AB68-C13C-063EDF45392C}"/>
              </a:ext>
            </a:extLst>
          </p:cNvPr>
          <p:cNvCxnSpPr/>
          <p:nvPr/>
        </p:nvCxnSpPr>
        <p:spPr>
          <a:xfrm>
            <a:off x="1246909" y="2373745"/>
            <a:ext cx="1791855" cy="117301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79573A3-F187-0FEA-AA85-8E2329A7CFB7}"/>
              </a:ext>
            </a:extLst>
          </p:cNvPr>
          <p:cNvCxnSpPr/>
          <p:nvPr/>
        </p:nvCxnSpPr>
        <p:spPr>
          <a:xfrm flipH="1">
            <a:off x="1385455" y="2299855"/>
            <a:ext cx="1492023" cy="12446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598084C-9C9A-247F-5E24-103662D4914A}"/>
              </a:ext>
            </a:extLst>
          </p:cNvPr>
          <p:cNvCxnSpPr>
            <a:cxnSpLocks/>
          </p:cNvCxnSpPr>
          <p:nvPr/>
        </p:nvCxnSpPr>
        <p:spPr>
          <a:xfrm>
            <a:off x="6764824" y="2189010"/>
            <a:ext cx="1348811" cy="823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A1B9FCF-1C38-CE73-EBB0-8CE38E9A6454}"/>
              </a:ext>
            </a:extLst>
          </p:cNvPr>
          <p:cNvCxnSpPr>
            <a:cxnSpLocks/>
          </p:cNvCxnSpPr>
          <p:nvPr/>
        </p:nvCxnSpPr>
        <p:spPr>
          <a:xfrm flipH="1">
            <a:off x="6802429" y="2192059"/>
            <a:ext cx="1362412" cy="7707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B0FDD9E-C929-C61D-DE15-38DBC5D0A212}"/>
              </a:ext>
            </a:extLst>
          </p:cNvPr>
          <p:cNvCxnSpPr>
            <a:cxnSpLocks/>
          </p:cNvCxnSpPr>
          <p:nvPr/>
        </p:nvCxnSpPr>
        <p:spPr>
          <a:xfrm>
            <a:off x="8674598" y="2770766"/>
            <a:ext cx="1348811" cy="823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AEC8E4D-5DCF-E30E-14F8-F5776C2D07E5}"/>
              </a:ext>
            </a:extLst>
          </p:cNvPr>
          <p:cNvCxnSpPr>
            <a:cxnSpLocks/>
          </p:cNvCxnSpPr>
          <p:nvPr/>
        </p:nvCxnSpPr>
        <p:spPr>
          <a:xfrm flipH="1">
            <a:off x="8712203" y="2773815"/>
            <a:ext cx="1362412" cy="7707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C514662-0862-C117-71AB-478ABA77C72B}"/>
              </a:ext>
            </a:extLst>
          </p:cNvPr>
          <p:cNvCxnSpPr>
            <a:cxnSpLocks/>
          </p:cNvCxnSpPr>
          <p:nvPr/>
        </p:nvCxnSpPr>
        <p:spPr>
          <a:xfrm>
            <a:off x="4683601" y="2748502"/>
            <a:ext cx="1348811" cy="823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52829B0-69A6-BEB6-494B-C34CC04382AC}"/>
              </a:ext>
            </a:extLst>
          </p:cNvPr>
          <p:cNvCxnSpPr>
            <a:cxnSpLocks/>
          </p:cNvCxnSpPr>
          <p:nvPr/>
        </p:nvCxnSpPr>
        <p:spPr>
          <a:xfrm flipH="1">
            <a:off x="4721206" y="2751551"/>
            <a:ext cx="1362412" cy="7707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ECBDE2C6-533B-73FE-030F-1D306445B953}"/>
                  </a:ext>
                </a:extLst>
              </p14:cNvPr>
              <p14:cNvContentPartPr/>
              <p14:nvPr/>
            </p14:nvContentPartPr>
            <p14:xfrm>
              <a:off x="3799757" y="5702464"/>
              <a:ext cx="322200" cy="26496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ECBDE2C6-533B-73FE-030F-1D306445B95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790757" y="5693824"/>
                <a:ext cx="339840" cy="28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B5173BAA-198C-3200-492A-299A1E2743A7}"/>
                  </a:ext>
                </a:extLst>
              </p14:cNvPr>
              <p14:cNvContentPartPr/>
              <p14:nvPr/>
            </p14:nvContentPartPr>
            <p14:xfrm>
              <a:off x="4117637" y="4933864"/>
              <a:ext cx="246600" cy="4089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B5173BAA-198C-3200-492A-299A1E2743A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108997" y="4924864"/>
                <a:ext cx="264240" cy="42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311C3ACA-0420-1D41-018C-6F99C7194BB8}"/>
                  </a:ext>
                </a:extLst>
              </p14:cNvPr>
              <p14:cNvContentPartPr/>
              <p14:nvPr/>
            </p14:nvContentPartPr>
            <p14:xfrm>
              <a:off x="3617597" y="5149504"/>
              <a:ext cx="213480" cy="1641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311C3ACA-0420-1D41-018C-6F99C7194BB8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608957" y="5140504"/>
                <a:ext cx="231120" cy="18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973DCBF3-4CDD-71C6-62DC-D165FB580B96}"/>
                  </a:ext>
                </a:extLst>
              </p14:cNvPr>
              <p14:cNvContentPartPr/>
              <p14:nvPr/>
            </p14:nvContentPartPr>
            <p14:xfrm>
              <a:off x="8951357" y="5513104"/>
              <a:ext cx="1308600" cy="52740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973DCBF3-4CDD-71C6-62DC-D165FB580B9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942717" y="5504464"/>
                <a:ext cx="1326240" cy="54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67E5E388-0C6D-99FA-87E9-01FA05004702}"/>
                  </a:ext>
                </a:extLst>
              </p14:cNvPr>
              <p14:cNvContentPartPr/>
              <p14:nvPr/>
            </p14:nvContentPartPr>
            <p14:xfrm>
              <a:off x="8091317" y="4924504"/>
              <a:ext cx="2040120" cy="4140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67E5E388-0C6D-99FA-87E9-01FA05004702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082677" y="4915864"/>
                <a:ext cx="2057760" cy="43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4CF6019E-E9CC-B449-853B-D1F7728F4800}"/>
                  </a:ext>
                </a:extLst>
              </p14:cNvPr>
              <p14:cNvContentPartPr/>
              <p14:nvPr/>
            </p14:nvContentPartPr>
            <p14:xfrm>
              <a:off x="11154557" y="5523544"/>
              <a:ext cx="424800" cy="40680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4CF6019E-E9CC-B449-853B-D1F7728F4800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1145557" y="5514904"/>
                <a:ext cx="442440" cy="42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96155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719</TotalTime>
  <Words>489</Words>
  <Application>Microsoft Office PowerPoint</Application>
  <PresentationFormat>Widescreen</PresentationFormat>
  <Paragraphs>78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What are archives?</vt:lpstr>
      <vt:lpstr>Context</vt:lpstr>
      <vt:lpstr>Provenance</vt:lpstr>
      <vt:lpstr>PowerPoint Presentation</vt:lpstr>
      <vt:lpstr>PowerPoint Presentation</vt:lpstr>
      <vt:lpstr>PowerPoint Presentation</vt:lpstr>
      <vt:lpstr>Planning your research trip</vt:lpstr>
      <vt:lpstr>PowerPoint Presentation</vt:lpstr>
      <vt:lpstr>The MRC</vt:lpstr>
      <vt:lpstr>Using our resources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Wood, Liz</dc:creator>
  <cp:lastModifiedBy>Botcherby, Pierre</cp:lastModifiedBy>
  <cp:revision>433</cp:revision>
  <dcterms:created xsi:type="dcterms:W3CDTF">2022-10-19T14:46:19Z</dcterms:created>
  <dcterms:modified xsi:type="dcterms:W3CDTF">2023-12-01T14:48:49Z</dcterms:modified>
</cp:coreProperties>
</file>