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20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11/28/25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11/28/25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migrationobservatory.ox.ac.uk/resources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hyperlink" Target="https://commonslibrary.parliament.uk/topic/home-affairs/immigration/" TargetMode="Externa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58CD-1F00-654F-7F86-552C8D1920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Public History Projects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244C4-D145-3EC8-AEE8-FB9F6C44A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The ‘Gallery’, the Zine, the Blog and the Policy brief</a:t>
            </a:r>
          </a:p>
        </p:txBody>
      </p:sp>
    </p:spTree>
    <p:extLst>
      <p:ext uri="{BB962C8B-B14F-4D97-AF65-F5344CB8AC3E}">
        <p14:creationId xmlns:p14="http://schemas.microsoft.com/office/powerpoint/2010/main" val="3633898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75E76-A771-E422-0A3B-7FA4FD749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Exhibit ‘Immigration’ and ‘Settlement’</a:t>
            </a:r>
          </a:p>
        </p:txBody>
      </p:sp>
      <p:pic>
        <p:nvPicPr>
          <p:cNvPr id="5" name="Content Placeholder 4" descr="A sign with a logo&#10;&#10;AI-generated content may be incorrect.">
            <a:extLst>
              <a:ext uri="{FF2B5EF4-FFF2-40B4-BE49-F238E27FC236}">
                <a16:creationId xmlns:a16="http://schemas.microsoft.com/office/drawing/2014/main" id="{F45321B5-137E-1FE7-CAA4-B0C870AD91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351" y="2021814"/>
            <a:ext cx="4599517" cy="3449638"/>
          </a:xfrm>
        </p:spPr>
      </p:pic>
      <p:pic>
        <p:nvPicPr>
          <p:cNvPr id="7" name="Picture 6" descr="A poster of a group of people&#10;&#10;AI-generated content may be incorrect.">
            <a:extLst>
              <a:ext uri="{FF2B5EF4-FFF2-40B4-BE49-F238E27FC236}">
                <a16:creationId xmlns:a16="http://schemas.microsoft.com/office/drawing/2014/main" id="{BC4F23B1-8669-09A0-B7DF-A99271509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35469" y="2604826"/>
            <a:ext cx="2982434" cy="2236826"/>
          </a:xfrm>
          <a:prstGeom prst="rect">
            <a:avLst/>
          </a:prstGeom>
        </p:spPr>
      </p:pic>
      <p:pic>
        <p:nvPicPr>
          <p:cNvPr id="11" name="Picture 10" descr="A group of posters on a wall&#10;&#10;AI-generated content may be incorrect.">
            <a:extLst>
              <a:ext uri="{FF2B5EF4-FFF2-40B4-BE49-F238E27FC236}">
                <a16:creationId xmlns:a16="http://schemas.microsoft.com/office/drawing/2014/main" id="{E0118D2B-BD33-C607-CBB3-928492CF80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181504" y="573471"/>
            <a:ext cx="3263462" cy="2447597"/>
          </a:xfrm>
          <a:prstGeom prst="rect">
            <a:avLst/>
          </a:prstGeom>
        </p:spPr>
      </p:pic>
      <p:pic>
        <p:nvPicPr>
          <p:cNvPr id="13" name="Picture 12" descr="A black and white poster with images and text&#10;&#10;AI-generated content may be incorrect.">
            <a:extLst>
              <a:ext uri="{FF2B5EF4-FFF2-40B4-BE49-F238E27FC236}">
                <a16:creationId xmlns:a16="http://schemas.microsoft.com/office/drawing/2014/main" id="{DC746FD2-C98F-D34E-1A73-79B8265096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639132" y="2429625"/>
            <a:ext cx="3449638" cy="2587228"/>
          </a:xfrm>
          <a:prstGeom prst="rect">
            <a:avLst/>
          </a:prstGeom>
        </p:spPr>
      </p:pic>
      <p:pic>
        <p:nvPicPr>
          <p:cNvPr id="9" name="Picture 8" descr="A black and white sign on a black surface&#10;&#10;AI-generated content may be incorrect.">
            <a:extLst>
              <a:ext uri="{FF2B5EF4-FFF2-40B4-BE49-F238E27FC236}">
                <a16:creationId xmlns:a16="http://schemas.microsoft.com/office/drawing/2014/main" id="{C43163B9-F1DE-C7F3-F532-74D609637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460172" y="3489376"/>
            <a:ext cx="2774253" cy="208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34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05753-ABC0-7D1D-9723-F1BED8A97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5" y="73927"/>
            <a:ext cx="7274057" cy="104923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Finding Sources: </a:t>
            </a:r>
            <a:br>
              <a:rPr lang="en-GB" dirty="0"/>
            </a:br>
            <a:r>
              <a:rPr lang="en-GB" dirty="0"/>
              <a:t>The MRC</a:t>
            </a:r>
          </a:p>
        </p:txBody>
      </p:sp>
      <p:pic>
        <p:nvPicPr>
          <p:cNvPr id="7" name="Content Placeholder 6" descr="A book with a picture of people sitting in a room&#10;&#10;AI-generated content may be incorrect.">
            <a:extLst>
              <a:ext uri="{FF2B5EF4-FFF2-40B4-BE49-F238E27FC236}">
                <a16:creationId xmlns:a16="http://schemas.microsoft.com/office/drawing/2014/main" id="{A5B5059A-93E4-21AB-30BA-9F4FE7303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527550" y="2448123"/>
            <a:ext cx="3449638" cy="2587228"/>
          </a:xfrm>
        </p:spPr>
      </p:pic>
      <p:pic>
        <p:nvPicPr>
          <p:cNvPr id="9" name="Picture 8" descr="A poster on a table&#10;&#10;AI-generated content may be incorrect.">
            <a:extLst>
              <a:ext uri="{FF2B5EF4-FFF2-40B4-BE49-F238E27FC236}">
                <a16:creationId xmlns:a16="http://schemas.microsoft.com/office/drawing/2014/main" id="{337A5032-BC64-09C2-7ED1-0DF96944F2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22" t="12282" r="5767" b="3280"/>
          <a:stretch>
            <a:fillRect/>
          </a:stretch>
        </p:blipFill>
        <p:spPr>
          <a:xfrm rot="5400000">
            <a:off x="2617286" y="1335989"/>
            <a:ext cx="5503891" cy="4029001"/>
          </a:xfrm>
          <a:prstGeom prst="rect">
            <a:avLst/>
          </a:prstGeom>
        </p:spPr>
      </p:pic>
      <p:pic>
        <p:nvPicPr>
          <p:cNvPr id="11" name="Picture 10" descr="A map of the united states&#10;&#10;AI-generated content may be incorrect.">
            <a:extLst>
              <a:ext uri="{FF2B5EF4-FFF2-40B4-BE49-F238E27FC236}">
                <a16:creationId xmlns:a16="http://schemas.microsoft.com/office/drawing/2014/main" id="{18C2A2D5-257B-2C2D-BB6F-9366B36AF8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010" t="17107" r="12351"/>
          <a:stretch>
            <a:fillRect/>
          </a:stretch>
        </p:blipFill>
        <p:spPr>
          <a:xfrm rot="5400000">
            <a:off x="6387793" y="3949938"/>
            <a:ext cx="3175687" cy="2448329"/>
          </a:xfrm>
          <a:prstGeom prst="rect">
            <a:avLst/>
          </a:prstGeom>
        </p:spPr>
      </p:pic>
      <p:pic>
        <p:nvPicPr>
          <p:cNvPr id="15" name="Picture 14" descr="A pink and black file folder&#10;&#10;AI-generated content may be incorrect.">
            <a:extLst>
              <a:ext uri="{FF2B5EF4-FFF2-40B4-BE49-F238E27FC236}">
                <a16:creationId xmlns:a16="http://schemas.microsoft.com/office/drawing/2014/main" id="{C759FFFD-B25C-313B-A3F6-D2D7EBE37D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470" r="9259"/>
          <a:stretch>
            <a:fillRect/>
          </a:stretch>
        </p:blipFill>
        <p:spPr>
          <a:xfrm rot="5400000">
            <a:off x="8971743" y="3693585"/>
            <a:ext cx="3633257" cy="2448328"/>
          </a:xfrm>
          <a:prstGeom prst="rect">
            <a:avLst/>
          </a:prstGeom>
        </p:spPr>
      </p:pic>
      <p:pic>
        <p:nvPicPr>
          <p:cNvPr id="17" name="Picture 16" descr="A map of the country&#10;&#10;AI-generated content may be incorrect.">
            <a:extLst>
              <a:ext uri="{FF2B5EF4-FFF2-40B4-BE49-F238E27FC236}">
                <a16:creationId xmlns:a16="http://schemas.microsoft.com/office/drawing/2014/main" id="{DC1EDE72-B73F-218F-34E0-B0DC71B2406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800" r="4428"/>
          <a:stretch>
            <a:fillRect/>
          </a:stretch>
        </p:blipFill>
        <p:spPr>
          <a:xfrm rot="5400000">
            <a:off x="9603512" y="498745"/>
            <a:ext cx="2757768" cy="2060281"/>
          </a:xfrm>
          <a:prstGeom prst="rect">
            <a:avLst/>
          </a:prstGeom>
        </p:spPr>
      </p:pic>
      <p:pic>
        <p:nvPicPr>
          <p:cNvPr id="19" name="Picture 18" descr="A book on a wall&#10;&#10;AI-generated content may be incorrect.">
            <a:extLst>
              <a:ext uri="{FF2B5EF4-FFF2-40B4-BE49-F238E27FC236}">
                <a16:creationId xmlns:a16="http://schemas.microsoft.com/office/drawing/2014/main" id="{FF049636-4B8F-62E2-A089-A3E588B7A11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192" t="9997" r="20579" b="18212"/>
          <a:stretch>
            <a:fillRect/>
          </a:stretch>
        </p:blipFill>
        <p:spPr>
          <a:xfrm rot="5400000">
            <a:off x="6875655" y="571930"/>
            <a:ext cx="3460261" cy="2444107"/>
          </a:xfrm>
          <a:prstGeom prst="rect">
            <a:avLst/>
          </a:prstGeom>
        </p:spPr>
      </p:pic>
      <p:pic>
        <p:nvPicPr>
          <p:cNvPr id="21" name="Picture 20" descr="A stack of papers on a white surface&#10;&#10;AI-generated content may be incorrect.">
            <a:extLst>
              <a:ext uri="{FF2B5EF4-FFF2-40B4-BE49-F238E27FC236}">
                <a16:creationId xmlns:a16="http://schemas.microsoft.com/office/drawing/2014/main" id="{44A3051B-A29F-CFAC-3301-3F22FE526CF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3685" r="13489" b="7984"/>
          <a:stretch>
            <a:fillRect/>
          </a:stretch>
        </p:blipFill>
        <p:spPr>
          <a:xfrm rot="5400000">
            <a:off x="-810392" y="1935976"/>
            <a:ext cx="4860243" cy="3300567"/>
          </a:xfrm>
          <a:prstGeom prst="rect">
            <a:avLst/>
          </a:prstGeom>
        </p:spPr>
      </p:pic>
      <p:pic>
        <p:nvPicPr>
          <p:cNvPr id="13" name="Picture 12" descr="A book on a table&#10;&#10;AI-generated content may be incorrect.">
            <a:extLst>
              <a:ext uri="{FF2B5EF4-FFF2-40B4-BE49-F238E27FC236}">
                <a16:creationId xmlns:a16="http://schemas.microsoft.com/office/drawing/2014/main" id="{3532FA20-C317-370E-13BA-729D25A6934D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2831" b="6899"/>
          <a:stretch>
            <a:fillRect/>
          </a:stretch>
        </p:blipFill>
        <p:spPr>
          <a:xfrm>
            <a:off x="1984135" y="4412276"/>
            <a:ext cx="3300568" cy="237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15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een rectangular object with white text&#10;&#10;AI-generated content may be incorrect.">
            <a:extLst>
              <a:ext uri="{FF2B5EF4-FFF2-40B4-BE49-F238E27FC236}">
                <a16:creationId xmlns:a16="http://schemas.microsoft.com/office/drawing/2014/main" id="{2B6D1133-CC8B-3EBD-9A6F-18B87B376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808" y="2712781"/>
            <a:ext cx="2088092" cy="29103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C49582-AA0E-19D2-CD2C-2CED40218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828" y="185591"/>
            <a:ext cx="8553392" cy="1049235"/>
          </a:xfrm>
        </p:spPr>
        <p:txBody>
          <a:bodyPr/>
          <a:lstStyle/>
          <a:p>
            <a:r>
              <a:rPr lang="en-GB" dirty="0"/>
              <a:t>What does a Policy paper Look Like?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EA94F5-D642-0A76-8047-5D6B00047997}"/>
              </a:ext>
            </a:extLst>
          </p:cNvPr>
          <p:cNvSpPr txBox="1"/>
          <p:nvPr/>
        </p:nvSpPr>
        <p:spPr>
          <a:xfrm>
            <a:off x="654270" y="5628323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migrationobservatory.ox.ac.uk</a:t>
            </a:r>
            <a:r>
              <a:rPr lang="en-GB" dirty="0">
                <a:hlinkClick r:id="rId3"/>
              </a:rPr>
              <a:t>/resources/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81BBBA-0CCA-E991-A6F8-AD667BC55858}"/>
              </a:ext>
            </a:extLst>
          </p:cNvPr>
          <p:cNvSpPr txBox="1"/>
          <p:nvPr/>
        </p:nvSpPr>
        <p:spPr>
          <a:xfrm>
            <a:off x="5373413" y="5628323"/>
            <a:ext cx="6608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</a:t>
            </a:r>
            <a:r>
              <a:rPr lang="en-GB" dirty="0" err="1">
                <a:hlinkClick r:id="rId4"/>
              </a:rPr>
              <a:t>commonslibrary.parliament.uk</a:t>
            </a:r>
            <a:r>
              <a:rPr lang="en-GB" dirty="0">
                <a:hlinkClick r:id="rId4"/>
              </a:rPr>
              <a:t>/topic/home-affairs/immigration/</a:t>
            </a:r>
            <a:endParaRPr lang="en-GB" dirty="0"/>
          </a:p>
        </p:txBody>
      </p:sp>
      <p:pic>
        <p:nvPicPr>
          <p:cNvPr id="11" name="Picture 10" descr="A white cover with blue dots&#10;&#10;AI-generated content may be incorrect.">
            <a:extLst>
              <a:ext uri="{FF2B5EF4-FFF2-40B4-BE49-F238E27FC236}">
                <a16:creationId xmlns:a16="http://schemas.microsoft.com/office/drawing/2014/main" id="{5E274AB5-02A5-44A6-D321-688EAE544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8829" y="1038645"/>
            <a:ext cx="2316990" cy="3281107"/>
          </a:xfrm>
          <a:prstGeom prst="rect">
            <a:avLst/>
          </a:prstGeom>
        </p:spPr>
      </p:pic>
      <p:pic>
        <p:nvPicPr>
          <p:cNvPr id="13" name="Picture 12" descr="A screenshot of a document&#10;&#10;AI-generated content may be incorrect.">
            <a:extLst>
              <a:ext uri="{FF2B5EF4-FFF2-40B4-BE49-F238E27FC236}">
                <a16:creationId xmlns:a16="http://schemas.microsoft.com/office/drawing/2014/main" id="{D09CE7EE-56DB-D55F-66B0-2B8B175080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2008" y="2187930"/>
            <a:ext cx="2467723" cy="3435244"/>
          </a:xfrm>
          <a:prstGeom prst="rect">
            <a:avLst/>
          </a:prstGeom>
        </p:spPr>
      </p:pic>
      <p:pic>
        <p:nvPicPr>
          <p:cNvPr id="17" name="Picture 16" descr="A screenshot of a document&#10;&#10;AI-generated content may be incorrect.">
            <a:extLst>
              <a:ext uri="{FF2B5EF4-FFF2-40B4-BE49-F238E27FC236}">
                <a16:creationId xmlns:a16="http://schemas.microsoft.com/office/drawing/2014/main" id="{77A2A05B-B1E7-8239-093D-E87E1CE1E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4757" y="864838"/>
            <a:ext cx="2615012" cy="3695885"/>
          </a:xfrm>
          <a:prstGeom prst="rect">
            <a:avLst/>
          </a:prstGeom>
        </p:spPr>
      </p:pic>
      <p:pic>
        <p:nvPicPr>
          <p:cNvPr id="19" name="Picture 18" descr="A screenshot of a medical research briefing&#10;&#10;AI-generated content may be incorrect.">
            <a:extLst>
              <a:ext uri="{FF2B5EF4-FFF2-40B4-BE49-F238E27FC236}">
                <a16:creationId xmlns:a16="http://schemas.microsoft.com/office/drawing/2014/main" id="{E1481103-7066-4940-82F5-7DC3C7E9FF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913" y="672405"/>
            <a:ext cx="2409271" cy="3401007"/>
          </a:xfrm>
          <a:prstGeom prst="rect">
            <a:avLst/>
          </a:prstGeom>
        </p:spPr>
      </p:pic>
      <p:pic>
        <p:nvPicPr>
          <p:cNvPr id="23" name="Picture 2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04A0AED5-D5C2-C31F-BB9C-DDF47D6197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19539" y="130014"/>
            <a:ext cx="1749827" cy="2476318"/>
          </a:xfrm>
          <a:prstGeom prst="rect">
            <a:avLst/>
          </a:prstGeom>
        </p:spPr>
      </p:pic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6D378111-651B-10BD-7A27-98264E32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9" y="144852"/>
            <a:ext cx="2409271" cy="5562266"/>
          </a:xfrm>
          <a:solidFill>
            <a:srgbClr val="ED20AE">
              <a:alpha val="76078"/>
            </a:srgbClr>
          </a:solidFill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Visually appealing</a:t>
            </a:r>
          </a:p>
          <a:p>
            <a:r>
              <a:rPr lang="en-GB" b="1" dirty="0"/>
              <a:t>Clear branding</a:t>
            </a:r>
          </a:p>
          <a:p>
            <a:r>
              <a:rPr lang="en-GB" b="1" dirty="0"/>
              <a:t>Executive Summary</a:t>
            </a:r>
          </a:p>
          <a:p>
            <a:r>
              <a:rPr lang="en-GB" b="1" dirty="0"/>
              <a:t>Variety of information formats: text boxes, graphs, photographs, personal stories</a:t>
            </a:r>
          </a:p>
          <a:p>
            <a:r>
              <a:rPr lang="en-GB" b="1" dirty="0"/>
              <a:t>Concise</a:t>
            </a:r>
          </a:p>
          <a:p>
            <a:r>
              <a:rPr lang="en-GB" b="1" dirty="0"/>
              <a:t>Claims relatively few, very well supported</a:t>
            </a:r>
          </a:p>
        </p:txBody>
      </p:sp>
      <p:pic>
        <p:nvPicPr>
          <p:cNvPr id="21" name="Picture 2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A5D91101-0A35-3414-4F3D-F318CFFF01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89927" y="2936395"/>
            <a:ext cx="1924257" cy="272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5749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65</TotalTime>
  <Words>94</Words>
  <Application>Microsoft Macintosh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Gallery</vt:lpstr>
      <vt:lpstr>Public History Projects</vt:lpstr>
      <vt:lpstr>How to Exhibit ‘Immigration’ and ‘Settlement’</vt:lpstr>
      <vt:lpstr>Finding Sources:  The MRC</vt:lpstr>
      <vt:lpstr>What does a Policy paper Look Like?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Bivins, Roberta</dc:creator>
  <cp:lastModifiedBy>Bivins, Roberta</cp:lastModifiedBy>
  <cp:revision>2</cp:revision>
  <dcterms:created xsi:type="dcterms:W3CDTF">2025-11-28T08:12:02Z</dcterms:created>
  <dcterms:modified xsi:type="dcterms:W3CDTF">2025-11-28T09:17:52Z</dcterms:modified>
</cp:coreProperties>
</file>