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7"/>
  </p:notesMasterIdLst>
  <p:handoutMasterIdLst>
    <p:handoutMasterId r:id="rId8"/>
  </p:handoutMasterIdLst>
  <p:sldIdLst>
    <p:sldId id="270" r:id="rId4"/>
    <p:sldId id="271" r:id="rId5"/>
    <p:sldId id="272" r:id="rId6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64" autoAdjust="0"/>
    <p:restoredTop sz="90952"/>
  </p:normalViewPr>
  <p:slideViewPr>
    <p:cSldViewPr showGuides="1">
      <p:cViewPr varScale="1">
        <p:scale>
          <a:sx n="155" d="100"/>
          <a:sy n="155" d="100"/>
        </p:scale>
        <p:origin x="62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2" d="100"/>
        <a:sy n="1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4000" cy="501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1366" cy="49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9614"/>
            <a:ext cx="9139568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51670"/>
            <a:ext cx="6912768" cy="1512168"/>
          </a:xfrm>
        </p:spPr>
        <p:txBody>
          <a:bodyPr/>
          <a:lstStyle/>
          <a:p>
            <a:r>
              <a:rPr lang="en-GB" sz="3200" b="0" i="0" dirty="0">
                <a:solidFill>
                  <a:srgbClr val="393A3B"/>
                </a:solidFill>
                <a:effectLst/>
                <a:latin typeface="Lato" panose="020F0502020204030203" pitchFamily="34" charset="0"/>
              </a:rPr>
              <a:t>Long Essay Workshop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507854"/>
            <a:ext cx="388052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Professor Roberta Bivins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Centre for the History of Medicine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University of Warwick</a:t>
            </a:r>
          </a:p>
          <a:p>
            <a:r>
              <a:rPr lang="en-GB" dirty="0" err="1">
                <a:solidFill>
                  <a:srgbClr val="C00000"/>
                </a:solidFill>
              </a:rPr>
              <a:t>peopleshistorynhs.org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9631" y="-3595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7FA034C-6295-AF2E-1644-139A2FD2C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Structuring a short ‘long’ essay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57F661-97C6-BC53-2738-8F60DF8CCF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512" y="1200150"/>
            <a:ext cx="4032448" cy="374786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/>
              <a:t>Ways to focus:</a:t>
            </a:r>
          </a:p>
          <a:p>
            <a:r>
              <a:rPr lang="en-GB" dirty="0"/>
              <a:t>Choose a single historical moment</a:t>
            </a:r>
          </a:p>
          <a:p>
            <a:r>
              <a:rPr lang="en-GB" dirty="0"/>
              <a:t>Choose 1 or 2 specific ethnic groups </a:t>
            </a:r>
          </a:p>
          <a:p>
            <a:r>
              <a:rPr lang="en-GB" dirty="0"/>
              <a:t>Focus on a particular migration pathway </a:t>
            </a:r>
          </a:p>
          <a:p>
            <a:r>
              <a:rPr lang="en-GB" dirty="0"/>
              <a:t>Choose a specific geography</a:t>
            </a:r>
          </a:p>
          <a:p>
            <a:r>
              <a:rPr lang="en-GB" dirty="0"/>
              <a:t>Choose a specific analytical lens (e.g. gender, race, class, sexuality)</a:t>
            </a:r>
          </a:p>
          <a:p>
            <a:r>
              <a:rPr lang="en-GB" dirty="0"/>
              <a:t>Consider your sources and your skills: are you a visual learner? Use visual sources! Are you theory-mad? Test out a particular theoretical approach. Do you have too much bitty evidence? Consider quantification!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4FC2EC-C2F8-ADD4-52D7-5B1B6A162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11960" y="1200150"/>
            <a:ext cx="4474840" cy="381987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/>
              <a:t>Intensify analysis:</a:t>
            </a:r>
          </a:p>
          <a:p>
            <a:r>
              <a:rPr lang="en-GB" dirty="0"/>
              <a:t>Compare apples with apples (and not too many of them!)</a:t>
            </a:r>
          </a:p>
          <a:p>
            <a:r>
              <a:rPr lang="en-GB" dirty="0"/>
              <a:t>Remember to fully situate your case studies: connecting to the wider historical context will add power to your arguments</a:t>
            </a:r>
          </a:p>
          <a:p>
            <a:r>
              <a:rPr lang="en-GB" dirty="0"/>
              <a:t>Attend to change over time: even if you are looking at one moment, you are addressing it as the product of historical trends, and a prompt to the historical trends that emerge from it</a:t>
            </a:r>
          </a:p>
          <a:p>
            <a:r>
              <a:rPr lang="en-GB" dirty="0"/>
              <a:t>Draw on some of the theoretical approaches we have discussed to sharpen your arguments</a:t>
            </a:r>
          </a:p>
        </p:txBody>
      </p:sp>
    </p:spTree>
    <p:extLst>
      <p:ext uri="{BB962C8B-B14F-4D97-AF65-F5344CB8AC3E}">
        <p14:creationId xmlns:p14="http://schemas.microsoft.com/office/powerpoint/2010/main" val="30933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CC587-5CD4-61BC-4D02-BB5708FD1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Workshopping an essay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06734-2467-C586-A7E1-EA309A9D4C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Part 1: in your groups</a:t>
            </a:r>
          </a:p>
          <a:p>
            <a:r>
              <a:rPr lang="en-GB" dirty="0"/>
              <a:t>Share your essay questions and challenges.</a:t>
            </a:r>
          </a:p>
          <a:p>
            <a:r>
              <a:rPr lang="en-GB" dirty="0"/>
              <a:t>Are there any common themes or problems you are facing?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F16874-E68E-DC2E-1ED5-F9B2F7BF61D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Part 2: Together</a:t>
            </a:r>
          </a:p>
          <a:p>
            <a:pPr marL="0" indent="0">
              <a:buNone/>
            </a:pPr>
            <a:r>
              <a:rPr lang="en-GB" dirty="0"/>
              <a:t>What kinds of evidence?</a:t>
            </a:r>
          </a:p>
          <a:p>
            <a:pPr marL="0" indent="0">
              <a:buNone/>
            </a:pPr>
            <a:r>
              <a:rPr lang="en-GB" dirty="0"/>
              <a:t>Where’s the literature?</a:t>
            </a:r>
          </a:p>
          <a:p>
            <a:pPr marL="0" indent="0">
              <a:buNone/>
            </a:pPr>
            <a:r>
              <a:rPr lang="en-GB" dirty="0"/>
              <a:t>What are you too shy to ask (ask it for ‘the group’!)?</a:t>
            </a:r>
          </a:p>
        </p:txBody>
      </p:sp>
    </p:spTree>
    <p:extLst>
      <p:ext uri="{BB962C8B-B14F-4D97-AF65-F5344CB8AC3E}">
        <p14:creationId xmlns:p14="http://schemas.microsoft.com/office/powerpoint/2010/main" val="931607114"/>
      </p:ext>
    </p:extLst>
  </p:cSld>
  <p:clrMapOvr>
    <a:masterClrMapping/>
  </p:clrMapOvr>
</p:sld>
</file>

<file path=ppt/theme/theme1.xml><?xml version="1.0" encoding="utf-8"?>
<a:theme xmlns:a="http://schemas.openxmlformats.org/drawingml/2006/main" name="uni_of_warwick_ruby red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uni_of_warwick_ruby_red_16_9_2810</Template>
  <TotalTime>21473</TotalTime>
  <Words>249</Words>
  <Application>Microsoft Macintosh PowerPoint</Application>
  <PresentationFormat>On-screen Show (16:9)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Lato</vt:lpstr>
      <vt:lpstr>Times New Roman</vt:lpstr>
      <vt:lpstr>uni_of_warwick_ruby red_16_9</vt:lpstr>
      <vt:lpstr>1_Custom Design</vt:lpstr>
      <vt:lpstr>Custom Design</vt:lpstr>
      <vt:lpstr>Long Essay Workshop</vt:lpstr>
      <vt:lpstr>Structuring a short ‘long’ essay</vt:lpstr>
      <vt:lpstr>Workshopping an essay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Contagious Communities, Contested Intersections</dc:title>
  <dc:creator>Microsoft Office User</dc:creator>
  <cp:lastModifiedBy>Bivins, Roberta</cp:lastModifiedBy>
  <cp:revision>304</cp:revision>
  <cp:lastPrinted>2018-03-22T09:31:03Z</cp:lastPrinted>
  <dcterms:created xsi:type="dcterms:W3CDTF">2016-05-26T09:13:48Z</dcterms:created>
  <dcterms:modified xsi:type="dcterms:W3CDTF">2025-05-02T09:41:59Z</dcterms:modified>
</cp:coreProperties>
</file>