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77"/>
    <p:restoredTop sz="95878"/>
  </p:normalViewPr>
  <p:slideViewPr>
    <p:cSldViewPr snapToGrid="0">
      <p:cViewPr>
        <p:scale>
          <a:sx n="96" d="100"/>
          <a:sy n="96" d="100"/>
        </p:scale>
        <p:origin x="-528"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DF1D1-2D21-67A2-E9A6-8BBA7A27B1E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5DBEDB-0683-7CE3-BD56-985D86369B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30A2F92-8A7F-5CC6-A8A8-8C05617DC056}"/>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2796313B-EA63-3B9B-FDFE-72C50B45EE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44B3A8-A65E-49A3-0CBA-C1064B7B4751}"/>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109474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2B973-EC21-3105-2831-0EF9F79FD4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A105B78-0332-C89C-595E-1F0340A1C36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CB1EB7-EF17-6DA3-921D-686522268BFB}"/>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B8F1E77D-2CAC-CD82-8A7C-CDBD55AB55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161696-6E1F-1032-425E-A50E09B8CB1C}"/>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2897590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BF66F1-BC12-58CF-036E-7F2E9E4EE94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D3E17A0-0686-6978-8ED1-E05C1A9B214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221FBE-58C3-56AE-3B39-894677323A11}"/>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5D47D319-1533-AEAC-314F-6BFAD16FBF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438BFE-588C-894A-9D0C-6F33DD468851}"/>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40010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DB2F3-317D-97D9-5F00-97A4FF25ACC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2DF3FD1-D344-237D-7BBE-6207DE21DCC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376F50C-CE71-AAEC-E23F-828F48E21AC2}"/>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82971FEF-B480-7FA9-4F29-1225E0A6EE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854E23-F6E9-2428-D180-D4995A5CCC86}"/>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1225483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8D3B0-DEBB-241A-D135-8A040E774A4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D154BE2-CBE3-74A8-DF25-F113EEF7D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CBAFA95-DC6B-BBB1-9440-D97868A3177D}"/>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B41C97B1-2A8E-AD3A-89D7-7C08A9D27F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61CA27-1457-6479-D790-702F23F99F5B}"/>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1954124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56732-EFA4-6468-F3A1-B70DA7D6285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67B198E-C224-BEC6-249C-C0B073A71A2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F46078A-0CB4-FC9B-8DD8-8374E8B5EA3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6B0AB71-E594-3B29-68B8-B90689083E15}"/>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6" name="Footer Placeholder 5">
            <a:extLst>
              <a:ext uri="{FF2B5EF4-FFF2-40B4-BE49-F238E27FC236}">
                <a16:creationId xmlns:a16="http://schemas.microsoft.com/office/drawing/2014/main" id="{0C2366D4-4E80-243B-A056-8C00864289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6404FB-42F9-735E-833F-A4CB672031BA}"/>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2773963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09A3A-82DB-0065-5B08-1420D902EFE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5CB6CB6-F04B-F2A5-E5A3-0111977C2D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1E1DD2A-02D7-4A7F-C81F-1D0E54406AC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ADF8A14-559B-D136-4386-7A9D7CEFE1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1E82EC7-92C1-DA24-278C-8DBBB8BB536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2AC07CE-7083-9AA1-FFE0-59404F900243}"/>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8" name="Footer Placeholder 7">
            <a:extLst>
              <a:ext uri="{FF2B5EF4-FFF2-40B4-BE49-F238E27FC236}">
                <a16:creationId xmlns:a16="http://schemas.microsoft.com/office/drawing/2014/main" id="{D5EEC1D7-F005-78FC-16AD-BFA5BFE4E1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0FB5A6E-31A5-4323-63AD-9968EA753A31}"/>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148433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4EA77-78DC-3ECA-4669-7A08DC78481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129E3E-32D2-D1AC-D9A9-10BA4C717331}"/>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4" name="Footer Placeholder 3">
            <a:extLst>
              <a:ext uri="{FF2B5EF4-FFF2-40B4-BE49-F238E27FC236}">
                <a16:creationId xmlns:a16="http://schemas.microsoft.com/office/drawing/2014/main" id="{0068BC6F-6A10-CB5D-9729-1437C465C8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AD3B845-82BF-AD2E-B207-E490B7FC4487}"/>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1335000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10B91D-C7B3-D370-8300-2B63227C7795}"/>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3" name="Footer Placeholder 2">
            <a:extLst>
              <a:ext uri="{FF2B5EF4-FFF2-40B4-BE49-F238E27FC236}">
                <a16:creationId xmlns:a16="http://schemas.microsoft.com/office/drawing/2014/main" id="{5C2DA285-D680-352A-4F04-5EF651354C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9E91D5-ECED-0E2E-2014-3D5FCE06CCBE}"/>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3425315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F9DD6-079F-976D-A52D-F74474732BE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ABF1D1E-7CB5-AAA1-810A-C60407C278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57C9350-DDB0-C0D9-95B5-53477EA448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784995-18D8-3FD4-BC64-B0B9DD882A02}"/>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6" name="Footer Placeholder 5">
            <a:extLst>
              <a:ext uri="{FF2B5EF4-FFF2-40B4-BE49-F238E27FC236}">
                <a16:creationId xmlns:a16="http://schemas.microsoft.com/office/drawing/2014/main" id="{40DE8014-DCE6-1E1F-F2AC-1FDAAF0C99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1FF30D-A1F5-1C7E-C95D-0B03094B0339}"/>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3898682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EA5C3-C705-D12E-8A64-0E527B3ACD5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1FE564D-F5B6-09FA-5811-74C8FA11CD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A34B33B-0B35-1D22-352A-0CE8172DA8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332A83-1AB7-9AE2-6AD2-414BF29AA1AB}"/>
              </a:ext>
            </a:extLst>
          </p:cNvPr>
          <p:cNvSpPr>
            <a:spLocks noGrp="1"/>
          </p:cNvSpPr>
          <p:nvPr>
            <p:ph type="dt" sz="half" idx="10"/>
          </p:nvPr>
        </p:nvSpPr>
        <p:spPr/>
        <p:txBody>
          <a:bodyPr/>
          <a:lstStyle/>
          <a:p>
            <a:fld id="{910F6169-905C-D54E-B9AF-20A770BF2FC3}" type="datetimeFigureOut">
              <a:rPr lang="en-US" smtClean="0"/>
              <a:t>1/31/23</a:t>
            </a:fld>
            <a:endParaRPr lang="en-US"/>
          </a:p>
        </p:txBody>
      </p:sp>
      <p:sp>
        <p:nvSpPr>
          <p:cNvPr id="6" name="Footer Placeholder 5">
            <a:extLst>
              <a:ext uri="{FF2B5EF4-FFF2-40B4-BE49-F238E27FC236}">
                <a16:creationId xmlns:a16="http://schemas.microsoft.com/office/drawing/2014/main" id="{F3830684-E226-60B3-049D-8A5D3134DE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D1E523-7A54-F729-AA1E-A3315B05BB4B}"/>
              </a:ext>
            </a:extLst>
          </p:cNvPr>
          <p:cNvSpPr>
            <a:spLocks noGrp="1"/>
          </p:cNvSpPr>
          <p:nvPr>
            <p:ph type="sldNum" sz="quarter" idx="12"/>
          </p:nvPr>
        </p:nvSpPr>
        <p:spPr/>
        <p:txBody>
          <a:bodyPr/>
          <a:lstStyle/>
          <a:p>
            <a:fld id="{68D07D7D-B4B4-484E-B6CF-0628A9E2518B}" type="slidenum">
              <a:rPr lang="en-US" smtClean="0"/>
              <a:t>‹#›</a:t>
            </a:fld>
            <a:endParaRPr lang="en-US"/>
          </a:p>
        </p:txBody>
      </p:sp>
    </p:spTree>
    <p:extLst>
      <p:ext uri="{BB962C8B-B14F-4D97-AF65-F5344CB8AC3E}">
        <p14:creationId xmlns:p14="http://schemas.microsoft.com/office/powerpoint/2010/main" val="552826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2982E1-DBF1-99AA-C7B5-AB8C7E770E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3D0385E-9BF0-6626-83AB-35C194A0D1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12A2299-E6A1-A847-2569-5FBB2FAB25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0F6169-905C-D54E-B9AF-20A770BF2FC3}" type="datetimeFigureOut">
              <a:rPr lang="en-US" smtClean="0"/>
              <a:t>1/31/23</a:t>
            </a:fld>
            <a:endParaRPr lang="en-US"/>
          </a:p>
        </p:txBody>
      </p:sp>
      <p:sp>
        <p:nvSpPr>
          <p:cNvPr id="5" name="Footer Placeholder 4">
            <a:extLst>
              <a:ext uri="{FF2B5EF4-FFF2-40B4-BE49-F238E27FC236}">
                <a16:creationId xmlns:a16="http://schemas.microsoft.com/office/drawing/2014/main" id="{0B626E89-D023-E5AE-422E-4524444377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65E786-A600-4187-785E-B197C91E93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D07D7D-B4B4-484E-B6CF-0628A9E2518B}" type="slidenum">
              <a:rPr lang="en-US" smtClean="0"/>
              <a:t>‹#›</a:t>
            </a:fld>
            <a:endParaRPr lang="en-US"/>
          </a:p>
        </p:txBody>
      </p:sp>
    </p:spTree>
    <p:extLst>
      <p:ext uri="{BB962C8B-B14F-4D97-AF65-F5344CB8AC3E}">
        <p14:creationId xmlns:p14="http://schemas.microsoft.com/office/powerpoint/2010/main" val="1021244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25"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27"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9"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1"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840C9E-C79C-8B7F-2172-EADF446AA449}"/>
              </a:ext>
            </a:extLst>
          </p:cNvPr>
          <p:cNvSpPr>
            <a:spLocks noGrp="1"/>
          </p:cNvSpPr>
          <p:nvPr>
            <p:ph type="ctrTitle"/>
          </p:nvPr>
        </p:nvSpPr>
        <p:spPr>
          <a:xfrm>
            <a:off x="2381534" y="1344304"/>
            <a:ext cx="7451678" cy="2843702"/>
          </a:xfrm>
        </p:spPr>
        <p:txBody>
          <a:bodyPr>
            <a:normAutofit/>
          </a:bodyPr>
          <a:lstStyle/>
          <a:p>
            <a:r>
              <a:rPr lang="en-US" sz="4600">
                <a:solidFill>
                  <a:schemeClr val="bg1"/>
                </a:solidFill>
              </a:rPr>
              <a:t>The Power of the Press: Examining the British Media’s Role in Constructing the Post-War Migrant Experience</a:t>
            </a:r>
          </a:p>
        </p:txBody>
      </p:sp>
      <p:sp>
        <p:nvSpPr>
          <p:cNvPr id="3" name="Subtitle 2">
            <a:extLst>
              <a:ext uri="{FF2B5EF4-FFF2-40B4-BE49-F238E27FC236}">
                <a16:creationId xmlns:a16="http://schemas.microsoft.com/office/drawing/2014/main" id="{10846B62-5EBE-B7C1-26B6-BE026F12B5EE}"/>
              </a:ext>
            </a:extLst>
          </p:cNvPr>
          <p:cNvSpPr>
            <a:spLocks noGrp="1"/>
          </p:cNvSpPr>
          <p:nvPr>
            <p:ph type="subTitle" idx="1"/>
          </p:nvPr>
        </p:nvSpPr>
        <p:spPr>
          <a:xfrm>
            <a:off x="2886765" y="4414123"/>
            <a:ext cx="6418471" cy="1432109"/>
          </a:xfrm>
        </p:spPr>
        <p:txBody>
          <a:bodyPr>
            <a:normAutofit/>
          </a:bodyPr>
          <a:lstStyle/>
          <a:p>
            <a:r>
              <a:rPr lang="en-US" sz="2000">
                <a:solidFill>
                  <a:schemeClr val="bg1"/>
                </a:solidFill>
              </a:rPr>
              <a:t>Nikolas Vucekovich</a:t>
            </a: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022495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CAEBFCD5-5356-4326-8D39-8235A46CD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0809" y="1187311"/>
            <a:ext cx="5089552" cy="4483379"/>
          </a:xfrm>
          <a:prstGeom prst="rect">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14848-248A-47DD-88E0-95099D951E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301" y="1178924"/>
            <a:ext cx="5089552" cy="4483379"/>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18BDA89-0D2C-4C4E-99F6-D7A220FE48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3787" y="1130846"/>
            <a:ext cx="5039475" cy="4439266"/>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aphic 38">
            <a:extLst>
              <a:ext uri="{FF2B5EF4-FFF2-40B4-BE49-F238E27FC236}">
                <a16:creationId xmlns:a16="http://schemas.microsoft.com/office/drawing/2014/main" id="{6B67BE95-96EF-433C-9F29-B0732AA6B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040" y="1424181"/>
            <a:ext cx="1355538" cy="503582"/>
            <a:chOff x="2267504" y="2540250"/>
            <a:chExt cx="1990951" cy="739640"/>
          </a:xfrm>
          <a:solidFill>
            <a:schemeClr val="bg1"/>
          </a:solidFill>
        </p:grpSpPr>
        <p:sp>
          <p:nvSpPr>
            <p:cNvPr id="17" name="Freeform: Shape 16">
              <a:extLst>
                <a:ext uri="{FF2B5EF4-FFF2-40B4-BE49-F238E27FC236}">
                  <a16:creationId xmlns:a16="http://schemas.microsoft.com/office/drawing/2014/main" id="{AD324976-1596-4B76-A61C-5626816B24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18" name="Freeform: Shape 17">
              <a:extLst>
                <a:ext uri="{FF2B5EF4-FFF2-40B4-BE49-F238E27FC236}">
                  <a16:creationId xmlns:a16="http://schemas.microsoft.com/office/drawing/2014/main" id="{C44DEF24-FB22-48A2-8257-B97AD7E1AA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20" name="Graphic 212">
            <a:extLst>
              <a:ext uri="{FF2B5EF4-FFF2-40B4-BE49-F238E27FC236}">
                <a16:creationId xmlns:a16="http://schemas.microsoft.com/office/drawing/2014/main" id="{7CE98B01-ED41-482F-AFA1-19C7FA7C0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502" y="629793"/>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2" name="Graphic 212">
            <a:extLst>
              <a:ext uri="{FF2B5EF4-FFF2-40B4-BE49-F238E27FC236}">
                <a16:creationId xmlns:a16="http://schemas.microsoft.com/office/drawing/2014/main" id="{B9CABDD0-8DF6-4974-A224-9A2A81778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502" y="629793"/>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4" name="Graphic 4">
            <a:extLst>
              <a:ext uri="{FF2B5EF4-FFF2-40B4-BE49-F238E27FC236}">
                <a16:creationId xmlns:a16="http://schemas.microsoft.com/office/drawing/2014/main" id="{D6E8B984-55B9-4A62-A043-997D00F0AE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532680" y="5188771"/>
            <a:ext cx="1076787" cy="1076789"/>
            <a:chOff x="5829300" y="3162300"/>
            <a:chExt cx="532256" cy="532257"/>
          </a:xfrm>
          <a:solidFill>
            <a:schemeClr val="bg1"/>
          </a:solidFill>
        </p:grpSpPr>
        <p:sp>
          <p:nvSpPr>
            <p:cNvPr id="25" name="Freeform: Shape 24">
              <a:extLst>
                <a:ext uri="{FF2B5EF4-FFF2-40B4-BE49-F238E27FC236}">
                  <a16:creationId xmlns:a16="http://schemas.microsoft.com/office/drawing/2014/main" id="{D4FAF4A8-82EB-4F6F-B601-43EBF0BD12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6F2473F-E069-4558-9B41-E285BBE030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C9A4A76-2C9F-486C-9663-6A30A022DE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88431DC7-D4CB-479A-AFA4-5B0C597A2E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0755DA1-6F28-4612-A4A7-B915468C6D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616ED79-5475-49E6-A5FE-8D9DB12FB0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1DCEB47-7140-4682-8DBF-7667BE28F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A931BD3-5A56-42F2-B6B5-647B28D1CF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20E4C8E-4190-498D-9556-6DA668A81F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54B2F30F-0B57-4D60-A087-CD6A471F6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C5E8C73-ED41-4214-AEE6-3C5F49384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1F94534-FE3E-476C-870B-E714E4A66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DE6C1B0-4D58-4937-B2B7-B1207CA18F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a:p>
          </p:txBody>
        </p:sp>
      </p:grpSp>
      <p:sp>
        <p:nvSpPr>
          <p:cNvPr id="2" name="Title 1">
            <a:extLst>
              <a:ext uri="{FF2B5EF4-FFF2-40B4-BE49-F238E27FC236}">
                <a16:creationId xmlns:a16="http://schemas.microsoft.com/office/drawing/2014/main" id="{9883B978-CF19-47D8-C1E5-C3151C78ACBE}"/>
              </a:ext>
            </a:extLst>
          </p:cNvPr>
          <p:cNvSpPr>
            <a:spLocks noGrp="1"/>
          </p:cNvSpPr>
          <p:nvPr>
            <p:ph type="title"/>
          </p:nvPr>
        </p:nvSpPr>
        <p:spPr>
          <a:xfrm>
            <a:off x="838200" y="1391619"/>
            <a:ext cx="4905401" cy="4042196"/>
          </a:xfrm>
        </p:spPr>
        <p:txBody>
          <a:bodyPr>
            <a:normAutofit/>
          </a:bodyPr>
          <a:lstStyle/>
          <a:p>
            <a:pPr algn="ctr"/>
            <a:r>
              <a:rPr lang="en-US">
                <a:solidFill>
                  <a:schemeClr val="bg1"/>
                </a:solidFill>
              </a:rPr>
              <a:t>Main questions my dissertation will answer:</a:t>
            </a:r>
          </a:p>
        </p:txBody>
      </p:sp>
      <p:sp>
        <p:nvSpPr>
          <p:cNvPr id="3" name="Content Placeholder 2">
            <a:extLst>
              <a:ext uri="{FF2B5EF4-FFF2-40B4-BE49-F238E27FC236}">
                <a16:creationId xmlns:a16="http://schemas.microsoft.com/office/drawing/2014/main" id="{D72E9895-56E1-18B2-C6DB-DE6FCE2E49E2}"/>
              </a:ext>
            </a:extLst>
          </p:cNvPr>
          <p:cNvSpPr>
            <a:spLocks noGrp="1"/>
          </p:cNvSpPr>
          <p:nvPr>
            <p:ph idx="1"/>
          </p:nvPr>
        </p:nvSpPr>
        <p:spPr>
          <a:xfrm>
            <a:off x="6477270" y="1130846"/>
            <a:ext cx="4974771" cy="4351338"/>
          </a:xfrm>
        </p:spPr>
        <p:txBody>
          <a:bodyPr>
            <a:normAutofit/>
          </a:bodyPr>
          <a:lstStyle/>
          <a:p>
            <a:r>
              <a:rPr lang="en-US" sz="2000" dirty="0">
                <a:solidFill>
                  <a:schemeClr val="bg1"/>
                </a:solidFill>
              </a:rPr>
              <a:t>How much influence did the media have in defining the </a:t>
            </a:r>
            <a:r>
              <a:rPr lang="en-US" sz="2000" dirty="0">
                <a:solidFill>
                  <a:srgbClr val="FF0000"/>
                </a:solidFill>
              </a:rPr>
              <a:t>‘national identity’ </a:t>
            </a:r>
            <a:r>
              <a:rPr lang="en-US" sz="2000" dirty="0">
                <a:solidFill>
                  <a:schemeClr val="bg1"/>
                </a:solidFill>
              </a:rPr>
              <a:t>of post-war Britain? Who was included/excluded in this definition?</a:t>
            </a:r>
          </a:p>
          <a:p>
            <a:r>
              <a:rPr lang="en-US" sz="2000" dirty="0">
                <a:solidFill>
                  <a:schemeClr val="bg1"/>
                </a:solidFill>
              </a:rPr>
              <a:t>How did the British media’s reporting differ between </a:t>
            </a:r>
            <a:r>
              <a:rPr lang="en-US" sz="2000" dirty="0">
                <a:solidFill>
                  <a:srgbClr val="FF0000"/>
                </a:solidFill>
              </a:rPr>
              <a:t>Irish</a:t>
            </a:r>
            <a:r>
              <a:rPr lang="en-US" sz="2000" dirty="0">
                <a:solidFill>
                  <a:schemeClr val="bg1"/>
                </a:solidFill>
              </a:rPr>
              <a:t> and </a:t>
            </a:r>
            <a:r>
              <a:rPr lang="en-US" sz="2000" dirty="0">
                <a:solidFill>
                  <a:srgbClr val="FF0000"/>
                </a:solidFill>
              </a:rPr>
              <a:t>Caribbean</a:t>
            </a:r>
            <a:r>
              <a:rPr lang="en-US" sz="2000" dirty="0">
                <a:solidFill>
                  <a:schemeClr val="bg1"/>
                </a:solidFill>
              </a:rPr>
              <a:t> Migrants?</a:t>
            </a:r>
          </a:p>
          <a:p>
            <a:r>
              <a:rPr lang="en-US" sz="2000" dirty="0">
                <a:solidFill>
                  <a:schemeClr val="bg1"/>
                </a:solidFill>
              </a:rPr>
              <a:t>Did the media have a </a:t>
            </a:r>
            <a:r>
              <a:rPr lang="en-US" sz="2000" dirty="0">
                <a:solidFill>
                  <a:srgbClr val="FF0000"/>
                </a:solidFill>
              </a:rPr>
              <a:t>significant influence on government policy</a:t>
            </a:r>
            <a:r>
              <a:rPr lang="en-US" sz="2000" dirty="0">
                <a:solidFill>
                  <a:schemeClr val="bg1"/>
                </a:solidFill>
              </a:rPr>
              <a:t> regarding immigration?</a:t>
            </a:r>
          </a:p>
          <a:p>
            <a:r>
              <a:rPr lang="en-US" sz="2000" dirty="0">
                <a:solidFill>
                  <a:schemeClr val="bg1"/>
                </a:solidFill>
              </a:rPr>
              <a:t>How did the reporting directly impact Irish and Caribbean lives? </a:t>
            </a:r>
            <a:r>
              <a:rPr lang="en-US" sz="2000" dirty="0">
                <a:solidFill>
                  <a:srgbClr val="FF0000"/>
                </a:solidFill>
              </a:rPr>
              <a:t>(socially, culturally and economically)</a:t>
            </a:r>
          </a:p>
          <a:p>
            <a:endParaRPr lang="en-US" sz="2000" dirty="0">
              <a:solidFill>
                <a:schemeClr val="bg1"/>
              </a:solidFill>
            </a:endParaRPr>
          </a:p>
        </p:txBody>
      </p:sp>
    </p:spTree>
    <p:extLst>
      <p:ext uri="{BB962C8B-B14F-4D97-AF65-F5344CB8AC3E}">
        <p14:creationId xmlns:p14="http://schemas.microsoft.com/office/powerpoint/2010/main" val="1572508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E237D3-AF2A-9EDD-F4BE-3142868340B4}"/>
              </a:ext>
            </a:extLst>
          </p:cNvPr>
          <p:cNvSpPr>
            <a:spLocks noGrp="1"/>
          </p:cNvSpPr>
          <p:nvPr>
            <p:ph type="title"/>
          </p:nvPr>
        </p:nvSpPr>
        <p:spPr>
          <a:xfrm>
            <a:off x="1102368" y="694268"/>
            <a:ext cx="3553510" cy="5477932"/>
          </a:xfrm>
        </p:spPr>
        <p:txBody>
          <a:bodyPr>
            <a:normAutofit/>
          </a:bodyPr>
          <a:lstStyle/>
          <a:p>
            <a:pPr algn="ctr"/>
            <a:r>
              <a:rPr lang="en-US" dirty="0">
                <a:solidFill>
                  <a:schemeClr val="bg1"/>
                </a:solidFill>
              </a:rPr>
              <a:t>Some of the secondary sources that will aid my research</a:t>
            </a:r>
          </a:p>
        </p:txBody>
      </p:sp>
      <p:grpSp>
        <p:nvGrpSpPr>
          <p:cNvPr id="32" name="Graphic 38">
            <a:extLst>
              <a:ext uri="{FF2B5EF4-FFF2-40B4-BE49-F238E27FC236}">
                <a16:creationId xmlns:a16="http://schemas.microsoft.com/office/drawing/2014/main" id="{1E8369D0-2C3B-4E27-AC6C-A246AC28CD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910252" cy="709660"/>
            <a:chOff x="2267504" y="2540250"/>
            <a:chExt cx="1990951" cy="739640"/>
          </a:xfrm>
          <a:solidFill>
            <a:schemeClr val="bg1"/>
          </a:solidFill>
        </p:grpSpPr>
        <p:sp>
          <p:nvSpPr>
            <p:cNvPr id="11" name="Freeform: Shape 10">
              <a:extLst>
                <a:ext uri="{FF2B5EF4-FFF2-40B4-BE49-F238E27FC236}">
                  <a16:creationId xmlns:a16="http://schemas.microsoft.com/office/drawing/2014/main" id="{A3D5586F-4573-4C57-9793-1EBFDC8963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dirty="0"/>
            </a:p>
          </p:txBody>
        </p:sp>
        <p:sp>
          <p:nvSpPr>
            <p:cNvPr id="33" name="Freeform: Shape 11">
              <a:extLst>
                <a:ext uri="{FF2B5EF4-FFF2-40B4-BE49-F238E27FC236}">
                  <a16:creationId xmlns:a16="http://schemas.microsoft.com/office/drawing/2014/main" id="{5EED35EF-93A0-4921-941C-ECC67AE2A4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grpSp>
        <p:nvGrpSpPr>
          <p:cNvPr id="34" name="Graphic 4">
            <a:extLst>
              <a:ext uri="{FF2B5EF4-FFF2-40B4-BE49-F238E27FC236}">
                <a16:creationId xmlns:a16="http://schemas.microsoft.com/office/drawing/2014/main" id="{C6F74901-2A71-43C3-837C-27CCD6B6D6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37426" y="2203010"/>
            <a:ext cx="975169" cy="975171"/>
            <a:chOff x="5829300" y="3162300"/>
            <a:chExt cx="532256" cy="532257"/>
          </a:xfrm>
          <a:solidFill>
            <a:schemeClr val="bg1"/>
          </a:solidFill>
        </p:grpSpPr>
        <p:sp>
          <p:nvSpPr>
            <p:cNvPr id="35" name="Freeform: Shape 14">
              <a:extLst>
                <a:ext uri="{FF2B5EF4-FFF2-40B4-BE49-F238E27FC236}">
                  <a16:creationId xmlns:a16="http://schemas.microsoft.com/office/drawing/2014/main" id="{A92DF49A-063A-4F60-BE30-D268264925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36" name="Freeform: Shape 15">
              <a:extLst>
                <a:ext uri="{FF2B5EF4-FFF2-40B4-BE49-F238E27FC236}">
                  <a16:creationId xmlns:a16="http://schemas.microsoft.com/office/drawing/2014/main" id="{70DCBBE0-7DEE-43ED-BEE3-ABB179CFC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39FE8DF-D1B2-4074-9BDF-C458EA012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37" name="Freeform: Shape 17">
              <a:extLst>
                <a:ext uri="{FF2B5EF4-FFF2-40B4-BE49-F238E27FC236}">
                  <a16:creationId xmlns:a16="http://schemas.microsoft.com/office/drawing/2014/main" id="{61C143B5-6E24-417D-A035-65747A8E9D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331ED8C-8819-4FFB-BF3C-FDA6A90D4B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38" name="Freeform: Shape 19">
              <a:extLst>
                <a:ext uri="{FF2B5EF4-FFF2-40B4-BE49-F238E27FC236}">
                  <a16:creationId xmlns:a16="http://schemas.microsoft.com/office/drawing/2014/main" id="{2A39574D-5ECC-4A94-9CB6-646D90DA5A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A73D6F7-977D-4026-8F68-CA63C162C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39" name="Freeform: Shape 21">
              <a:extLst>
                <a:ext uri="{FF2B5EF4-FFF2-40B4-BE49-F238E27FC236}">
                  <a16:creationId xmlns:a16="http://schemas.microsoft.com/office/drawing/2014/main" id="{56348370-4FD9-4A99-BB05-944D5B0B0E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40" name="Freeform: Shape 22">
              <a:extLst>
                <a:ext uri="{FF2B5EF4-FFF2-40B4-BE49-F238E27FC236}">
                  <a16:creationId xmlns:a16="http://schemas.microsoft.com/office/drawing/2014/main" id="{D1146D46-43DB-4487-A191-0970511C33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41" name="Freeform: Shape 23">
              <a:extLst>
                <a:ext uri="{FF2B5EF4-FFF2-40B4-BE49-F238E27FC236}">
                  <a16:creationId xmlns:a16="http://schemas.microsoft.com/office/drawing/2014/main" id="{517B7142-9D64-4D34-B23C-9471326AD6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42" name="Freeform: Shape 24">
              <a:extLst>
                <a:ext uri="{FF2B5EF4-FFF2-40B4-BE49-F238E27FC236}">
                  <a16:creationId xmlns:a16="http://schemas.microsoft.com/office/drawing/2014/main" id="{E8EB71CD-AB26-440E-A0D5-E1081DB55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43" name="Freeform: Shape 25">
              <a:extLst>
                <a:ext uri="{FF2B5EF4-FFF2-40B4-BE49-F238E27FC236}">
                  <a16:creationId xmlns:a16="http://schemas.microsoft.com/office/drawing/2014/main" id="{34423BD2-7458-4680-AF49-5013C9D30E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44" name="Freeform: Shape 26">
              <a:extLst>
                <a:ext uri="{FF2B5EF4-FFF2-40B4-BE49-F238E27FC236}">
                  <a16:creationId xmlns:a16="http://schemas.microsoft.com/office/drawing/2014/main" id="{25547DC8-8B87-4446-9CC9-65AF04A5FE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dirty="0"/>
            </a:p>
          </p:txBody>
        </p:sp>
      </p:grpSp>
      <p:sp>
        <p:nvSpPr>
          <p:cNvPr id="29" name="Oval 28">
            <a:extLst>
              <a:ext uri="{FF2B5EF4-FFF2-40B4-BE49-F238E27FC236}">
                <a16:creationId xmlns:a16="http://schemas.microsoft.com/office/drawing/2014/main" id="{EC11F68A-CC71-4196-BBF3-20CDCD75D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502"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Oval 30">
            <a:extLst>
              <a:ext uri="{FF2B5EF4-FFF2-40B4-BE49-F238E27FC236}">
                <a16:creationId xmlns:a16="http://schemas.microsoft.com/office/drawing/2014/main" id="{085F9950-F10E-4E64-962B-F7034578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9502" y="4752208"/>
            <a:ext cx="365021" cy="365021"/>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5D104F6F-C9FF-7D74-4CA1-9A44A2D3D7B5}"/>
              </a:ext>
            </a:extLst>
          </p:cNvPr>
          <p:cNvSpPr>
            <a:spLocks noGrp="1"/>
          </p:cNvSpPr>
          <p:nvPr>
            <p:ph idx="1"/>
          </p:nvPr>
        </p:nvSpPr>
        <p:spPr>
          <a:xfrm>
            <a:off x="5748544" y="637943"/>
            <a:ext cx="5703497" cy="6075677"/>
          </a:xfrm>
        </p:spPr>
        <p:txBody>
          <a:bodyPr>
            <a:normAutofit fontScale="25000" lnSpcReduction="20000"/>
          </a:bodyPr>
          <a:lstStyle/>
          <a:p>
            <a:r>
              <a:rPr lang="en-GB" sz="4400" b="1" dirty="0">
                <a:solidFill>
                  <a:srgbClr val="FF0000"/>
                </a:solidFill>
              </a:rPr>
              <a:t>‘</a:t>
            </a:r>
            <a:r>
              <a:rPr lang="en-GB" sz="4800" b="1" dirty="0">
                <a:solidFill>
                  <a:srgbClr val="FF0000"/>
                </a:solidFill>
              </a:rPr>
              <a:t>The Routledge Companion to British Media History’ </a:t>
            </a:r>
            <a:r>
              <a:rPr lang="en-GB" sz="4800" dirty="0">
                <a:solidFill>
                  <a:schemeClr val="bg1"/>
                </a:solidFill>
              </a:rPr>
              <a:t>by Martin Conboy and John Steel</a:t>
            </a:r>
          </a:p>
          <a:p>
            <a:pPr lvl="1"/>
            <a:r>
              <a:rPr lang="en-GB" sz="4800" dirty="0">
                <a:solidFill>
                  <a:schemeClr val="bg1"/>
                </a:solidFill>
              </a:rPr>
              <a:t>A useful guide tracking the evolution of the British media within social, regional and national contexts. Emphasises the role of the media in creating British ‘National Identity’</a:t>
            </a:r>
          </a:p>
          <a:p>
            <a:pPr marL="457200" lvl="1" indent="0">
              <a:buNone/>
            </a:pPr>
            <a:endParaRPr lang="en-GB" sz="4800" dirty="0">
              <a:solidFill>
                <a:schemeClr val="bg1"/>
              </a:solidFill>
            </a:endParaRPr>
          </a:p>
          <a:p>
            <a:r>
              <a:rPr lang="en-GB" sz="4800" b="1" dirty="0">
                <a:solidFill>
                  <a:srgbClr val="FF0000"/>
                </a:solidFill>
              </a:rPr>
              <a:t>‘Whitewashing Britain: Race and Citizenship in the post-war era’ </a:t>
            </a:r>
            <a:r>
              <a:rPr lang="en-GB" sz="4800" b="1" dirty="0">
                <a:solidFill>
                  <a:schemeClr val="bg1"/>
                </a:solidFill>
              </a:rPr>
              <a:t>+ </a:t>
            </a:r>
          </a:p>
          <a:p>
            <a:r>
              <a:rPr lang="en-GB" sz="4800" b="1" dirty="0">
                <a:solidFill>
                  <a:srgbClr val="FF0000"/>
                </a:solidFill>
              </a:rPr>
              <a:t>‘Communities of Britishness: Migration in the last Grasp of Empire’</a:t>
            </a:r>
            <a:r>
              <a:rPr lang="en-GB" sz="4800" dirty="0">
                <a:solidFill>
                  <a:srgbClr val="FF0000"/>
                </a:solidFill>
              </a:rPr>
              <a:t> </a:t>
            </a:r>
            <a:r>
              <a:rPr lang="en-GB" sz="4800" dirty="0">
                <a:solidFill>
                  <a:schemeClr val="bg1"/>
                </a:solidFill>
              </a:rPr>
              <a:t>by Kathleen Paul</a:t>
            </a:r>
          </a:p>
          <a:p>
            <a:pPr lvl="1"/>
            <a:r>
              <a:rPr lang="en-GB" sz="4800" dirty="0">
                <a:solidFill>
                  <a:schemeClr val="bg1"/>
                </a:solidFill>
              </a:rPr>
              <a:t>Paul deals with the theme of citizenship in Britain, and how migrants have struggled to assimilate due to opposition from British government and society. </a:t>
            </a:r>
          </a:p>
          <a:p>
            <a:r>
              <a:rPr lang="en-GB" sz="4800" b="1" dirty="0">
                <a:solidFill>
                  <a:srgbClr val="FF0000"/>
                </a:solidFill>
              </a:rPr>
              <a:t>’The Vision of a Nation: Making Multiculturalism on British Television, 1960-1980’ </a:t>
            </a:r>
            <a:r>
              <a:rPr lang="en-GB" sz="4800" dirty="0">
                <a:solidFill>
                  <a:schemeClr val="bg1"/>
                </a:solidFill>
              </a:rPr>
              <a:t>by Gavin Schaffer</a:t>
            </a:r>
          </a:p>
          <a:p>
            <a:pPr lvl="1"/>
            <a:r>
              <a:rPr lang="en-GB" sz="4800" dirty="0">
                <a:solidFill>
                  <a:schemeClr val="bg1"/>
                </a:solidFill>
              </a:rPr>
              <a:t>Examines the role of television in shaping the cultural and social values of British society; gives key insight into how television has been used as a medium to shape public opinion</a:t>
            </a:r>
          </a:p>
          <a:p>
            <a:pPr lvl="1"/>
            <a:endParaRPr lang="en-GB" sz="4800" dirty="0">
              <a:solidFill>
                <a:schemeClr val="bg1"/>
              </a:solidFill>
            </a:endParaRPr>
          </a:p>
          <a:p>
            <a:r>
              <a:rPr lang="en-GB" sz="4800" b="1" dirty="0">
                <a:solidFill>
                  <a:srgbClr val="FF0000"/>
                </a:solidFill>
              </a:rPr>
              <a:t>‘The Windrush Betrayal: Exposing the Hostile Environment’ </a:t>
            </a:r>
            <a:r>
              <a:rPr lang="en-GB" sz="4800" dirty="0">
                <a:solidFill>
                  <a:schemeClr val="bg1"/>
                </a:solidFill>
              </a:rPr>
              <a:t>by Amelia Gentleman</a:t>
            </a:r>
          </a:p>
          <a:p>
            <a:pPr lvl="1"/>
            <a:r>
              <a:rPr lang="en-GB" sz="4800" dirty="0">
                <a:solidFill>
                  <a:schemeClr val="bg1"/>
                </a:solidFill>
              </a:rPr>
              <a:t>Provides key information on how the Windrush generation were treated upon their arrival in Britain. Gentleman’s journalism helped bring the Windrush scandal to public attention.</a:t>
            </a:r>
          </a:p>
          <a:p>
            <a:r>
              <a:rPr lang="en-GB" sz="4800" b="1" dirty="0">
                <a:solidFill>
                  <a:srgbClr val="FF0000"/>
                </a:solidFill>
              </a:rPr>
              <a:t>‘African Caribbean Immigrants in The United Kingdom: The Legacy of Racial Disadvantages’ </a:t>
            </a:r>
            <a:r>
              <a:rPr lang="en-GB" sz="4800" dirty="0">
                <a:solidFill>
                  <a:schemeClr val="bg1"/>
                </a:solidFill>
              </a:rPr>
              <a:t>by Marcia Sutherland</a:t>
            </a:r>
          </a:p>
          <a:p>
            <a:pPr lvl="1"/>
            <a:r>
              <a:rPr lang="en-GB" sz="4800" dirty="0">
                <a:solidFill>
                  <a:schemeClr val="bg1"/>
                </a:solidFill>
              </a:rPr>
              <a:t>Offers a complete view of the experiences of Caribbean migrants in the post-war period. It clearly outlines how they were subjugated to discrimination in almost every aspect of their life; the British media made matters worse through harmful reporting </a:t>
            </a:r>
          </a:p>
          <a:p>
            <a:pPr lvl="1"/>
            <a:endParaRPr lang="en-GB" sz="4800" dirty="0">
              <a:solidFill>
                <a:schemeClr val="bg1"/>
              </a:solidFill>
            </a:endParaRPr>
          </a:p>
          <a:p>
            <a:r>
              <a:rPr lang="en-GB" sz="4800" b="1" dirty="0">
                <a:solidFill>
                  <a:srgbClr val="FF0000"/>
                </a:solidFill>
              </a:rPr>
              <a:t>‘The Irish in Post-War Britain’</a:t>
            </a:r>
            <a:r>
              <a:rPr lang="en-GB" sz="4800" b="1" dirty="0">
                <a:solidFill>
                  <a:schemeClr val="bg1"/>
                </a:solidFill>
              </a:rPr>
              <a:t> </a:t>
            </a:r>
            <a:r>
              <a:rPr lang="en-GB" sz="4800" dirty="0">
                <a:solidFill>
                  <a:schemeClr val="bg1"/>
                </a:solidFill>
              </a:rPr>
              <a:t>by Enda Delaney</a:t>
            </a:r>
          </a:p>
          <a:p>
            <a:pPr lvl="1"/>
            <a:r>
              <a:rPr lang="en-GB" sz="4800" dirty="0">
                <a:solidFill>
                  <a:schemeClr val="bg1"/>
                </a:solidFill>
              </a:rPr>
              <a:t>Provides helpful contextual information on the discrimination which Irish faced in Britain. She reveals that, despite the significant contributions made to British society by the Irish, they were still viewed with suspicion and mistrust and subjugated to severe mistreatment.</a:t>
            </a:r>
          </a:p>
          <a:p>
            <a:endParaRPr lang="en-US" sz="4000" dirty="0">
              <a:solidFill>
                <a:schemeClr val="bg1"/>
              </a:solidFill>
            </a:endParaRPr>
          </a:p>
          <a:p>
            <a:pPr marL="457200" lvl="1" indent="0">
              <a:buNone/>
            </a:pPr>
            <a:endParaRPr lang="en-US" sz="500" dirty="0">
              <a:solidFill>
                <a:schemeClr val="bg1"/>
              </a:solidFill>
            </a:endParaRPr>
          </a:p>
        </p:txBody>
      </p:sp>
    </p:spTree>
    <p:extLst>
      <p:ext uri="{BB962C8B-B14F-4D97-AF65-F5344CB8AC3E}">
        <p14:creationId xmlns:p14="http://schemas.microsoft.com/office/powerpoint/2010/main" val="4057797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Graphic 212">
            <a:extLst>
              <a:ext uri="{FF2B5EF4-FFF2-40B4-BE49-F238E27FC236}">
                <a16:creationId xmlns:a16="http://schemas.microsoft.com/office/drawing/2014/main" id="{55C61911-45B2-48BF-AC7A-1EB579B42C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2" name="Graphic 212">
            <a:extLst>
              <a:ext uri="{FF2B5EF4-FFF2-40B4-BE49-F238E27FC236}">
                <a16:creationId xmlns:a16="http://schemas.microsoft.com/office/drawing/2014/main" id="{2DE4D4CE-6DAE-4A05-BE5B-6BCE3F4EC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02373" y="798490"/>
            <a:ext cx="914565" cy="91456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 name="Title 1">
            <a:extLst>
              <a:ext uri="{FF2B5EF4-FFF2-40B4-BE49-F238E27FC236}">
                <a16:creationId xmlns:a16="http://schemas.microsoft.com/office/drawing/2014/main" id="{7FDF32BA-0B76-EBE1-EDB9-D66168729167}"/>
              </a:ext>
            </a:extLst>
          </p:cNvPr>
          <p:cNvSpPr>
            <a:spLocks noGrp="1"/>
          </p:cNvSpPr>
          <p:nvPr>
            <p:ph type="title"/>
          </p:nvPr>
        </p:nvSpPr>
        <p:spPr>
          <a:xfrm>
            <a:off x="1102367" y="1264801"/>
            <a:ext cx="4114571" cy="4296387"/>
          </a:xfrm>
        </p:spPr>
        <p:txBody>
          <a:bodyPr>
            <a:normAutofit/>
          </a:bodyPr>
          <a:lstStyle/>
          <a:p>
            <a:pPr algn="ctr"/>
            <a:r>
              <a:rPr lang="en-GB" dirty="0">
                <a:solidFill>
                  <a:schemeClr val="bg1"/>
                </a:solidFill>
              </a:rPr>
              <a:t>Important primary sources for my analysis</a:t>
            </a:r>
          </a:p>
        </p:txBody>
      </p:sp>
      <p:grpSp>
        <p:nvGrpSpPr>
          <p:cNvPr id="14" name="Group 13">
            <a:extLst>
              <a:ext uri="{FF2B5EF4-FFF2-40B4-BE49-F238E27FC236}">
                <a16:creationId xmlns:a16="http://schemas.microsoft.com/office/drawing/2014/main" id="{B8CB1D39-68D4-4372-BF3B-2A33A7495E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15" name="Freeform: Shape 14">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6" name="Freeform: Shape 15">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18" name="Oval 17">
            <a:extLst>
              <a:ext uri="{FF2B5EF4-FFF2-40B4-BE49-F238E27FC236}">
                <a16:creationId xmlns:a16="http://schemas.microsoft.com/office/drawing/2014/main" id="{10C23D31-5B0A-4956-A59F-A24F57D2A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F4C6FC6E-4AAF-4628-B7E5-85DF9D32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988" y="4604761"/>
            <a:ext cx="319941" cy="31994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34D512FC-7ABD-65FA-C666-0963ED9839E6}"/>
              </a:ext>
            </a:extLst>
          </p:cNvPr>
          <p:cNvSpPr>
            <a:spLocks noGrp="1"/>
          </p:cNvSpPr>
          <p:nvPr>
            <p:ph idx="1"/>
          </p:nvPr>
        </p:nvSpPr>
        <p:spPr>
          <a:xfrm>
            <a:off x="5658678" y="401246"/>
            <a:ext cx="5793363" cy="5585818"/>
          </a:xfrm>
        </p:spPr>
        <p:txBody>
          <a:bodyPr>
            <a:noAutofit/>
          </a:bodyPr>
          <a:lstStyle/>
          <a:p>
            <a:r>
              <a:rPr lang="en-GB" sz="1300" b="1" dirty="0">
                <a:solidFill>
                  <a:srgbClr val="FF0000"/>
                </a:solidFill>
              </a:rPr>
              <a:t>‘Panorama’ – BBC (1950’s + 1960’s)</a:t>
            </a:r>
          </a:p>
          <a:p>
            <a:pPr lvl="1"/>
            <a:r>
              <a:rPr lang="en-GB" sz="1300" dirty="0">
                <a:solidFill>
                  <a:schemeClr val="bg1"/>
                </a:solidFill>
              </a:rPr>
              <a:t>A current affairs program that is still running today. During the 50s and 60s it aired several episodes covering the topic of migration. It showed several interviews with the British public, where they often vocalised their anti-migrant sentiment.</a:t>
            </a:r>
          </a:p>
          <a:p>
            <a:r>
              <a:rPr lang="en-GB" sz="1300" b="1" dirty="0">
                <a:solidFill>
                  <a:srgbClr val="FF0000"/>
                </a:solidFill>
              </a:rPr>
              <a:t>‘The Jamaican Problem’ (1955)</a:t>
            </a:r>
          </a:p>
          <a:p>
            <a:pPr lvl="1"/>
            <a:r>
              <a:rPr lang="en-GB" sz="1300" dirty="0">
                <a:solidFill>
                  <a:schemeClr val="bg1"/>
                </a:solidFill>
              </a:rPr>
              <a:t>A program reporting on the lives of Jamaican migrants arriving in Britain. It uses racist tropes and stereotypes when describing the migrants, and suggests that the solution to the ‘problem’ is for the Caribbean nations to develop enough for the migrants to return home.</a:t>
            </a:r>
          </a:p>
          <a:p>
            <a:r>
              <a:rPr lang="en-GB" sz="1300" dirty="0">
                <a:solidFill>
                  <a:srgbClr val="FF0000"/>
                </a:solidFill>
              </a:rPr>
              <a:t>‘</a:t>
            </a:r>
            <a:r>
              <a:rPr lang="en-GB" sz="1300" b="1" dirty="0">
                <a:solidFill>
                  <a:srgbClr val="FF0000"/>
                </a:solidFill>
              </a:rPr>
              <a:t>A Taste of Honey’ (1961)</a:t>
            </a:r>
          </a:p>
          <a:p>
            <a:pPr lvl="1"/>
            <a:r>
              <a:rPr lang="en-GB" sz="1300" dirty="0">
                <a:solidFill>
                  <a:schemeClr val="bg1"/>
                </a:solidFill>
              </a:rPr>
              <a:t>While not categorised as ‘press’, it is a film which covers migration as one of its central themes. It follows a young woman and her relationship with a black sailor, and the social issues that followed. Being released in 1961, it is a good indicator of the social struggles of the time for migrants, particularly people of colour. </a:t>
            </a:r>
          </a:p>
          <a:p>
            <a:r>
              <a:rPr lang="en-GB" sz="1300" b="1" dirty="0">
                <a:solidFill>
                  <a:srgbClr val="FF0000"/>
                </a:solidFill>
              </a:rPr>
              <a:t>‘Mass Immigration is Harming Britain’ – The Daily Express (June 23, 1958)</a:t>
            </a:r>
          </a:p>
          <a:p>
            <a:pPr lvl="1"/>
            <a:r>
              <a:rPr lang="en-GB" sz="1300" dirty="0">
                <a:solidFill>
                  <a:schemeClr val="bg1"/>
                </a:solidFill>
              </a:rPr>
              <a:t>Main theme was that mass immigration had a negative effect on British society, leading to overcrowding, unemployment, and crime. Argued that the government was not doing enough to address the ‘migrant issue’.</a:t>
            </a:r>
          </a:p>
          <a:p>
            <a:r>
              <a:rPr lang="en-GB" sz="1300" b="1" dirty="0">
                <a:solidFill>
                  <a:srgbClr val="FF0000"/>
                </a:solidFill>
              </a:rPr>
              <a:t>‘West Indian Immigrants: A New Challenge for Britain’ – The Daily Telegraph (June 16, 1956)</a:t>
            </a:r>
          </a:p>
          <a:p>
            <a:pPr lvl="1"/>
            <a:r>
              <a:rPr lang="en-GB" sz="1300" dirty="0">
                <a:solidFill>
                  <a:schemeClr val="bg1"/>
                </a:solidFill>
              </a:rPr>
              <a:t>The article suggests that large-scale immigration presented a significant challenge to Britain’s social and economic systems. Argued that the number and speed of migrants moving to Britain was creating problems for both the migrants and the existing population – called for government intervention</a:t>
            </a:r>
          </a:p>
        </p:txBody>
      </p:sp>
      <p:grpSp>
        <p:nvGrpSpPr>
          <p:cNvPr id="22"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bg1"/>
          </a:solidFill>
        </p:grpSpPr>
        <p:sp>
          <p:nvSpPr>
            <p:cNvPr id="23" name="Freeform: Shape 22">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172203693"/>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TotalTime>
  <Words>719</Words>
  <Application>Microsoft Macintosh PowerPoint</Application>
  <PresentationFormat>Widescreen</PresentationFormat>
  <Paragraphs>35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 2013 - 2022</vt:lpstr>
      <vt:lpstr>The Power of the Press: Examining the British Media’s Role in Constructing the Post-War Migrant Experience</vt:lpstr>
      <vt:lpstr>Main questions my dissertation will answer:</vt:lpstr>
      <vt:lpstr>Some of the secondary sources that will aid my research</vt:lpstr>
      <vt:lpstr>Important primary sources for my analysis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the Press: Examining the British Media’s Role in Constructing the Post-War Migrant Experience</dc:title>
  <dc:creator>VUCEKOVICH, NIKOLAS (UG)</dc:creator>
  <cp:lastModifiedBy>VUCEKOVICH, NIKOLAS (UG)</cp:lastModifiedBy>
  <cp:revision>7</cp:revision>
  <dcterms:created xsi:type="dcterms:W3CDTF">2023-01-31T16:04:20Z</dcterms:created>
  <dcterms:modified xsi:type="dcterms:W3CDTF">2023-02-01T14:41:35Z</dcterms:modified>
</cp:coreProperties>
</file>