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1010B1-DC82-4BB2-9409-46BCF0F2DB45}" v="20" dt="2023-01-29T15:14:49.3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9T14:53:40.712"/>
    </inkml:context>
    <inkml:brush xml:id="br0">
      <inkml:brushProperty name="width" value="0.35" units="cm"/>
      <inkml:brushProperty name="height" value="0.35" units="cm"/>
      <inkml:brushProperty name="color" value="#004F8B"/>
    </inkml:brush>
  </inkml:definitions>
  <inkml:trace contextRef="#ctx0" brushRef="#br0">1 3791 24575,'951'0'0,"-922"-2"0,-1-1 0,1-1 0,-1-2 0,0 0 0,29-12 0,16-4 0,-16 10 0,-42 9 0,1 0 0,0-1 0,-1 0 0,0-1 0,0-1 0,26-14 0,206-144 0,-142 84 0,-82 59 0,2 1 0,0 2 0,1 0 0,38-18 0,-29 20 0,-1-1 0,-1-1 0,-1-2 0,44-36 0,110-127 0,-174 170 0,13-10 0,48-36 0,-51 42 0,0-1 0,0-1 0,23-26 0,-26 20 0,0 0 0,-2-2 0,0 0 0,-2 0 0,22-58 0,-33 73 0,2 0 0,-1 1 0,2-1 0,-1 1 0,1 1 0,1-1 0,0 1 0,0 1 0,15-14 0,-13 14 0,-1-1 0,-1 0 0,0-1 0,0 0 0,-1 0 0,-1-1 0,0 1 0,6-17 0,3-14 0,10-46 0,-12 23 0,-3-1 0,-2-1 0,-3-124 0,-3 156 0,1 0 0,11-52 0,4-29 0,-11-333 0,-9 268 0,2-579 0,0 747 0,0 1 0,-1 0 0,-1 0 0,-3-18 0,4 29 0,1 0 0,0 0 0,0 0 0,-1 0 0,1 0 0,0 0 0,-1 0 0,1 0 0,-1 0 0,1 0 0,-1 1 0,0-1 0,1 0 0,-1 0 0,0 1 0,1-1 0,-1 0 0,0 1 0,0-1 0,0 1 0,0-1 0,0 1 0,0-1 0,1 1 0,-1 0 0,0-1 0,0 1 0,0 0 0,0 0 0,0 0 0,0-1 0,0 1 0,0 0 0,0 1 0,0-1 0,0 0 0,0 0 0,0 0 0,0 1 0,0-1 0,0 0 0,0 1 0,-2 0 0,-4 3 0,0 0 0,1 0 0,-1 1 0,-9 9 0,9-8 0,-6 7 0,0 0 0,1 1 0,1 1 0,0 0 0,1 0 0,-11 23 0,12-22 0,0 0 0,-1 0 0,0-1 0,-1-1 0,-1 1 0,-22 19 0,-25 7 0,42-30 0,0 0 0,-30 28 0,11-4 0,-2-1 0,-2-2 0,-50 32 0,77-54 0,-1 0 0,2 0 0,-1 1 0,-20 24 0,-36 59 0,-5 4 0,42-62 0,3 1 0,1 1 0,-46 83 0,65-102 0,-24 34 0,45-97 0,-8 33 0,1 1 0,0 0 0,1-1 0,0 2 0,0-1 0,1 1 0,0 0 0,1 0 0,0 1 0,12-11 0,9-3 0,62-38 0,-75 49 0,0-1 0,0-1 0,-2 0 0,18-21 0,-18 19 0,1-1 0,1 2 0,25-19 0,-2 9 0,-19 13 0,-2-1 0,26-21 0,-19 12 0,0-2 0,-2 0 0,0-2 0,-2 0 0,25-39 0,-36 47 0,-2 2 0,1 0 0,0 1 0,1 0 0,1 0 0,0 1 0,0 1 0,25-21 0,-11 15 0,34-33 0,-50 42 0,1-2 0,-2 1 0,1-1 0,-2 0 0,13-25 0,-5 4 0,-4 7 0,1 0 0,1 1 0,2 0 0,26-34 0,-36 53 0,0 0 0,1 0 0,0 0 0,0 1 0,0 0 0,0 0 0,1 1 0,0 0 0,0 0 0,0 0 0,0 1 0,0 0 0,0 0 0,0 1 0,13-1 0,-11 2 0,0 0 0,-1 0 0,1 1 0,0 0 0,-1 0 0,1 1 0,0 0 0,-1 1 0,0 0 0,0 0 0,0 1 0,14 8 0,18 13 0,-28-18 0,-1-1 0,0 2 0,0-1 0,-1 2 0,0-1 0,0 1 0,-1 1 0,12 16 0,27 49 0,-17-25 0,38 47 0,-51-72 0,28 50 0,-33-52 0,0-1 0,33 41 0,-28-46 0,0-1 0,1-1 0,1 0 0,38 20 0,30 23 0,-48-24 0,-28-23 0,1 0 0,0-1 0,1 0 0,0-1 0,0 0 0,23 9 0,56 13 0,34 14 0,-110-38 0,0 2 0,-1 0 0,0 1 0,0 0 0,18 17 0,-21-13 0,-1 0 0,-1 1 0,18 29 0,-17-25 0,-6-5 0,-6-14 0,0 0 0,0 0 0,0 1 0,0-1 0,0 0 0,-1 0 0,1 0 0,0 1 0,0-1 0,0 0 0,0 0 0,0 0 0,-1 0 0,1 1 0,0-1 0,0 0 0,0 0 0,0 0 0,-1 0 0,1 0 0,0 0 0,0 1 0,0-1 0,-1 0 0,1 0 0,0 0 0,0 0 0,0 0 0,-1 0 0,1 0 0,0 0 0,0 0 0,-1 0 0,1 0 0,-27-8 0,-144-83 0,96 48 0,55 33 0,-1 2 0,0 0 0,-33-8 0,28 9 0,-49-20 0,55 17 0,1-1 0,0 0 0,-34-28 0,-42-52 0,6 5 0,73 72 0,0 1 0,-1 1 0,0 0 0,-1 1 0,-24-11 0,15 7 0,-32-21 0,-71-47-1365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9T14:54:07.376"/>
    </inkml:context>
    <inkml:brush xml:id="br0">
      <inkml:brushProperty name="width" value="0.35" units="cm"/>
      <inkml:brushProperty name="height" value="0.35" units="cm"/>
      <inkml:brushProperty name="color" value="#004F8B"/>
    </inkml:brush>
  </inkml:definitions>
  <inkml:trace contextRef="#ctx0" brushRef="#br0">95 3453 24575,'0'-494'0,"-1"466"0,-2 1 0,-1-1 0,-1 1 0,-1 0 0,-1 1 0,-2-1 0,-15-33 0,16 39 0,1 0 0,2 0 0,0-1 0,0 0 0,-1-36 0,7-113 0,1 89 0,-1 67 0,0 0 0,0 0 0,2 1 0,0-1 0,0 1 0,2-1 0,0 1 0,10-21 0,8-13 0,-2-1 0,28-102 0,-43 128 0,2 0 0,1 0 0,1 1 0,0 0 0,2 1 0,15-22 0,-4 12 0,1 2 0,1 0 0,34-29 0,-47 45 0,-1 1 0,13-19 0,-17 21 0,0 0 0,1 1 0,0 0 0,1 1 0,-1-1 0,16-10 0,25-9 0,-32 19 0,0-1 0,0-1 0,-1 0 0,24-22 0,-9 2 0,1 1 0,49-34 0,-66 53 0,1 2 0,1 0 0,-1 0 0,1 2 0,1 0 0,-1 1 0,1 1 0,25-4 0,136-16 0,-129 15 0,63-20 0,-91 23 0,0 1 0,1 1 0,0 1 0,24-1 0,92 4 0,2-1 0,-23-17 0,-12 1 0,270 12 0,-217 8 0,509-2 0,-619-2 0,97-19 0,15-1 0,-81 19 0,-22 1 0,81-12 0,-54 1 0,168-3 0,-241 17 0,0-2 0,-1 1 0,1-2 0,-1 1 0,1-2 0,12-3 0,-21 5 0,-1 0 0,1 0 0,0-1 0,-1 1 0,1-1 0,-1 0 0,0 1 0,1-1 0,-1 0 0,0 0 0,0 0 0,0-1 0,-1 1 0,1 0 0,-1-1 0,1 1 0,-1-1 0,0 0 0,1 1 0,-1-1 0,-1 0 0,1 0 0,0 0 0,-1 1 0,1-1 0,-1 0 0,0 0 0,0 0 0,0 0 0,-1-3 0,0-2 0,0-1 0,-1 1 0,0 0 0,0 0 0,-1 0 0,0 0 0,0 1 0,-1-1 0,0 1 0,0 0 0,-1 0 0,0 0 0,0 1 0,0 0 0,-12-11 0,-6-1 0,0 1 0,-1 1 0,-31-17 0,32 21 0,16 7 0,-1 0 0,1 0 0,1 0 0,-1-1 0,1 0 0,0 0 0,-10-14 0,3 1 0,-17-37 0,19 37 0,0 1 0,-1 0 0,-26-30 0,-52-44 0,50 53 0,28 25 0,1 1 0,-20-32 0,24 32 0,-1 1 0,-1 0 0,0 0 0,-1 1 0,-14-13 0,0 5 0,15 13 0,1-1 0,-1 1 0,2-2 0,-12-12 0,19 20 0,0 0 0,0 0 0,-1 0 0,1 0 0,0 0 0,0-1 0,0 1 0,-1 0 0,1 0 0,0 0 0,0 0 0,0-1 0,0 1 0,0 0 0,-1 0 0,1-1 0,0 1 0,0 0 0,0 0 0,0 0 0,0-1 0,0 1 0,0 0 0,0 0 0,0-1 0,0 1 0,0 0 0,0 0 0,0-1 0,0 1 0,0 0 0,0 0 0,0-1 0,0 1 0,0 0 0,0 0 0,1-1 0,-1 1 0,0 0 0,0 0 0,0 0 0,1-1 0,12 2 0,18 14 0,-4 8 0,47 55 0,-49-49 0,45 39 0,204 175 0,-228-200 0,2-2 0,2-3 0,66 39 0,-109-72 0,0 0 0,-1 0 0,1 0 0,-1 1 0,0 0 0,0 0 0,-1 1 0,6 9 0,-9-14 0,0 1 0,-1 0 0,0 0 0,1-1 0,-1 1 0,0 0 0,-1 0 0,1 0 0,0 0 0,-1 1 0,0-1 0,1 0 0,-1 0 0,0 0 0,-1 0 0,1 0 0,-1 0 0,1 0 0,-1 0 0,0 0 0,0 0 0,0 0 0,0 0 0,-4 5 0,-6 8 0,-1-1 0,-20 19 0,17-19 0,-20 26 0,-13 30 0,-49 63 0,69-100 0,-20 22 0,-64 99 0,99-133 0,-1 3 0,-1 0 0,-2-1 0,0 0 0,-1-2 0,-25 24 0,31-36 0,1 0 0,0 1 0,1 0 0,0 1 0,1 0 0,0 0 0,1 1 0,0 0 0,1 1 0,1-1 0,-8 24 0,6-15 0,-1 0 0,-1-1 0,-1-1 0,-17 25 0,-22 44 0,-27 68 0,62-123-1365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61C3-60DB-38E1-5CF0-250B3888B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5746D-4BCB-D59B-5D6C-2D3D24F1E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0F453-63F5-BE2F-EB24-6741D055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8CC99-9683-21D9-2BBC-EAF73071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FED08-901C-EA0B-8DDE-9D6104AFC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85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8E3A-00B3-8D9E-00A6-231287762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24416-6834-8F83-8EF7-80ECAA1E4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F061A-8EDA-79CD-D5DD-F5211EB85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73BD9-CF74-81AF-1BF4-05E0FE560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F1DD3-80FD-F3E5-E96D-EDD1D86D1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0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1CC761-7D08-A994-5F3B-0659982A2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E76D7-3436-75AF-0C6F-F8FE296DB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8E910-DAD3-8305-8E8D-B5E049437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A43DB-1006-2559-4A1D-1F8406018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16177-537C-9806-C215-49B78A307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1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12CDA-0A50-9378-1F80-5F33449CE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6494-39D1-E25E-4998-988087314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CCBAE-8676-FAC9-AEFC-9B08BC411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4D3AB-18AD-7A9D-D0D1-AF152E177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F5362-7B6E-A47F-7116-75BA1A58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97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5D13C-DB0D-823C-48E5-BBC458B13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F2714-9B15-56F5-3978-5681CE41D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3C723-F2B0-46A1-8CA7-C14EF0477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27527-3055-D628-0670-727AD26A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25F6-F91C-F9E3-AF88-8B1A12890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0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5E62D-824E-8D39-738F-2EEE3FCFC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29E01-5591-E8C7-0A66-70FC6909A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33644-68C6-3244-CBD1-C421B2084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C3AA7-791A-9486-2148-66292A37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1F320F-2F45-9A03-74CE-A63512A1A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8C080E-FBDE-7248-5A3B-CB66106A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F0695-CCEB-BD99-FAED-4F7B7921D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EC635-BDE2-51A9-9C0C-EB33F1129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99D4F-F03F-7936-C346-2555D7A30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E6DE5C-26E6-5226-A116-A3C85CD211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C7B9D4-2FD7-6BBD-E956-73B165A718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80B67-AD95-D9FF-FF56-9437901E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DE7B4-E73D-EDA9-13C1-0BED06A0F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053ECB-7022-9A14-F0C8-D4FF18780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98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B638A-FF2C-B1D8-AA1A-5BA256FB6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A6823A-01F0-25B6-277E-639F1E88C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C4B90-6185-E28C-9103-25580FA88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EA16D5-D6AD-880C-1D0E-85B19C14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95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926ECD-9859-BF0D-9C22-0FB725B8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58ECCE-7C4F-9D2E-767B-0DB44B4F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07296-7528-9B71-BFA4-DB748AD4F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34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CF04E-FF50-4D90-DD35-B4A98AB17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9C7B5-1D26-383B-E851-5AB448D96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2F763-5899-09EA-F54A-F1CCC4046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FAFBF-CDAA-9FC1-2B8D-204A03AA4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401E8-5A0E-19B4-7615-E78BD13F2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F74C73-0E5C-C04C-67CF-329CA61F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24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5E1AC-FB4E-B5FB-A440-1ABA3DB80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12F4C-7CF2-8208-9EF6-5362C6DCD2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23627A-3CF6-D138-921A-72FA8E5F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34526A-EF2E-463D-5D63-2789B550D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FE7E2-5C01-E4CE-688A-3E8F9F38D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C224D-9EF6-302C-5016-CA27B86D5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71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CC170C-A211-029C-76FB-177AB6C15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1C961-5DF6-7248-8E78-ED51C2629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14D44-63A9-8122-9925-6C5EC016E5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FEBA6-91E3-447F-8C35-86CE4C492671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2EBEA-1C55-E6C8-E2CF-08FB77648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9692E-FF07-C96A-CB77-134C847E9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CFEF-BFF0-46DB-A56F-276A1E4AC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8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3BEA5-EC82-D762-FFBF-D88DBC2A6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3996" y="1947985"/>
            <a:ext cx="9434004" cy="2863711"/>
          </a:xfrm>
        </p:spPr>
        <p:txBody>
          <a:bodyPr>
            <a:normAutofit/>
          </a:bodyPr>
          <a:lstStyle/>
          <a:p>
            <a:r>
              <a:rPr lang="en-US" b="1" dirty="0"/>
              <a:t>The Diasporic Self-Fashioned Identity of </a:t>
            </a:r>
            <a:r>
              <a:rPr lang="en-US" b="1" i="1" dirty="0"/>
              <a:t>Hashomer Hatzair, </a:t>
            </a:r>
            <a:r>
              <a:rPr lang="en-US" b="1" dirty="0"/>
              <a:t>1927-1939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6437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636EA3-4262-4FDB-2905-B3A8835CA65E}"/>
              </a:ext>
            </a:extLst>
          </p:cNvPr>
          <p:cNvSpPr txBox="1"/>
          <p:nvPr/>
        </p:nvSpPr>
        <p:spPr>
          <a:xfrm>
            <a:off x="596927" y="766331"/>
            <a:ext cx="98979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36363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“The way the Aliyah is organised is inextricably linked with the way of life to which the immigrants aspire” </a:t>
            </a:r>
            <a:endParaRPr lang="en-GB" sz="3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B52DBD-25E9-4A13-11B5-C4CB46CAD2C5}"/>
              </a:ext>
            </a:extLst>
          </p:cNvPr>
          <p:cNvSpPr txBox="1"/>
          <p:nvPr/>
        </p:nvSpPr>
        <p:spPr>
          <a:xfrm>
            <a:off x="1923609" y="3891574"/>
            <a:ext cx="92562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אופן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ארגון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העליה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קשור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קשר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בלתי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נתק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עם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צורת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החיים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אשר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אליו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שואפים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העולים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”</a:t>
            </a:r>
            <a:endParaRPr lang="en-GB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C804E2-EB70-94D5-D993-32C69D7072E8}"/>
              </a:ext>
            </a:extLst>
          </p:cNvPr>
          <p:cNvSpPr txBox="1"/>
          <p:nvPr/>
        </p:nvSpPr>
        <p:spPr>
          <a:xfrm>
            <a:off x="529229" y="5939599"/>
            <a:ext cx="8807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Hashomer Hatzair</a:t>
            </a:r>
            <a:r>
              <a:rPr lang="en-GB" sz="2000" dirty="0"/>
              <a:t>, September 5</a:t>
            </a:r>
            <a:r>
              <a:rPr lang="en-GB" sz="2000" baseline="30000" dirty="0"/>
              <a:t>th</a:t>
            </a:r>
            <a:r>
              <a:rPr lang="en-GB" sz="2000" dirty="0"/>
              <a:t> 1927, p. 2.</a:t>
            </a:r>
          </a:p>
        </p:txBody>
      </p:sp>
    </p:spTree>
    <p:extLst>
      <p:ext uri="{BB962C8B-B14F-4D97-AF65-F5344CB8AC3E}">
        <p14:creationId xmlns:p14="http://schemas.microsoft.com/office/powerpoint/2010/main" val="366062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B8223-076D-2A53-AA30-6E299582F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418" y="0"/>
            <a:ext cx="10515600" cy="1325563"/>
          </a:xfrm>
        </p:spPr>
        <p:txBody>
          <a:bodyPr/>
          <a:lstStyle/>
          <a:p>
            <a:r>
              <a:rPr lang="en-GB" dirty="0"/>
              <a:t>THE PERIODICALS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C9CDE-1235-33A8-6F3E-91BB02362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14" y="2228295"/>
            <a:ext cx="4417382" cy="4057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-July 20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1927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-September 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1927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1927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-August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1928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1928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-January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1929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-September 30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1929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-January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1930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1930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-January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1931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1931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-January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1932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83BA16-29C3-9667-8E02-2A780D1396D5}"/>
              </a:ext>
            </a:extLst>
          </p:cNvPr>
          <p:cNvSpPr txBox="1"/>
          <p:nvPr/>
        </p:nvSpPr>
        <p:spPr>
          <a:xfrm>
            <a:off x="595914" y="956244"/>
            <a:ext cx="9952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Hashomer Hatzair: from July 20</a:t>
            </a:r>
            <a:r>
              <a:rPr lang="en-GB" sz="2000" b="1" baseline="30000" dirty="0"/>
              <a:t>th</a:t>
            </a:r>
            <a:r>
              <a:rPr lang="en-GB" sz="2000" b="1" dirty="0"/>
              <a:t> 1927- May 1</a:t>
            </a:r>
            <a:r>
              <a:rPr lang="en-GB" sz="2000" b="1" baseline="30000" dirty="0"/>
              <a:t>st</a:t>
            </a:r>
            <a:r>
              <a:rPr lang="en-GB" sz="2000" b="1" dirty="0"/>
              <a:t> 1939.</a:t>
            </a:r>
          </a:p>
          <a:p>
            <a:endParaRPr lang="en-GB" sz="2000" b="1" dirty="0"/>
          </a:p>
          <a:p>
            <a:r>
              <a:rPr lang="en-GB" sz="2000" b="1" dirty="0"/>
              <a:t>135 issues and 2,363 vs my selective 23.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5DA0AE-487F-9F45-425B-A45ACF2E53F3}"/>
              </a:ext>
            </a:extLst>
          </p:cNvPr>
          <p:cNvSpPr txBox="1"/>
          <p:nvPr/>
        </p:nvSpPr>
        <p:spPr>
          <a:xfrm>
            <a:off x="5637322" y="2179351"/>
            <a:ext cx="62410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-May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1932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-June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 1933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25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1933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-February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1934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-June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1934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-March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1935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-November 15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1936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-May 2nd, 1936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31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1937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-December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, 1938</a:t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-May 1</a:t>
            </a:r>
            <a:r>
              <a:rPr lang="en-GB" sz="24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 (May-June issue), 1939</a:t>
            </a:r>
          </a:p>
        </p:txBody>
      </p:sp>
    </p:spTree>
    <p:extLst>
      <p:ext uri="{BB962C8B-B14F-4D97-AF65-F5344CB8AC3E}">
        <p14:creationId xmlns:p14="http://schemas.microsoft.com/office/powerpoint/2010/main" val="321868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7FA7B-CDC1-F581-2D3E-D4FA2E699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458" y="48735"/>
            <a:ext cx="10515600" cy="1325563"/>
          </a:xfrm>
        </p:spPr>
        <p:txBody>
          <a:bodyPr>
            <a:normAutofit/>
          </a:bodyPr>
          <a:lstStyle/>
          <a:p>
            <a:r>
              <a:rPr lang="en-GB" sz="4800" dirty="0"/>
              <a:t>KEY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296AC-B5B6-4DF0-7371-3573E2B0C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040" y="1795145"/>
            <a:ext cx="10515600" cy="4351338"/>
          </a:xfrm>
        </p:spPr>
        <p:txBody>
          <a:bodyPr/>
          <a:lstStyle/>
          <a:p>
            <a:r>
              <a:rPr lang="en-GB" b="1" dirty="0"/>
              <a:t>Socio-cultural self-fashioning (and not just politics) 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Transnational balances: </a:t>
            </a:r>
            <a:r>
              <a:rPr lang="en-GB" b="1" i="1" dirty="0"/>
              <a:t>Aliyah</a:t>
            </a:r>
            <a:r>
              <a:rPr lang="en-GB" b="1" dirty="0"/>
              <a:t>, the Land of Israel (Yishuv), and the Diaspora.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Presence of key historiographical themes: pioneer identity r.e. land, the New Jew, ableism/immigrant </a:t>
            </a:r>
            <a:r>
              <a:rPr lang="en-GB" b="1" dirty="0" err="1"/>
              <a:t>selectivism</a:t>
            </a:r>
            <a:r>
              <a:rPr lang="en-GB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2761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3DD8B-0C61-7294-2245-124549E22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884" y="2850171"/>
            <a:ext cx="4478988" cy="1424217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/>
              <a:t>SELF FASHIONED IDENTITY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D883D33-7B0C-E384-F0E6-6010A20A348C}"/>
                  </a:ext>
                </a:extLst>
              </p14:cNvPr>
              <p14:cNvContentPartPr/>
              <p14:nvPr/>
            </p14:nvContentPartPr>
            <p14:xfrm>
              <a:off x="4186377" y="4442293"/>
              <a:ext cx="1584000" cy="13651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D883D33-7B0C-E384-F0E6-6010A20A348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23737" y="4379653"/>
                <a:ext cx="1709640" cy="14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A9729A9-6CE1-A92A-1DAB-8EFFB01F1404}"/>
                  </a:ext>
                </a:extLst>
              </p14:cNvPr>
              <p14:cNvContentPartPr/>
              <p14:nvPr/>
            </p14:nvContentPartPr>
            <p14:xfrm>
              <a:off x="5340177" y="1340173"/>
              <a:ext cx="1571040" cy="12434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A9729A9-6CE1-A92A-1DAB-8EFFB01F140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77177" y="1277173"/>
                <a:ext cx="1696680" cy="136908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B8B5EDB-F136-D5F2-B0EA-5843023C311E}"/>
              </a:ext>
            </a:extLst>
          </p:cNvPr>
          <p:cNvSpPr txBox="1"/>
          <p:nvPr/>
        </p:nvSpPr>
        <p:spPr>
          <a:xfrm>
            <a:off x="1136372" y="5436709"/>
            <a:ext cx="3050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The PULL of Cultural Unity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EAB64F-9E68-7B07-C7EA-A370CF43ADA6}"/>
              </a:ext>
            </a:extLst>
          </p:cNvPr>
          <p:cNvSpPr txBox="1"/>
          <p:nvPr/>
        </p:nvSpPr>
        <p:spPr>
          <a:xfrm>
            <a:off x="7523747" y="689811"/>
            <a:ext cx="4186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The PUSH of Conflict and Division</a:t>
            </a:r>
          </a:p>
        </p:txBody>
      </p:sp>
    </p:spTree>
    <p:extLst>
      <p:ext uri="{BB962C8B-B14F-4D97-AF65-F5344CB8AC3E}">
        <p14:creationId xmlns:p14="http://schemas.microsoft.com/office/powerpoint/2010/main" val="259505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A501E88-B48D-49C1-76FA-4189A61D8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54" y="157166"/>
            <a:ext cx="5846634" cy="60394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C510C6-2DD6-DE49-FE74-27917CA9901D}"/>
              </a:ext>
            </a:extLst>
          </p:cNvPr>
          <p:cNvSpPr txBox="1"/>
          <p:nvPr/>
        </p:nvSpPr>
        <p:spPr>
          <a:xfrm>
            <a:off x="7803826" y="18667"/>
            <a:ext cx="4651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The PULL Of Unity</a:t>
            </a:r>
            <a:endParaRPr lang="en-GB" sz="3200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1605E-DF3B-27AA-4B74-37EF503E9354}"/>
              </a:ext>
            </a:extLst>
          </p:cNvPr>
          <p:cNvSpPr txBox="1"/>
          <p:nvPr/>
        </p:nvSpPr>
        <p:spPr>
          <a:xfrm>
            <a:off x="478554" y="6204583"/>
            <a:ext cx="5752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Hashomer Hatzair, Photomontage, </a:t>
            </a:r>
            <a:r>
              <a:rPr lang="en-US" dirty="0"/>
              <a:t>May 1</a:t>
            </a:r>
            <a:r>
              <a:rPr lang="en-US" baseline="30000" dirty="0"/>
              <a:t>st</a:t>
            </a:r>
            <a:r>
              <a:rPr lang="en-US" dirty="0"/>
              <a:t> 1932.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69F961-1BD9-BDB6-87EF-684ED8B00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858410"/>
            <a:ext cx="3474836" cy="51411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908DE4-F9BB-CA5C-1770-D640F261A450}"/>
              </a:ext>
            </a:extLst>
          </p:cNvPr>
          <p:cNvSpPr txBox="1"/>
          <p:nvPr/>
        </p:nvSpPr>
        <p:spPr>
          <a:xfrm>
            <a:off x="7427495" y="6177613"/>
            <a:ext cx="476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Hashomer Hatzair</a:t>
            </a:r>
            <a:r>
              <a:rPr lang="en-GB" dirty="0"/>
              <a:t>, December 25</a:t>
            </a:r>
            <a:r>
              <a:rPr lang="en-GB" baseline="30000" dirty="0"/>
              <a:t>th</a:t>
            </a:r>
            <a:r>
              <a:rPr lang="en-GB" dirty="0"/>
              <a:t> 1933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867383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10F866-F137-C83C-D6C4-2A4254873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948" y="1162750"/>
            <a:ext cx="4014324" cy="42115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D5C4EC-5154-DEDD-3CF1-1315DA501C2E}"/>
              </a:ext>
            </a:extLst>
          </p:cNvPr>
          <p:cNvSpPr txBox="1"/>
          <p:nvPr/>
        </p:nvSpPr>
        <p:spPr>
          <a:xfrm>
            <a:off x="739269" y="5695250"/>
            <a:ext cx="5521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Hashomer Hatzair</a:t>
            </a:r>
            <a:r>
              <a:rPr lang="en-US" dirty="0"/>
              <a:t>, May 1</a:t>
            </a:r>
            <a:r>
              <a:rPr lang="en-US" baseline="30000" dirty="0"/>
              <a:t>st </a:t>
            </a:r>
            <a:r>
              <a:rPr lang="en-US" dirty="0"/>
              <a:t>1939.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2AF22-D3AD-C2D2-1BBC-A545AA5E7DBC}"/>
              </a:ext>
            </a:extLst>
          </p:cNvPr>
          <p:cNvSpPr txBox="1"/>
          <p:nvPr/>
        </p:nvSpPr>
        <p:spPr>
          <a:xfrm>
            <a:off x="6433351" y="133854"/>
            <a:ext cx="5832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/>
              <a:t>The PUSH OF Conflict</a:t>
            </a:r>
            <a:endParaRPr lang="en-GB" sz="3200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D672BF-6699-6F48-54DC-08BFC94CE2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042"/>
          <a:stretch/>
        </p:blipFill>
        <p:spPr>
          <a:xfrm>
            <a:off x="7013496" y="1043950"/>
            <a:ext cx="3510125" cy="47700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A3F4A3-CAB4-4CBB-FB26-1015C409083B}"/>
              </a:ext>
            </a:extLst>
          </p:cNvPr>
          <p:cNvSpPr txBox="1"/>
          <p:nvPr/>
        </p:nvSpPr>
        <p:spPr>
          <a:xfrm>
            <a:off x="7108200" y="5879916"/>
            <a:ext cx="3320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Hashomer Hatzair, </a:t>
            </a:r>
            <a:r>
              <a:rPr lang="en-GB" dirty="0"/>
              <a:t>June 1</a:t>
            </a:r>
            <a:r>
              <a:rPr lang="en-GB" baseline="30000" dirty="0"/>
              <a:t>st</a:t>
            </a:r>
            <a:r>
              <a:rPr lang="en-GB" dirty="0"/>
              <a:t> 1933.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74066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318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Diasporic Self-Fashioned Identity of Hashomer Hatzair, 1927-1939</vt:lpstr>
      <vt:lpstr>PowerPoint Presentation</vt:lpstr>
      <vt:lpstr>THE PERIODICALS</vt:lpstr>
      <vt:lpstr>KEY CONCERNS</vt:lpstr>
      <vt:lpstr>SELF FASHIONED IDENTITY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DUNCAN, NIAMH (UG)</dc:creator>
  <cp:lastModifiedBy>DUNCAN, NIAMH (UG)</cp:lastModifiedBy>
  <cp:revision>2</cp:revision>
  <dcterms:created xsi:type="dcterms:W3CDTF">2023-01-04T16:12:47Z</dcterms:created>
  <dcterms:modified xsi:type="dcterms:W3CDTF">2023-02-01T14:46:48Z</dcterms:modified>
</cp:coreProperties>
</file>