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1"/>
  </p:notesMasterIdLst>
  <p:handoutMasterIdLst>
    <p:handoutMasterId r:id="rId12"/>
  </p:handoutMasterIdLst>
  <p:sldIdLst>
    <p:sldId id="270" r:id="rId4"/>
    <p:sldId id="350" r:id="rId5"/>
    <p:sldId id="349" r:id="rId6"/>
    <p:sldId id="352" r:id="rId7"/>
    <p:sldId id="353" r:id="rId8"/>
    <p:sldId id="354" r:id="rId9"/>
    <p:sldId id="355" r:id="rId10"/>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609" autoAdjust="0"/>
    <p:restoredTop sz="90952"/>
  </p:normalViewPr>
  <p:slideViewPr>
    <p:cSldViewPr showGuides="1">
      <p:cViewPr varScale="1">
        <p:scale>
          <a:sx n="155" d="100"/>
          <a:sy n="155" d="100"/>
        </p:scale>
        <p:origin x="624" y="160"/>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4148169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456271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06/02/2026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06/02/2026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06/02/2026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06/02/2026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06/02/2026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06/02/2026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06/02/2026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06/02/2026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06/02/2026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06/02/2026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06/02/2026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06/02/2026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06/02/2026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06/02/2026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06/02/2026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06/02/2026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06/02/2026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06/02/2026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06/02/2026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06/02/2026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ourmigrationstory.org.uk/oms/families-divided-the-campaign-for-anwar-ditta-and-her-children" TargetMode="External"/><Relationship Id="rId1" Type="http://schemas.openxmlformats.org/officeDocument/2006/relationships/slideLayout" Target="../slideLayouts/slideLayout16.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6.xm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707654"/>
            <a:ext cx="7128792" cy="1368152"/>
          </a:xfrm>
        </p:spPr>
        <p:txBody>
          <a:bodyPr/>
          <a:lstStyle/>
          <a:p>
            <a:r>
              <a:rPr lang="en-US" sz="3600" b="0" dirty="0">
                <a:latin typeface="+mn-lt"/>
              </a:rPr>
              <a:t>Foreign Bodies: </a:t>
            </a:r>
            <a:r>
              <a:rPr lang="en-GB" sz="3600" b="0" i="0" dirty="0">
                <a:solidFill>
                  <a:srgbClr val="393A3B"/>
                </a:solidFill>
                <a:effectLst/>
                <a:latin typeface="+mn-lt"/>
              </a:rPr>
              <a:t>Migration, multiculturalism, and medicalization</a:t>
            </a:r>
            <a:endParaRPr lang="en-GB" sz="36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E0E706-5263-CD12-90AE-B4E146C55B0D}"/>
              </a:ext>
            </a:extLst>
          </p:cNvPr>
          <p:cNvSpPr>
            <a:spLocks noGrp="1"/>
          </p:cNvSpPr>
          <p:nvPr>
            <p:ph type="title"/>
          </p:nvPr>
        </p:nvSpPr>
        <p:spPr>
          <a:xfrm>
            <a:off x="179512" y="483518"/>
            <a:ext cx="7056784" cy="648072"/>
          </a:xfrm>
        </p:spPr>
        <p:txBody>
          <a:bodyPr>
            <a:normAutofit fontScale="90000"/>
          </a:bodyPr>
          <a:lstStyle/>
          <a:p>
            <a:r>
              <a:rPr lang="en-GB" dirty="0"/>
              <a:t>Control and Contestation</a:t>
            </a:r>
          </a:p>
        </p:txBody>
      </p:sp>
      <p:sp>
        <p:nvSpPr>
          <p:cNvPr id="5" name="Content Placeholder 4">
            <a:extLst>
              <a:ext uri="{FF2B5EF4-FFF2-40B4-BE49-F238E27FC236}">
                <a16:creationId xmlns:a16="http://schemas.microsoft.com/office/drawing/2014/main" id="{CA3A5E31-46B4-0D66-A83B-1F5AE58D9302}"/>
              </a:ext>
            </a:extLst>
          </p:cNvPr>
          <p:cNvSpPr>
            <a:spLocks noGrp="1"/>
          </p:cNvSpPr>
          <p:nvPr>
            <p:ph sz="half" idx="1"/>
          </p:nvPr>
        </p:nvSpPr>
        <p:spPr>
          <a:xfrm>
            <a:off x="99704" y="1140702"/>
            <a:ext cx="4112256" cy="3926802"/>
          </a:xfrm>
        </p:spPr>
        <p:txBody>
          <a:bodyPr>
            <a:normAutofit/>
          </a:bodyPr>
          <a:lstStyle/>
          <a:p>
            <a:pPr marL="0" indent="0">
              <a:buNone/>
            </a:pPr>
            <a:r>
              <a:rPr lang="en-GB" sz="2000" dirty="0"/>
              <a:t>What is the relationship between migration ‘control’ and medicalization?</a:t>
            </a:r>
          </a:p>
          <a:p>
            <a:pPr marL="0" indent="0">
              <a:buNone/>
            </a:pPr>
            <a:endParaRPr lang="en-GB" dirty="0"/>
          </a:p>
          <a:p>
            <a:pPr marL="0" indent="0">
              <a:buNone/>
            </a:pPr>
            <a:endParaRPr lang="en-GB" dirty="0"/>
          </a:p>
        </p:txBody>
      </p:sp>
      <p:sp>
        <p:nvSpPr>
          <p:cNvPr id="6" name="TextBox 5">
            <a:extLst>
              <a:ext uri="{FF2B5EF4-FFF2-40B4-BE49-F238E27FC236}">
                <a16:creationId xmlns:a16="http://schemas.microsoft.com/office/drawing/2014/main" id="{877B0F62-1951-4BD9-29D0-F0F183210DCD}"/>
              </a:ext>
            </a:extLst>
          </p:cNvPr>
          <p:cNvSpPr txBox="1"/>
          <p:nvPr/>
        </p:nvSpPr>
        <p:spPr>
          <a:xfrm>
            <a:off x="5652120" y="4517304"/>
            <a:ext cx="2212209" cy="461665"/>
          </a:xfrm>
          <a:prstGeom prst="rect">
            <a:avLst/>
          </a:prstGeom>
          <a:noFill/>
        </p:spPr>
        <p:txBody>
          <a:bodyPr wrap="none" rtlCol="0">
            <a:spAutoFit/>
          </a:bodyPr>
          <a:lstStyle/>
          <a:p>
            <a:r>
              <a:rPr lang="en-GB" dirty="0">
                <a:latin typeface="+mn-lt"/>
                <a:hlinkClick r:id="rId2"/>
              </a:rPr>
              <a:t>Families Divided</a:t>
            </a:r>
            <a:endParaRPr lang="en-GB" dirty="0">
              <a:latin typeface="+mn-lt"/>
            </a:endParaRPr>
          </a:p>
        </p:txBody>
      </p:sp>
      <p:pic>
        <p:nvPicPr>
          <p:cNvPr id="3" name="Content Placeholder 2">
            <a:extLst>
              <a:ext uri="{FF2B5EF4-FFF2-40B4-BE49-F238E27FC236}">
                <a16:creationId xmlns:a16="http://schemas.microsoft.com/office/drawing/2014/main" id="{3C84E93D-5692-5697-493F-316DB2E74A2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408329" y="1275606"/>
            <a:ext cx="4514433" cy="32403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istory offers Britain an important lesson on shutting down immigration">
            <a:extLst>
              <a:ext uri="{FF2B5EF4-FFF2-40B4-BE49-F238E27FC236}">
                <a16:creationId xmlns:a16="http://schemas.microsoft.com/office/drawing/2014/main" id="{8EA09251-9485-CC39-0613-64AD112410B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980" r="25982" b="3125"/>
          <a:stretch/>
        </p:blipFill>
        <p:spPr bwMode="auto">
          <a:xfrm>
            <a:off x="231522" y="2139702"/>
            <a:ext cx="3265910"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32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65312" y="548877"/>
            <a:ext cx="5542030" cy="857250"/>
          </a:xfrm>
        </p:spPr>
        <p:txBody>
          <a:bodyPr>
            <a:noAutofit/>
          </a:bodyPr>
          <a:lstStyle/>
          <a:p>
            <a:r>
              <a:rPr lang="en-GB" sz="3200" dirty="0"/>
              <a:t>What did ‘multicultural Britain’ look like (and to whom)?</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sz="half" idx="1"/>
          </p:nvPr>
        </p:nvSpPr>
        <p:spPr/>
        <p:txBody>
          <a:bodyPr>
            <a:normAutofit/>
          </a:bodyPr>
          <a:lstStyle/>
          <a:p>
            <a:endParaRPr lang="en-GB" dirty="0"/>
          </a:p>
          <a:p>
            <a:pPr marL="0" indent="0">
              <a:buNone/>
            </a:pPr>
            <a:endParaRPr lang="en-GB" dirty="0"/>
          </a:p>
        </p:txBody>
      </p:sp>
      <p:pic>
        <p:nvPicPr>
          <p:cNvPr id="6" name="Content Placeholder 5" descr="Calendar&#10;&#10;Description automatically generated with low confidence">
            <a:extLst>
              <a:ext uri="{FF2B5EF4-FFF2-40B4-BE49-F238E27FC236}">
                <a16:creationId xmlns:a16="http://schemas.microsoft.com/office/drawing/2014/main" id="{213A72BA-C621-6C93-311B-3E1B37646FD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77526" y="411510"/>
            <a:ext cx="3519417" cy="4731990"/>
          </a:xfrm>
        </p:spPr>
      </p:pic>
      <p:pic>
        <p:nvPicPr>
          <p:cNvPr id="8" name="Picture 7" descr="New British mothers in central Birmingham in the 1980s, representing multicultural Britain&#10;">
            <a:extLst>
              <a:ext uri="{FF2B5EF4-FFF2-40B4-BE49-F238E27FC236}">
                <a16:creationId xmlns:a16="http://schemas.microsoft.com/office/drawing/2014/main" id="{70EF3732-D75A-5D37-A2EC-14AD147F30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35646"/>
            <a:ext cx="5161302" cy="3050991"/>
          </a:xfrm>
          <a:prstGeom prst="rect">
            <a:avLst/>
          </a:prstGeom>
        </p:spPr>
      </p:pic>
    </p:spTree>
    <p:extLst>
      <p:ext uri="{BB962C8B-B14F-4D97-AF65-F5344CB8AC3E}">
        <p14:creationId xmlns:p14="http://schemas.microsoft.com/office/powerpoint/2010/main" val="1273492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AB6F6-E871-E3F8-3A5C-31B4793593FA}"/>
              </a:ext>
            </a:extLst>
          </p:cNvPr>
          <p:cNvSpPr>
            <a:spLocks noGrp="1"/>
          </p:cNvSpPr>
          <p:nvPr>
            <p:ph type="title"/>
          </p:nvPr>
        </p:nvSpPr>
        <p:spPr>
          <a:xfrm>
            <a:off x="251520" y="411510"/>
            <a:ext cx="4896544" cy="479208"/>
          </a:xfrm>
        </p:spPr>
        <p:txBody>
          <a:bodyPr>
            <a:normAutofit fontScale="90000"/>
          </a:bodyPr>
          <a:lstStyle/>
          <a:p>
            <a:r>
              <a:rPr lang="en-GB" dirty="0"/>
              <a:t>Medicalising ‘Control’</a:t>
            </a:r>
          </a:p>
        </p:txBody>
      </p:sp>
      <p:pic>
        <p:nvPicPr>
          <p:cNvPr id="2054" name="Picture 6" descr="TB patients slip through 'patchy' airport screening | The Independent | The  Independent">
            <a:extLst>
              <a:ext uri="{FF2B5EF4-FFF2-40B4-BE49-F238E27FC236}">
                <a16:creationId xmlns:a16="http://schemas.microsoft.com/office/drawing/2014/main" id="{5A88F8C2-3D9D-D12C-E800-8B3A829024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61" y="962735"/>
            <a:ext cx="2719977" cy="2232248"/>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a:extLst>
              <a:ext uri="{FF2B5EF4-FFF2-40B4-BE49-F238E27FC236}">
                <a16:creationId xmlns:a16="http://schemas.microsoft.com/office/drawing/2014/main" id="{04C7D85A-8DE6-9B49-AEAB-A6603036240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046919" y="-44006"/>
            <a:ext cx="3097082" cy="3911900"/>
          </a:xfrm>
        </p:spPr>
      </p:pic>
      <p:pic>
        <p:nvPicPr>
          <p:cNvPr id="8" name="Picture 2" descr="Marriages of convenience - India Today">
            <a:extLst>
              <a:ext uri="{FF2B5EF4-FFF2-40B4-BE49-F238E27FC236}">
                <a16:creationId xmlns:a16="http://schemas.microsoft.com/office/drawing/2014/main" id="{04D7DE4E-D118-2F9E-6B0A-6BA8CEFAE897}"/>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107504" y="3038828"/>
            <a:ext cx="2684135" cy="197161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4C0CE68B-0F11-1D4D-B833-DAADDD5295DE}"/>
              </a:ext>
            </a:extLst>
          </p:cNvPr>
          <p:cNvSpPr/>
          <p:nvPr/>
        </p:nvSpPr>
        <p:spPr>
          <a:xfrm>
            <a:off x="2903910" y="1146002"/>
            <a:ext cx="3147316" cy="3785652"/>
          </a:xfrm>
          <a:prstGeom prst="rect">
            <a:avLst/>
          </a:prstGeom>
        </p:spPr>
        <p:txBody>
          <a:bodyPr wrap="square">
            <a:spAutoFit/>
          </a:bodyPr>
          <a:lstStyle/>
          <a:p>
            <a:pPr marL="0" indent="0">
              <a:buNone/>
            </a:pPr>
            <a:r>
              <a:rPr lang="en-GB" sz="1600" dirty="0">
                <a:latin typeface="+mj-lt"/>
              </a:rPr>
              <a:t>‘Under the immigration Rules, officials are entitled to carry out medical examinations, the purpose of which is to control infectious disease… Immigration officials … have extended the use of medical examinations into a field for which it had not been intended. … “It is against English Criminal law that anyone should be forced to give evidence against herself through a medical examination to show that she is lying”.’</a:t>
            </a:r>
          </a:p>
          <a:p>
            <a:pPr marL="0" indent="0" algn="r">
              <a:buNone/>
            </a:pPr>
            <a:r>
              <a:rPr lang="en-GB" sz="1400" dirty="0">
                <a:latin typeface="+mj-lt"/>
              </a:rPr>
              <a:t>Alex Lyon, ex-Minister of State, Home Office, 1979</a:t>
            </a:r>
          </a:p>
        </p:txBody>
      </p:sp>
      <p:sp>
        <p:nvSpPr>
          <p:cNvPr id="4" name="Rectangle 3">
            <a:extLst>
              <a:ext uri="{FF2B5EF4-FFF2-40B4-BE49-F238E27FC236}">
                <a16:creationId xmlns:a16="http://schemas.microsoft.com/office/drawing/2014/main" id="{91FD8F3C-19B1-A64C-8750-4643C42B559A}"/>
              </a:ext>
            </a:extLst>
          </p:cNvPr>
          <p:cNvSpPr/>
          <p:nvPr/>
        </p:nvSpPr>
        <p:spPr>
          <a:xfrm>
            <a:off x="6151206" y="3758505"/>
            <a:ext cx="2980503" cy="1384995"/>
          </a:xfrm>
          <a:prstGeom prst="rect">
            <a:avLst/>
          </a:prstGeom>
        </p:spPr>
        <p:txBody>
          <a:bodyPr wrap="square">
            <a:spAutoFit/>
          </a:bodyPr>
          <a:lstStyle/>
          <a:p>
            <a:pPr marL="0" indent="0">
              <a:buNone/>
            </a:pPr>
            <a:r>
              <a:rPr lang="en-GB" sz="1400" dirty="0">
                <a:latin typeface="+mn-lt"/>
              </a:rPr>
              <a:t>‘Falsification and fraud are so widespread that it must be assumed in every case, until the contrary is proved.’ </a:t>
            </a:r>
          </a:p>
          <a:p>
            <a:pPr marL="0" indent="0" algn="r">
              <a:buNone/>
            </a:pPr>
            <a:r>
              <a:rPr lang="en-GB" sz="1400" dirty="0">
                <a:latin typeface="+mn-lt"/>
              </a:rPr>
              <a:t>Anthony Kershaw, Junior Minister, Foreign Office 1970-73.</a:t>
            </a:r>
          </a:p>
        </p:txBody>
      </p:sp>
      <p:sp>
        <p:nvSpPr>
          <p:cNvPr id="5" name="Rectangle 4">
            <a:extLst>
              <a:ext uri="{FF2B5EF4-FFF2-40B4-BE49-F238E27FC236}">
                <a16:creationId xmlns:a16="http://schemas.microsoft.com/office/drawing/2014/main" id="{C701341F-D3F3-7A43-AAC5-B4571B8A88AB}"/>
              </a:ext>
            </a:extLst>
          </p:cNvPr>
          <p:cNvSpPr/>
          <p:nvPr/>
        </p:nvSpPr>
        <p:spPr>
          <a:xfrm>
            <a:off x="6046919" y="15639"/>
            <a:ext cx="2269497" cy="646331"/>
          </a:xfrm>
          <a:prstGeom prst="rect">
            <a:avLst/>
          </a:prstGeom>
        </p:spPr>
        <p:txBody>
          <a:bodyPr wrap="square">
            <a:spAutoFit/>
          </a:bodyPr>
          <a:lstStyle/>
          <a:p>
            <a:r>
              <a:rPr lang="en-GB" sz="1200" dirty="0" err="1">
                <a:latin typeface="+mn-lt"/>
              </a:rPr>
              <a:t>Abha</a:t>
            </a:r>
            <a:r>
              <a:rPr lang="en-GB" sz="1200" dirty="0">
                <a:latin typeface="+mn-lt"/>
              </a:rPr>
              <a:t> </a:t>
            </a:r>
            <a:r>
              <a:rPr lang="en-GB" sz="1200" dirty="0" err="1">
                <a:latin typeface="+mn-lt"/>
              </a:rPr>
              <a:t>Thapalyal</a:t>
            </a:r>
            <a:r>
              <a:rPr lang="en-GB" sz="1200" dirty="0">
                <a:latin typeface="+mn-lt"/>
              </a:rPr>
              <a:t>, ‘Entry Laws – British Style’, </a:t>
            </a:r>
            <a:r>
              <a:rPr lang="en-GB" sz="1200" i="1" dirty="0">
                <a:latin typeface="+mn-lt"/>
              </a:rPr>
              <a:t>Times of India, </a:t>
            </a:r>
            <a:r>
              <a:rPr lang="en-GB" sz="1200" dirty="0">
                <a:latin typeface="+mn-lt"/>
              </a:rPr>
              <a:t>29 April 1979.</a:t>
            </a:r>
          </a:p>
        </p:txBody>
      </p:sp>
    </p:spTree>
    <p:extLst>
      <p:ext uri="{BB962C8B-B14F-4D97-AF65-F5344CB8AC3E}">
        <p14:creationId xmlns:p14="http://schemas.microsoft.com/office/powerpoint/2010/main" val="1725535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61F75-8C5D-3751-F8E6-A8F0B8B36449}"/>
              </a:ext>
            </a:extLst>
          </p:cNvPr>
          <p:cNvSpPr>
            <a:spLocks noGrp="1"/>
          </p:cNvSpPr>
          <p:nvPr>
            <p:ph type="title"/>
          </p:nvPr>
        </p:nvSpPr>
        <p:spPr>
          <a:xfrm>
            <a:off x="107504" y="483518"/>
            <a:ext cx="6624736" cy="1080120"/>
          </a:xfrm>
        </p:spPr>
        <p:txBody>
          <a:bodyPr>
            <a:normAutofit/>
          </a:bodyPr>
          <a:lstStyle/>
          <a:p>
            <a:r>
              <a:rPr lang="en-GB" sz="2800" dirty="0"/>
              <a:t>Why medicalisation, post 1973? Health control or population control?</a:t>
            </a:r>
          </a:p>
        </p:txBody>
      </p:sp>
      <p:sp>
        <p:nvSpPr>
          <p:cNvPr id="3" name="Content Placeholder 2">
            <a:extLst>
              <a:ext uri="{FF2B5EF4-FFF2-40B4-BE49-F238E27FC236}">
                <a16:creationId xmlns:a16="http://schemas.microsoft.com/office/drawing/2014/main" id="{ADD62563-475F-80ED-80DE-5A509F24F339}"/>
              </a:ext>
            </a:extLst>
          </p:cNvPr>
          <p:cNvSpPr>
            <a:spLocks noGrp="1"/>
          </p:cNvSpPr>
          <p:nvPr>
            <p:ph sz="half" idx="1"/>
          </p:nvPr>
        </p:nvSpPr>
        <p:spPr>
          <a:xfrm>
            <a:off x="291744" y="4587974"/>
            <a:ext cx="3554241" cy="471119"/>
          </a:xfrm>
        </p:spPr>
        <p:txBody>
          <a:bodyPr>
            <a:normAutofit fontScale="25000" lnSpcReduction="20000"/>
          </a:bodyPr>
          <a:lstStyle/>
          <a:p>
            <a:pPr marL="0" indent="0">
              <a:buNone/>
            </a:pPr>
            <a:r>
              <a:rPr lang="en-GB" b="1" i="0" dirty="0">
                <a:effectLst/>
                <a:latin typeface="Roboto" panose="020F0502020204030204" pitchFamily="34" charset="0"/>
              </a:rPr>
              <a:t>The New X-ray Unit Which Has Been Installed At Heathrow Airport</a:t>
            </a:r>
          </a:p>
          <a:p>
            <a:pPr marL="0" indent="0" algn="l">
              <a:buNone/>
            </a:pPr>
            <a:r>
              <a:rPr lang="en-GB" b="0" i="0" dirty="0">
                <a:solidFill>
                  <a:srgbClr val="9AA0A6"/>
                </a:solidFill>
                <a:effectLst/>
                <a:latin typeface="arial" panose="020B0604020202020204" pitchFamily="34" charset="0"/>
              </a:rPr>
              <a:t>Creator: Anthony Wallace/ANL/Shutterstock | Credit: Anthony Wallace/ANL/Shutterstock</a:t>
            </a:r>
          </a:p>
          <a:p>
            <a:pPr marL="0" indent="0" algn="l">
              <a:buNone/>
            </a:pPr>
            <a:r>
              <a:rPr lang="en-GB" b="0" i="0" dirty="0">
                <a:solidFill>
                  <a:srgbClr val="9AA0A6"/>
                </a:solidFill>
                <a:effectLst/>
                <a:latin typeface="arial" panose="020B0604020202020204" pitchFamily="34" charset="0"/>
              </a:rPr>
              <a:t>Copyright: Copyright (c) 1965 Shutterstock.</a:t>
            </a:r>
          </a:p>
        </p:txBody>
      </p:sp>
      <p:pic>
        <p:nvPicPr>
          <p:cNvPr id="1026" name="Picture 2" descr="The New X-ray Unit Which Has Been Installed At Heathrow Airport ">
            <a:extLst>
              <a:ext uri="{FF2B5EF4-FFF2-40B4-BE49-F238E27FC236}">
                <a16:creationId xmlns:a16="http://schemas.microsoft.com/office/drawing/2014/main" id="{AC04B757-8B28-7B21-4B5D-1F3126C26E4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23528" y="1635646"/>
            <a:ext cx="3960440" cy="28083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B6A493C-2467-FC4D-B049-A814160FA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84" y="1347614"/>
            <a:ext cx="4369651" cy="3096344"/>
          </a:xfrm>
          <a:prstGeom prst="rect">
            <a:avLst/>
          </a:prstGeom>
        </p:spPr>
      </p:pic>
    </p:spTree>
    <p:extLst>
      <p:ext uri="{BB962C8B-B14F-4D97-AF65-F5344CB8AC3E}">
        <p14:creationId xmlns:p14="http://schemas.microsoft.com/office/powerpoint/2010/main" val="275033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B2239-C9E6-6A42-BBC2-1831D939A9A7}"/>
              </a:ext>
            </a:extLst>
          </p:cNvPr>
          <p:cNvSpPr>
            <a:spLocks noGrp="1"/>
          </p:cNvSpPr>
          <p:nvPr>
            <p:ph type="title"/>
          </p:nvPr>
        </p:nvSpPr>
        <p:spPr>
          <a:xfrm>
            <a:off x="0" y="627534"/>
            <a:ext cx="7848872" cy="594066"/>
          </a:xfrm>
        </p:spPr>
        <p:txBody>
          <a:bodyPr>
            <a:normAutofit/>
          </a:bodyPr>
          <a:lstStyle/>
          <a:p>
            <a:r>
              <a:rPr lang="en-GB" sz="3200" dirty="0"/>
              <a:t>'Sovereignty’ and the Supra-National State</a:t>
            </a:r>
          </a:p>
        </p:txBody>
      </p:sp>
      <p:sp>
        <p:nvSpPr>
          <p:cNvPr id="3" name="Content Placeholder 2">
            <a:extLst>
              <a:ext uri="{FF2B5EF4-FFF2-40B4-BE49-F238E27FC236}">
                <a16:creationId xmlns:a16="http://schemas.microsoft.com/office/drawing/2014/main" id="{EAF55D44-6738-D445-AB49-9224B1324CA5}"/>
              </a:ext>
            </a:extLst>
          </p:cNvPr>
          <p:cNvSpPr>
            <a:spLocks noGrp="1"/>
          </p:cNvSpPr>
          <p:nvPr>
            <p:ph sz="half" idx="1"/>
          </p:nvPr>
        </p:nvSpPr>
        <p:spPr>
          <a:xfrm>
            <a:off x="179512" y="1491630"/>
            <a:ext cx="4038600" cy="2952328"/>
          </a:xfrm>
        </p:spPr>
        <p:txBody>
          <a:bodyPr>
            <a:normAutofit lnSpcReduction="10000"/>
          </a:bodyPr>
          <a:lstStyle/>
          <a:p>
            <a:pPr marL="0" indent="0">
              <a:buNone/>
            </a:pPr>
            <a:r>
              <a:rPr lang="en-GB" dirty="0"/>
              <a:t>From Empire to EEC</a:t>
            </a:r>
          </a:p>
          <a:p>
            <a:r>
              <a:rPr lang="en-GB" dirty="0"/>
              <a:t>What can the state control in a globalised world?</a:t>
            </a:r>
          </a:p>
          <a:p>
            <a:r>
              <a:rPr lang="en-GB" dirty="0"/>
              <a:t>Does this represent change of continuity for the UK?</a:t>
            </a:r>
          </a:p>
        </p:txBody>
      </p:sp>
      <p:sp>
        <p:nvSpPr>
          <p:cNvPr id="4" name="Content Placeholder 3">
            <a:extLst>
              <a:ext uri="{FF2B5EF4-FFF2-40B4-BE49-F238E27FC236}">
                <a16:creationId xmlns:a16="http://schemas.microsoft.com/office/drawing/2014/main" id="{4798AC21-EE41-BE47-9420-75C05EDD34D1}"/>
              </a:ext>
            </a:extLst>
          </p:cNvPr>
          <p:cNvSpPr>
            <a:spLocks noGrp="1"/>
          </p:cNvSpPr>
          <p:nvPr>
            <p:ph sz="half" idx="2"/>
          </p:nvPr>
        </p:nvSpPr>
        <p:spPr>
          <a:xfrm>
            <a:off x="4644008" y="1491630"/>
            <a:ext cx="4038600" cy="2808312"/>
          </a:xfrm>
        </p:spPr>
        <p:txBody>
          <a:bodyPr>
            <a:normAutofit lnSpcReduction="10000"/>
          </a:bodyPr>
          <a:lstStyle/>
          <a:p>
            <a:pPr marL="0" indent="0">
              <a:buNone/>
            </a:pPr>
            <a:r>
              <a:rPr lang="en-GB" dirty="0"/>
              <a:t>From Integration to Multiculturalism</a:t>
            </a:r>
          </a:p>
          <a:p>
            <a:r>
              <a:rPr lang="en-GB" dirty="0"/>
              <a:t>What are the advantage (to the state) of ‘multiculturalism’?</a:t>
            </a:r>
          </a:p>
          <a:p>
            <a:r>
              <a:rPr lang="en-GB" dirty="0"/>
              <a:t>What are the risks?</a:t>
            </a:r>
          </a:p>
        </p:txBody>
      </p:sp>
      <p:sp>
        <p:nvSpPr>
          <p:cNvPr id="5" name="TextBox 4">
            <a:extLst>
              <a:ext uri="{FF2B5EF4-FFF2-40B4-BE49-F238E27FC236}">
                <a16:creationId xmlns:a16="http://schemas.microsoft.com/office/drawing/2014/main" id="{9921F7F5-8E7A-5E4E-BB99-261B110FD42C}"/>
              </a:ext>
            </a:extLst>
          </p:cNvPr>
          <p:cNvSpPr txBox="1"/>
          <p:nvPr/>
        </p:nvSpPr>
        <p:spPr>
          <a:xfrm>
            <a:off x="611560" y="4569972"/>
            <a:ext cx="8280920" cy="461665"/>
          </a:xfrm>
          <a:prstGeom prst="rect">
            <a:avLst/>
          </a:prstGeom>
          <a:solidFill>
            <a:srgbClr val="FF0000"/>
          </a:solidFill>
        </p:spPr>
        <p:txBody>
          <a:bodyPr wrap="square" rtlCol="0">
            <a:spAutoFit/>
          </a:bodyPr>
          <a:lstStyle/>
          <a:p>
            <a:r>
              <a:rPr lang="en-GB" dirty="0"/>
              <a:t>Q.: Is ‘control’ a goal, or a rhetorical strategy for the British state?</a:t>
            </a:r>
          </a:p>
        </p:txBody>
      </p:sp>
    </p:spTree>
    <p:extLst>
      <p:ext uri="{BB962C8B-B14F-4D97-AF65-F5344CB8AC3E}">
        <p14:creationId xmlns:p14="http://schemas.microsoft.com/office/powerpoint/2010/main" val="4192907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29CC6-F831-832D-A1E6-B1F90E851AE1}"/>
              </a:ext>
            </a:extLst>
          </p:cNvPr>
          <p:cNvSpPr>
            <a:spLocks noGrp="1"/>
          </p:cNvSpPr>
          <p:nvPr>
            <p:ph type="title"/>
          </p:nvPr>
        </p:nvSpPr>
        <p:spPr>
          <a:xfrm>
            <a:off x="18316" y="51470"/>
            <a:ext cx="7772400" cy="360040"/>
          </a:xfrm>
        </p:spPr>
        <p:txBody>
          <a:bodyPr/>
          <a:lstStyle/>
          <a:p>
            <a:r>
              <a:rPr lang="en-GB" sz="3200" dirty="0"/>
              <a:t>Thinking with primary sources</a:t>
            </a:r>
          </a:p>
        </p:txBody>
      </p:sp>
      <p:sp>
        <p:nvSpPr>
          <p:cNvPr id="3" name="Content Placeholder 2">
            <a:extLst>
              <a:ext uri="{FF2B5EF4-FFF2-40B4-BE49-F238E27FC236}">
                <a16:creationId xmlns:a16="http://schemas.microsoft.com/office/drawing/2014/main" id="{03A9602F-2EB3-364A-3ABA-E2CD490FD543}"/>
              </a:ext>
            </a:extLst>
          </p:cNvPr>
          <p:cNvSpPr>
            <a:spLocks noGrp="1"/>
          </p:cNvSpPr>
          <p:nvPr>
            <p:ph idx="1"/>
          </p:nvPr>
        </p:nvSpPr>
        <p:spPr>
          <a:xfrm>
            <a:off x="107504" y="483518"/>
            <a:ext cx="8928992" cy="2808312"/>
          </a:xfrm>
        </p:spPr>
        <p:txBody>
          <a:bodyPr>
            <a:normAutofit fontScale="25000" lnSpcReduction="20000"/>
          </a:bodyPr>
          <a:lstStyle/>
          <a:p>
            <a:pPr marL="0" indent="0">
              <a:buNone/>
            </a:pPr>
            <a:r>
              <a:rPr lang="en-GB" sz="5600" dirty="0">
                <a:solidFill>
                  <a:srgbClr val="FF0000"/>
                </a:solidFill>
              </a:rPr>
              <a:t>In May 1966, then Home Secretary Roy Jenkins famously addressed the National Committee for Commonwealth Immigrants: in this, ‘the liberal hour’, he defined a new policy for addressing migration and diversity in Britain, combining immigration limitation with migrant ‘integration’:</a:t>
            </a:r>
            <a:endParaRPr lang="en-GB" sz="5600" dirty="0"/>
          </a:p>
          <a:p>
            <a:pPr marL="285750" lvl="1" indent="0">
              <a:buNone/>
            </a:pPr>
            <a:r>
              <a:rPr lang="en-GB" sz="5200" dirty="0"/>
              <a:t>“Integration is perhaps rather a loose word. I do not regard it as meaning the loss, by immigrants, of their own national characteristics and culture. I do not think that we need in this country a ‘melting-pot’, which would turn everybody out in a common mould, as one of a series of carbon copies of someone’s misplaced vision of the stereotyped Englishman. It would be bad enough if that were to occur to the relatively few in this country who happen to have pure Anglo-Saxon blood in their veins. If it were to happen to the rest of us, to the Welsh (like myself) , to the Scots, to the Irish, to the Jews, to the mid-European, and to still more recent arrivals, it would be little short of a national disaster. It would deprive us of most of the positive advantages of immigration, which … I believe to be very great indeed…</a:t>
            </a:r>
          </a:p>
          <a:p>
            <a:pPr marL="285750" lvl="1" indent="0">
              <a:buNone/>
            </a:pPr>
            <a:r>
              <a:rPr lang="en-GB" sz="5200" dirty="0"/>
              <a:t>I define integration, therefore, not as a flattening process of assimilation but as equal opportunity, accompanied by cultural diversity, in an atmosphere of mutual tolerance. That is the goal. We may fall a little short of its full attainment, as have other communities both in the past and in the present. But if we are to maintain any sort of world reputation for civilized living and social cohesion, we must get far nearer to its achievement than is the case today.”</a:t>
            </a:r>
          </a:p>
          <a:p>
            <a:pPr marL="0" indent="0">
              <a:buNone/>
            </a:pPr>
            <a:r>
              <a:rPr lang="en-GB" sz="5600" dirty="0">
                <a:solidFill>
                  <a:srgbClr val="FF0000"/>
                </a:solidFill>
              </a:rPr>
              <a:t>To achieve this, he paired it with immigration restriction.</a:t>
            </a:r>
          </a:p>
          <a:p>
            <a:pPr marL="0" indent="0">
              <a:buNone/>
            </a:pPr>
            <a:r>
              <a:rPr lang="en-GB" sz="9600" dirty="0"/>
              <a:t>Today, you are going to debate whether ‘integration’ or immigration restriction is the best response to anti-immigration and nationalist sentiments. Use your readings and the primary sources on our module page to help you. </a:t>
            </a:r>
          </a:p>
        </p:txBody>
      </p:sp>
    </p:spTree>
    <p:extLst>
      <p:ext uri="{BB962C8B-B14F-4D97-AF65-F5344CB8AC3E}">
        <p14:creationId xmlns:p14="http://schemas.microsoft.com/office/powerpoint/2010/main" val="3313962701"/>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11573</TotalTime>
  <Words>681</Words>
  <Application>Microsoft Macintosh PowerPoint</Application>
  <PresentationFormat>On-screen Show (16:9)</PresentationFormat>
  <Paragraphs>35</Paragraphs>
  <Slides>7</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arial</vt:lpstr>
      <vt:lpstr>Calibri</vt:lpstr>
      <vt:lpstr>Roboto</vt:lpstr>
      <vt:lpstr>Times New Roman</vt:lpstr>
      <vt:lpstr>uni_of_warwick_ruby red_16_9</vt:lpstr>
      <vt:lpstr>1_Custom Design</vt:lpstr>
      <vt:lpstr>Custom Design</vt:lpstr>
      <vt:lpstr>Foreign Bodies: Migration, multiculturalism, and medicalization</vt:lpstr>
      <vt:lpstr>Control and Contestation</vt:lpstr>
      <vt:lpstr>What did ‘multicultural Britain’ look like (and to whom)?</vt:lpstr>
      <vt:lpstr>Medicalising ‘Control’</vt:lpstr>
      <vt:lpstr>Why medicalisation, post 1973? Health control or population control?</vt:lpstr>
      <vt:lpstr>'Sovereignty’ and the Supra-National State</vt:lpstr>
      <vt:lpstr>Thinking with primary 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314</cp:revision>
  <cp:lastPrinted>2018-03-22T09:31:03Z</cp:lastPrinted>
  <dcterms:created xsi:type="dcterms:W3CDTF">2016-05-26T09:13:48Z</dcterms:created>
  <dcterms:modified xsi:type="dcterms:W3CDTF">2026-02-06T08:48:23Z</dcterms:modified>
</cp:coreProperties>
</file>