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1"/>
  </p:notesMasterIdLst>
  <p:handoutMasterIdLst>
    <p:handoutMasterId r:id="rId12"/>
  </p:handoutMasterIdLst>
  <p:sldIdLst>
    <p:sldId id="270" r:id="rId4"/>
    <p:sldId id="354" r:id="rId5"/>
    <p:sldId id="350" r:id="rId6"/>
    <p:sldId id="349" r:id="rId7"/>
    <p:sldId id="355" r:id="rId8"/>
    <p:sldId id="352" r:id="rId9"/>
    <p:sldId id="353" r:id="rId10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96" autoAdjust="0"/>
    <p:restoredTop sz="90952"/>
  </p:normalViewPr>
  <p:slideViewPr>
    <p:cSldViewPr showGuides="1">
      <p:cViewPr varScale="1">
        <p:scale>
          <a:sx n="155" d="100"/>
          <a:sy n="155" d="100"/>
        </p:scale>
        <p:origin x="62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2" d="100"/>
        <a:sy n="1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6271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8169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4000" cy="501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1366" cy="49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9614"/>
            <a:ext cx="9139568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ourmigrationstory.org.uk/oms/families-divided-the-campaign-for-anwar-ditta-and-her-children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707654"/>
            <a:ext cx="7128792" cy="1368152"/>
          </a:xfrm>
        </p:spPr>
        <p:txBody>
          <a:bodyPr/>
          <a:lstStyle/>
          <a:p>
            <a:r>
              <a:rPr lang="en-US" sz="3600" b="0" dirty="0">
                <a:latin typeface="+mn-lt"/>
              </a:rPr>
              <a:t>Foreign Bodies: </a:t>
            </a:r>
            <a:r>
              <a:rPr lang="en-GB" sz="3600" b="0" i="0" dirty="0">
                <a:solidFill>
                  <a:srgbClr val="393A3B"/>
                </a:solidFill>
                <a:effectLst/>
                <a:latin typeface="+mn-lt"/>
              </a:rPr>
              <a:t>Migration, multiculturalism, and medicalization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507854"/>
            <a:ext cx="388052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Professor Roberta Bivins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Centre for the History of Medicine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University of Warwick</a:t>
            </a:r>
          </a:p>
          <a:p>
            <a:r>
              <a:rPr lang="en-GB" dirty="0" err="1">
                <a:solidFill>
                  <a:srgbClr val="C00000"/>
                </a:solidFill>
              </a:rPr>
              <a:t>peopleshistorynhs.org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9631" y="-3595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B2239-C9E6-6A42-BBC2-1831D939A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27534"/>
            <a:ext cx="7848872" cy="594066"/>
          </a:xfrm>
        </p:spPr>
        <p:txBody>
          <a:bodyPr>
            <a:normAutofit/>
          </a:bodyPr>
          <a:lstStyle/>
          <a:p>
            <a:r>
              <a:rPr lang="en-GB" sz="3200" dirty="0"/>
              <a:t>'Sovereignty’ and the Supra-National State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55D44-6738-D445-AB49-9224B1324C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512" y="1491630"/>
            <a:ext cx="4038600" cy="29523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From Empire to EEC</a:t>
            </a:r>
          </a:p>
          <a:p>
            <a:r>
              <a:rPr lang="en-GB" dirty="0"/>
              <a:t>What can the state control in a globalised world?</a:t>
            </a:r>
          </a:p>
          <a:p>
            <a:r>
              <a:rPr lang="en-GB" dirty="0"/>
              <a:t>Does this represent change of continuity for the UK?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98AC21-EE41-BE47-9420-75C05EDD34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4008" y="1491630"/>
            <a:ext cx="4038600" cy="28083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From Integration to Multiculturalism</a:t>
            </a:r>
          </a:p>
          <a:p>
            <a:r>
              <a:rPr lang="en-GB" dirty="0"/>
              <a:t>What are the advantage (to the state) of ‘multiculturalism’?</a:t>
            </a:r>
          </a:p>
          <a:p>
            <a:r>
              <a:rPr lang="en-GB" dirty="0"/>
              <a:t>What are the risks?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21F7F5-8E7A-5E4E-BB99-261B110FD42C}"/>
              </a:ext>
            </a:extLst>
          </p:cNvPr>
          <p:cNvSpPr txBox="1"/>
          <p:nvPr/>
        </p:nvSpPr>
        <p:spPr>
          <a:xfrm>
            <a:off x="611560" y="4569972"/>
            <a:ext cx="82809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Q.: Is ‘control’ a goal, or a rhetorical strategy for the British state?</a:t>
            </a:r>
          </a:p>
        </p:txBody>
      </p:sp>
    </p:spTree>
    <p:extLst>
      <p:ext uri="{BB962C8B-B14F-4D97-AF65-F5344CB8AC3E}">
        <p14:creationId xmlns:p14="http://schemas.microsoft.com/office/powerpoint/2010/main" val="4192907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E0E706-5263-CD12-90AE-B4E146C55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83518"/>
            <a:ext cx="7056784" cy="648072"/>
          </a:xfrm>
        </p:spPr>
        <p:txBody>
          <a:bodyPr>
            <a:normAutofit fontScale="90000"/>
          </a:bodyPr>
          <a:lstStyle/>
          <a:p>
            <a:r>
              <a:rPr lang="en-GB" dirty="0"/>
              <a:t>Control and Contestation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3A5E31-46B4-0D66-A83B-1F5AE58D9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704" y="1140702"/>
            <a:ext cx="4112256" cy="39268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What is the relationship between migration ‘control’ and medicalization?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7B0F62-1951-4BD9-29D0-F0F183210DCD}"/>
              </a:ext>
            </a:extLst>
          </p:cNvPr>
          <p:cNvSpPr txBox="1"/>
          <p:nvPr/>
        </p:nvSpPr>
        <p:spPr>
          <a:xfrm>
            <a:off x="5652120" y="4517304"/>
            <a:ext cx="2212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n-lt"/>
                <a:hlinkClick r:id="rId2"/>
              </a:rPr>
              <a:t>Families Divided</a:t>
            </a:r>
            <a:endParaRPr lang="en-GB" dirty="0">
              <a:latin typeface="+mn-lt"/>
            </a:endParaRP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3C84E93D-5692-5697-493F-316DB2E74A2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329" y="1275606"/>
            <a:ext cx="4514433" cy="32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istory offers Britain an important lesson on shutting down immigration">
            <a:extLst>
              <a:ext uri="{FF2B5EF4-FFF2-40B4-BE49-F238E27FC236}">
                <a16:creationId xmlns:a16="http://schemas.microsoft.com/office/drawing/2014/main" id="{8EA09251-9485-CC39-0613-64AD112410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0" r="25982" b="3125"/>
          <a:stretch/>
        </p:blipFill>
        <p:spPr bwMode="auto">
          <a:xfrm>
            <a:off x="231522" y="2139702"/>
            <a:ext cx="326591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326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B238A-4F55-36D0-BF26-AC2C19B3D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2" y="548877"/>
            <a:ext cx="5542030" cy="857250"/>
          </a:xfrm>
        </p:spPr>
        <p:txBody>
          <a:bodyPr>
            <a:noAutofit/>
          </a:bodyPr>
          <a:lstStyle/>
          <a:p>
            <a:r>
              <a:rPr lang="en-GB" sz="3200" dirty="0"/>
              <a:t>What did ‘multicultural Britain’ look like (and to whom)?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3B361-3759-3AE7-C61E-4DF831A35C7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Content Placeholder 5" descr="Calendar&#10;&#10;Description automatically generated with low confidence">
            <a:extLst>
              <a:ext uri="{FF2B5EF4-FFF2-40B4-BE49-F238E27FC236}">
                <a16:creationId xmlns:a16="http://schemas.microsoft.com/office/drawing/2014/main" id="{213A72BA-C621-6C93-311B-3E1B37646FD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526" y="411510"/>
            <a:ext cx="3519417" cy="4731990"/>
          </a:xfrm>
        </p:spPr>
      </p:pic>
      <p:pic>
        <p:nvPicPr>
          <p:cNvPr id="8" name="Picture 7" descr="New British mothers in central Birmingham in the 1980s, representing multicultural Britain&#10;">
            <a:extLst>
              <a:ext uri="{FF2B5EF4-FFF2-40B4-BE49-F238E27FC236}">
                <a16:creationId xmlns:a16="http://schemas.microsoft.com/office/drawing/2014/main" id="{70EF3732-D75A-5D37-A2EC-14AD147F30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35646"/>
            <a:ext cx="5161302" cy="305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492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29CC6-F831-832D-A1E6-B1F90E851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with primary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9602F-2EB3-364A-3ABA-E2CD490FD5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239" y="1384678"/>
            <a:ext cx="4038600" cy="3394472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Assess the materials on our seminar page in relation to </a:t>
            </a:r>
            <a:r>
              <a:rPr lang="en-GB" dirty="0" err="1"/>
              <a:t>Kostakopoulou’s</a:t>
            </a:r>
            <a:r>
              <a:rPr lang="en-GB" dirty="0"/>
              <a:t> discussion of ‘multiculturalism’ and ‘probationary citizenship’. </a:t>
            </a:r>
          </a:p>
          <a:p>
            <a:r>
              <a:rPr lang="en-GB" dirty="0"/>
              <a:t>What examples (if any) can you think of to support or contest the existence of ‘probationary citizenship’? Of ‘isolationism’?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55AFF2-5958-8513-1F5A-1DCA31AC5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98932" y="1384678"/>
            <a:ext cx="4038600" cy="3394472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Comparing these materials with our module archive, 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assess how British approaches to migrant and ethnic communities compare to those of other migrant receiving nations in the twentieth and early twenty-first centuries… Is ‘social cohesion’ the new assimilation?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3962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AB6F6-E871-E3F8-3A5C-31B479359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11510"/>
            <a:ext cx="4896544" cy="479208"/>
          </a:xfrm>
        </p:spPr>
        <p:txBody>
          <a:bodyPr>
            <a:normAutofit fontScale="90000"/>
          </a:bodyPr>
          <a:lstStyle/>
          <a:p>
            <a:r>
              <a:rPr lang="en-GB" dirty="0"/>
              <a:t>Medicalising ‘Control’</a:t>
            </a:r>
          </a:p>
        </p:txBody>
      </p:sp>
      <p:pic>
        <p:nvPicPr>
          <p:cNvPr id="2054" name="Picture 6" descr="TB patients slip through 'patchy' airport screening | The Independent | The  Independent">
            <a:extLst>
              <a:ext uri="{FF2B5EF4-FFF2-40B4-BE49-F238E27FC236}">
                <a16:creationId xmlns:a16="http://schemas.microsoft.com/office/drawing/2014/main" id="{5A88F8C2-3D9D-D12C-E800-8B3A82902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1" y="962735"/>
            <a:ext cx="271997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4C7D85A-8DE6-9B49-AEAB-A6603036240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919" y="-44006"/>
            <a:ext cx="3097082" cy="3911900"/>
          </a:xfrm>
        </p:spPr>
      </p:pic>
      <p:pic>
        <p:nvPicPr>
          <p:cNvPr id="8" name="Picture 2" descr="Marriages of convenience - India Today">
            <a:extLst>
              <a:ext uri="{FF2B5EF4-FFF2-40B4-BE49-F238E27FC236}">
                <a16:creationId xmlns:a16="http://schemas.microsoft.com/office/drawing/2014/main" id="{04D7DE4E-D118-2F9E-6B0A-6BA8CEFAE89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38828"/>
            <a:ext cx="2684135" cy="197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C0CE68B-0F11-1D4D-B833-DAADDD5295DE}"/>
              </a:ext>
            </a:extLst>
          </p:cNvPr>
          <p:cNvSpPr/>
          <p:nvPr/>
        </p:nvSpPr>
        <p:spPr>
          <a:xfrm>
            <a:off x="2903910" y="1146002"/>
            <a:ext cx="31473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600" dirty="0">
                <a:latin typeface="+mj-lt"/>
              </a:rPr>
              <a:t>‘Under the immigration Rules, officials are entitled to carry out medical examinations, the purpose of which is to control infectious disease… Immigration officials … have extended the use of medical examinations into a field for which it had not been intended. … “It is against English Criminal law that anyone should be forced to give evidence against herself through a medical examination to show that she is lying”.’</a:t>
            </a:r>
          </a:p>
          <a:p>
            <a:pPr marL="0" indent="0" algn="r">
              <a:buNone/>
            </a:pPr>
            <a:r>
              <a:rPr lang="en-GB" sz="1400" dirty="0">
                <a:latin typeface="+mj-lt"/>
              </a:rPr>
              <a:t>Alex Lyon, ex-Minister of State, Home Office, 1979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FD8F3C-19B1-A64C-8750-4643C42B559A}"/>
              </a:ext>
            </a:extLst>
          </p:cNvPr>
          <p:cNvSpPr/>
          <p:nvPr/>
        </p:nvSpPr>
        <p:spPr>
          <a:xfrm>
            <a:off x="6151206" y="3758505"/>
            <a:ext cx="29805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400" dirty="0">
                <a:latin typeface="+mn-lt"/>
              </a:rPr>
              <a:t>‘Falsification and fraud are so widespread that it must be assumed in every case, until the contrary is proved.’ </a:t>
            </a:r>
          </a:p>
          <a:p>
            <a:pPr marL="0" indent="0" algn="r">
              <a:buNone/>
            </a:pPr>
            <a:r>
              <a:rPr lang="en-GB" sz="1400" dirty="0">
                <a:latin typeface="+mn-lt"/>
              </a:rPr>
              <a:t>Anthony Kershaw, Junior Minister, Foreign Office 1970-73.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01341F-D3F3-7A43-AAC5-B4571B8A88AB}"/>
              </a:ext>
            </a:extLst>
          </p:cNvPr>
          <p:cNvSpPr/>
          <p:nvPr/>
        </p:nvSpPr>
        <p:spPr>
          <a:xfrm>
            <a:off x="6046919" y="15639"/>
            <a:ext cx="22694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>
                <a:latin typeface="+mn-lt"/>
              </a:rPr>
              <a:t>Abha</a:t>
            </a:r>
            <a:r>
              <a:rPr lang="en-GB" sz="1200" dirty="0">
                <a:latin typeface="+mn-lt"/>
              </a:rPr>
              <a:t> </a:t>
            </a:r>
            <a:r>
              <a:rPr lang="en-GB" sz="1200" dirty="0" err="1">
                <a:latin typeface="+mn-lt"/>
              </a:rPr>
              <a:t>Thapalyal</a:t>
            </a:r>
            <a:r>
              <a:rPr lang="en-GB" sz="1200" dirty="0">
                <a:latin typeface="+mn-lt"/>
              </a:rPr>
              <a:t>, ‘Entry Laws – British Style’, </a:t>
            </a:r>
            <a:r>
              <a:rPr lang="en-GB" sz="1200" i="1" dirty="0">
                <a:latin typeface="+mn-lt"/>
              </a:rPr>
              <a:t>Times of India, </a:t>
            </a:r>
            <a:r>
              <a:rPr lang="en-GB" sz="1200" dirty="0">
                <a:latin typeface="+mn-lt"/>
              </a:rPr>
              <a:t>29 April 1979.</a:t>
            </a:r>
          </a:p>
        </p:txBody>
      </p:sp>
    </p:spTree>
    <p:extLst>
      <p:ext uri="{BB962C8B-B14F-4D97-AF65-F5344CB8AC3E}">
        <p14:creationId xmlns:p14="http://schemas.microsoft.com/office/powerpoint/2010/main" val="1725535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61F75-8C5D-3751-F8E6-A8F0B8B36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83518"/>
            <a:ext cx="6624736" cy="1080120"/>
          </a:xfrm>
        </p:spPr>
        <p:txBody>
          <a:bodyPr>
            <a:normAutofit/>
          </a:bodyPr>
          <a:lstStyle/>
          <a:p>
            <a:r>
              <a:rPr lang="en-GB" sz="2800" dirty="0"/>
              <a:t>Why medicalisation, post 1973? Health control or population control?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62563-475F-80ED-80DE-5A509F24F3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1744" y="4587974"/>
            <a:ext cx="3554241" cy="4711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b="1" i="0" dirty="0">
                <a:effectLst/>
                <a:latin typeface="Roboto" panose="020F0502020204030204" pitchFamily="34" charset="0"/>
              </a:rPr>
              <a:t>The New X-ray Unit Which Has Been Installed At Heathrow Airport</a:t>
            </a:r>
          </a:p>
          <a:p>
            <a:pPr marL="0" indent="0" algn="l">
              <a:buNone/>
            </a:pPr>
            <a:r>
              <a:rPr lang="en-GB" b="0" i="0" dirty="0">
                <a:solidFill>
                  <a:srgbClr val="9AA0A6"/>
                </a:solidFill>
                <a:effectLst/>
                <a:latin typeface="arial" panose="020B0604020202020204" pitchFamily="34" charset="0"/>
              </a:rPr>
              <a:t>Creator: Anthony Wallace/ANL/Shutterstock | Credit: Anthony Wallace/ANL/Shutterstock</a:t>
            </a:r>
          </a:p>
          <a:p>
            <a:pPr marL="0" indent="0" algn="l">
              <a:buNone/>
            </a:pPr>
            <a:r>
              <a:rPr lang="en-GB" b="0" i="0" dirty="0">
                <a:solidFill>
                  <a:srgbClr val="9AA0A6"/>
                </a:solidFill>
                <a:effectLst/>
                <a:latin typeface="arial" panose="020B0604020202020204" pitchFamily="34" charset="0"/>
              </a:rPr>
              <a:t>Copyright: Copyright (c) 1965 Shutterstock.</a:t>
            </a:r>
          </a:p>
        </p:txBody>
      </p:sp>
      <p:pic>
        <p:nvPicPr>
          <p:cNvPr id="1026" name="Picture 2" descr="The New X-ray Unit Which Has Been Installed At Heathrow Airport ">
            <a:extLst>
              <a:ext uri="{FF2B5EF4-FFF2-40B4-BE49-F238E27FC236}">
                <a16:creationId xmlns:a16="http://schemas.microsoft.com/office/drawing/2014/main" id="{AC04B757-8B28-7B21-4B5D-1F3126C26E4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35646"/>
            <a:ext cx="396044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6A493C-2467-FC4D-B049-A814160FA4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347614"/>
            <a:ext cx="4369651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336482"/>
      </p:ext>
    </p:extLst>
  </p:cSld>
  <p:clrMapOvr>
    <a:masterClrMapping/>
  </p:clrMapOvr>
</p:sld>
</file>

<file path=ppt/theme/theme1.xml><?xml version="1.0" encoding="utf-8"?>
<a:theme xmlns:a="http://schemas.openxmlformats.org/drawingml/2006/main" name="uni_of_warwick_ruby red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uni_of_warwick_ruby_red_16_9_2810</Template>
  <TotalTime>11551</TotalTime>
  <Words>408</Words>
  <Application>Microsoft Macintosh PowerPoint</Application>
  <PresentationFormat>On-screen Show (16:9)</PresentationFormat>
  <Paragraphs>34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Arial</vt:lpstr>
      <vt:lpstr>Calibri</vt:lpstr>
      <vt:lpstr>Lato</vt:lpstr>
      <vt:lpstr>Roboto</vt:lpstr>
      <vt:lpstr>Times New Roman</vt:lpstr>
      <vt:lpstr>uni_of_warwick_ruby red_16_9</vt:lpstr>
      <vt:lpstr>1_Custom Design</vt:lpstr>
      <vt:lpstr>Custom Design</vt:lpstr>
      <vt:lpstr>Foreign Bodies: Migration, multiculturalism, and medicalization</vt:lpstr>
      <vt:lpstr>'Sovereignty’ and the Supra-National State</vt:lpstr>
      <vt:lpstr>Control and Contestation</vt:lpstr>
      <vt:lpstr>What did ‘multicultural Britain’ look like (and to whom)?</vt:lpstr>
      <vt:lpstr>Working with primary sources</vt:lpstr>
      <vt:lpstr>Medicalising ‘Control’</vt:lpstr>
      <vt:lpstr>Why medicalisation, post 1973? Health control or population control?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Contagious Communities, Contested Intersections</dc:title>
  <dc:creator>Microsoft Office User</dc:creator>
  <cp:lastModifiedBy>Bivins, Roberta</cp:lastModifiedBy>
  <cp:revision>313</cp:revision>
  <cp:lastPrinted>2018-03-22T09:31:03Z</cp:lastPrinted>
  <dcterms:created xsi:type="dcterms:W3CDTF">2016-05-26T09:13:48Z</dcterms:created>
  <dcterms:modified xsi:type="dcterms:W3CDTF">2023-02-03T09:29:36Z</dcterms:modified>
</cp:coreProperties>
</file>