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5"/>
  </p:notesMasterIdLst>
  <p:handoutMasterIdLst>
    <p:handoutMasterId r:id="rId16"/>
  </p:handoutMasterIdLst>
  <p:sldIdLst>
    <p:sldId id="270" r:id="rId4"/>
    <p:sldId id="359" r:id="rId5"/>
    <p:sldId id="349" r:id="rId6"/>
    <p:sldId id="348" r:id="rId7"/>
    <p:sldId id="356" r:id="rId8"/>
    <p:sldId id="360" r:id="rId9"/>
    <p:sldId id="352" r:id="rId10"/>
    <p:sldId id="361" r:id="rId11"/>
    <p:sldId id="357" r:id="rId12"/>
    <p:sldId id="351" r:id="rId13"/>
    <p:sldId id="358" r:id="rId14"/>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7" autoAdjust="0"/>
    <p:restoredTop sz="90952"/>
  </p:normalViewPr>
  <p:slideViewPr>
    <p:cSldViewPr showGuides="1">
      <p:cViewPr varScale="1">
        <p:scale>
          <a:sx n="149" d="100"/>
          <a:sy n="149" d="100"/>
        </p:scale>
        <p:origin x="688" y="168"/>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eographicus.com/P/RareMaps/webbalonzoc"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cap="all" dirty="0">
                <a:solidFill>
                  <a:schemeClr val="tx1"/>
                </a:solidFill>
                <a:effectLst/>
                <a:latin typeface="Times New Roman" pitchFamily="18" charset="0"/>
                <a:ea typeface="+mn-ea"/>
                <a:cs typeface="+mn-cs"/>
              </a:rPr>
              <a:t>Description</a:t>
            </a:r>
          </a:p>
          <a:p>
            <a:br>
              <a:rPr lang="en-GB" dirty="0"/>
            </a:br>
            <a:endParaRPr lang="en-GB" dirty="0"/>
          </a:p>
          <a:p>
            <a:r>
              <a:rPr lang="en-GB" sz="1200" b="0" i="0" kern="1200" dirty="0">
                <a:solidFill>
                  <a:schemeClr val="tx1"/>
                </a:solidFill>
                <a:effectLst/>
                <a:latin typeface="Times New Roman" pitchFamily="18" charset="0"/>
                <a:ea typeface="+mn-ea"/>
                <a:cs typeface="+mn-cs"/>
              </a:rPr>
              <a:t>This is a stunning 1937 pictorial map of the world highlighting the British Empire. The map was drawn by Alonzo C. Webb to celebrate King George VI's May 1937 coronation and published in a special </a:t>
            </a:r>
            <a:r>
              <a:rPr lang="en-GB" sz="1200" b="0" i="0" kern="1200" dirty="0" err="1">
                <a:solidFill>
                  <a:schemeClr val="tx1"/>
                </a:solidFill>
                <a:effectLst/>
                <a:latin typeface="Times New Roman" pitchFamily="18" charset="0"/>
                <a:ea typeface="+mn-ea"/>
                <a:cs typeface="+mn-cs"/>
              </a:rPr>
              <a:t>color</a:t>
            </a:r>
            <a:r>
              <a:rPr lang="en-GB" sz="1200" b="0" i="0" kern="1200" dirty="0">
                <a:solidFill>
                  <a:schemeClr val="tx1"/>
                </a:solidFill>
                <a:effectLst/>
                <a:latin typeface="Times New Roman" pitchFamily="18" charset="0"/>
                <a:ea typeface="+mn-ea"/>
                <a:cs typeface="+mn-cs"/>
              </a:rPr>
              <a:t> section of the </a:t>
            </a:r>
            <a:r>
              <a:rPr lang="en-GB" sz="1200" b="0" i="1" kern="1200" dirty="0">
                <a:solidFill>
                  <a:schemeClr val="tx1"/>
                </a:solidFill>
                <a:effectLst/>
                <a:latin typeface="Times New Roman" pitchFamily="18" charset="0"/>
                <a:ea typeface="+mn-ea"/>
                <a:cs typeface="+mn-cs"/>
              </a:rPr>
              <a:t>Christian Science Monitor</a:t>
            </a:r>
            <a:r>
              <a:rPr lang="en-GB" sz="1200" b="0" i="0" kern="1200" dirty="0">
                <a:solidFill>
                  <a:schemeClr val="tx1"/>
                </a:solidFill>
                <a:effectLst/>
                <a:latin typeface="Times New Roman" pitchFamily="18" charset="0"/>
                <a:ea typeface="+mn-ea"/>
                <a:cs typeface="+mn-cs"/>
              </a:rPr>
              <a:t>. It depicts the whole world on a Mercator Projection, with British territories, or the Commonwealth, highlighted in red. The whole is surrounded by elaborately gilded heraldic designs. Quotes from Milton and Emerson lionizing British achievement appear along the bottom border. The magnificent blue and red ink and the gilt work truly makes this an eye-catching piece.</a:t>
            </a:r>
          </a:p>
          <a:p>
            <a:r>
              <a:rPr lang="en-GB" sz="1200" b="1" i="0" kern="1200" dirty="0">
                <a:solidFill>
                  <a:schemeClr val="tx1"/>
                </a:solidFill>
                <a:effectLst/>
                <a:latin typeface="Times New Roman" pitchFamily="18" charset="0"/>
                <a:ea typeface="+mn-ea"/>
                <a:cs typeface="+mn-cs"/>
              </a:rPr>
              <a:t>Coronation of George VI</a:t>
            </a:r>
          </a:p>
          <a:p>
            <a:r>
              <a:rPr lang="en-GB" sz="1200" b="0" i="0" kern="1200" dirty="0">
                <a:solidFill>
                  <a:schemeClr val="tx1"/>
                </a:solidFill>
                <a:effectLst/>
                <a:latin typeface="Times New Roman" pitchFamily="18" charset="0"/>
                <a:ea typeface="+mn-ea"/>
                <a:cs typeface="+mn-cs"/>
              </a:rPr>
              <a:t>The coronation of George VI and his wife Elizabeth as King and Queen of the United Kingdom and the Dominions of the British Commonwealth took place at Westminster Abbey, London, on 12 May 1937. George VI ascended the throne upon the abdication of his brother, Edward VIII, on December 11, 1936, three days before his 41st birthday. The event was designed not only as a formal crowning, but also as a public display the breadth and power of the British Empire.</a:t>
            </a:r>
          </a:p>
          <a:p>
            <a:r>
              <a:rPr lang="en-GB" sz="1200" b="1" i="0" kern="1200" dirty="0">
                <a:solidFill>
                  <a:schemeClr val="tx1"/>
                </a:solidFill>
                <a:effectLst/>
                <a:latin typeface="Times New Roman" pitchFamily="18" charset="0"/>
                <a:ea typeface="+mn-ea"/>
                <a:cs typeface="+mn-cs"/>
              </a:rPr>
              <a:t>Publication History and Census</a:t>
            </a:r>
          </a:p>
          <a:p>
            <a:r>
              <a:rPr lang="en-GB" sz="1200" b="0" i="0" kern="1200" dirty="0">
                <a:solidFill>
                  <a:schemeClr val="tx1"/>
                </a:solidFill>
                <a:effectLst/>
                <a:latin typeface="Times New Roman" pitchFamily="18" charset="0"/>
                <a:ea typeface="+mn-ea"/>
                <a:cs typeface="+mn-cs"/>
              </a:rPr>
              <a:t>This map was designed by Alonzo C. Webb map and published by the </a:t>
            </a:r>
            <a:r>
              <a:rPr lang="en-GB" sz="1200" b="0" i="1" kern="1200" dirty="0">
                <a:solidFill>
                  <a:schemeClr val="tx1"/>
                </a:solidFill>
                <a:effectLst/>
                <a:latin typeface="Times New Roman" pitchFamily="18" charset="0"/>
                <a:ea typeface="+mn-ea"/>
                <a:cs typeface="+mn-cs"/>
              </a:rPr>
              <a:t>Christian Science Monitor</a:t>
            </a:r>
            <a:r>
              <a:rPr lang="en-GB" sz="1200" b="0" i="0" kern="1200" dirty="0">
                <a:solidFill>
                  <a:schemeClr val="tx1"/>
                </a:solidFill>
                <a:effectLst/>
                <a:latin typeface="Times New Roman" pitchFamily="18" charset="0"/>
                <a:ea typeface="+mn-ea"/>
                <a:cs typeface="+mn-cs"/>
              </a:rPr>
              <a:t>, on April 22, 1937. We are aware of only one edition.</a:t>
            </a:r>
          </a:p>
          <a:p>
            <a:r>
              <a:rPr lang="en-GB" sz="1200" b="1" i="0" kern="1200" cap="all" dirty="0">
                <a:solidFill>
                  <a:schemeClr val="tx1"/>
                </a:solidFill>
                <a:effectLst/>
                <a:latin typeface="Times New Roman" pitchFamily="18" charset="0"/>
                <a:ea typeface="+mn-ea"/>
                <a:cs typeface="+mn-cs"/>
              </a:rPr>
              <a:t>Cartographer</a:t>
            </a:r>
          </a:p>
          <a:p>
            <a:br>
              <a:rPr lang="en-GB" sz="1200" b="0" i="0" kern="1200" dirty="0">
                <a:solidFill>
                  <a:schemeClr val="tx1"/>
                </a:solidFill>
                <a:effectLst/>
                <a:latin typeface="Times New Roman" pitchFamily="18" charset="0"/>
                <a:ea typeface="+mn-ea"/>
                <a:cs typeface="+mn-cs"/>
              </a:rPr>
            </a:br>
            <a:endParaRPr lang="en-GB" sz="1200" b="0" i="0"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Alonzo C. Webb (April 1, 1888 - 1974) was an American engraver, architect, painter and illustrator. Web was born in Nashville Tennessee. He attended the Art Institute of Chicago from 1907 to 1909, then enrolled in the Stout Institute of Wisconsin in 1911 to study building and construction for one year, before attaining an architecture degree at the University of Illinois (1912 - 1913). During World War I he served with American Engineering Forces in France, falling in love with that country. After the war he studied art at the A.E.F. Art Training </a:t>
            </a:r>
            <a:r>
              <a:rPr lang="en-GB" sz="1200" b="0" i="0" kern="1200" dirty="0" err="1">
                <a:solidFill>
                  <a:schemeClr val="tx1"/>
                </a:solidFill>
                <a:effectLst/>
                <a:latin typeface="Times New Roman" pitchFamily="18" charset="0"/>
                <a:ea typeface="+mn-ea"/>
                <a:cs typeface="+mn-cs"/>
              </a:rPr>
              <a:t>Center</a:t>
            </a:r>
            <a:r>
              <a:rPr lang="en-GB" sz="1200" b="0" i="0" kern="1200" dirty="0">
                <a:solidFill>
                  <a:schemeClr val="tx1"/>
                </a:solidFill>
                <a:effectLst/>
                <a:latin typeface="Times New Roman" pitchFamily="18" charset="0"/>
                <a:ea typeface="+mn-ea"/>
                <a:cs typeface="+mn-cs"/>
              </a:rPr>
              <a:t> in Bellevue, France, a school set up for American soldiers. Determined to stay in Paris, he give up his architectural career, which he could not practice in France, to make ends meet doing various odd illustration jobs and making sings in English for millinery shops on Rue de Rivoli. His work gradually became more popular and frequently appeared in the French weekly periodical, </a:t>
            </a:r>
            <a:r>
              <a:rPr lang="en-GB" sz="1200" b="0" i="1" kern="1200" dirty="0" err="1">
                <a:solidFill>
                  <a:schemeClr val="tx1"/>
                </a:solidFill>
                <a:effectLst/>
                <a:latin typeface="Times New Roman" pitchFamily="18" charset="0"/>
                <a:ea typeface="+mn-ea"/>
                <a:cs typeface="+mn-cs"/>
              </a:rPr>
              <a:t>L'Illustration</a:t>
            </a:r>
            <a:r>
              <a:rPr lang="en-GB" sz="1200" b="0" i="0" kern="1200" dirty="0">
                <a:solidFill>
                  <a:schemeClr val="tx1"/>
                </a:solidFill>
                <a:effectLst/>
                <a:latin typeface="Times New Roman" pitchFamily="18" charset="0"/>
                <a:ea typeface="+mn-ea"/>
                <a:cs typeface="+mn-cs"/>
              </a:rPr>
              <a:t>. In the 1920s and 30s he worked </a:t>
            </a:r>
            <a:r>
              <a:rPr lang="en-GB" sz="1200" b="0" i="0" kern="1200" dirty="0" err="1">
                <a:solidFill>
                  <a:schemeClr val="tx1"/>
                </a:solidFill>
                <a:effectLst/>
                <a:latin typeface="Times New Roman" pitchFamily="18" charset="0"/>
                <a:ea typeface="+mn-ea"/>
                <a:cs typeface="+mn-cs"/>
              </a:rPr>
              <a:t>multinationally</a:t>
            </a:r>
            <a:r>
              <a:rPr lang="en-GB" sz="1200" b="0" i="0" kern="1200" dirty="0">
                <a:solidFill>
                  <a:schemeClr val="tx1"/>
                </a:solidFill>
                <a:effectLst/>
                <a:latin typeface="Times New Roman" pitchFamily="18" charset="0"/>
                <a:ea typeface="+mn-ea"/>
                <a:cs typeface="+mn-cs"/>
              </a:rPr>
              <a:t>, producing art and architectural illustrations for American, French, and Italian interests. Webb moved to London in the 1930, remaining there until his death in 1974. </a:t>
            </a:r>
            <a:r>
              <a:rPr lang="en-GB" sz="1200" b="1" i="0" u="none" strike="noStrike" kern="1200" dirty="0">
                <a:solidFill>
                  <a:schemeClr val="tx1"/>
                </a:solidFill>
                <a:effectLst/>
                <a:latin typeface="Times New Roman" pitchFamily="18" charset="0"/>
                <a:ea typeface="+mn-ea"/>
                <a:cs typeface="+mn-cs"/>
                <a:hlinkClick r:id="rId3"/>
              </a:rPr>
              <a:t>More by this mapmaker...</a:t>
            </a:r>
            <a:endParaRPr lang="en-GB" sz="1200" b="0" i="0" kern="1200" dirty="0">
              <a:solidFill>
                <a:schemeClr val="tx1"/>
              </a:solidFill>
              <a:effectLst/>
              <a:latin typeface="Times New Roman" pitchFamily="18"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4264388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Times New Roman" pitchFamily="18" charset="0"/>
                <a:ea typeface="+mn-ea"/>
                <a:cs typeface="+mn-cs"/>
              </a:rPr>
              <a:t>This poster, produced in 1927 by the Empire Marketing Board, was intended to depict the United Kingdom as at the centre of a vast international empire. It was designed by well-known graphic designer Macdonald Gill, who had become famous for his ‘</a:t>
            </a:r>
            <a:r>
              <a:rPr lang="en-GB" sz="1200" b="0" i="0" kern="1200" dirty="0" err="1">
                <a:solidFill>
                  <a:schemeClr val="tx1"/>
                </a:solidFill>
                <a:effectLst/>
                <a:latin typeface="Times New Roman" pitchFamily="18" charset="0"/>
                <a:ea typeface="+mn-ea"/>
                <a:cs typeface="+mn-cs"/>
              </a:rPr>
              <a:t>Wonderground</a:t>
            </a:r>
            <a:r>
              <a:rPr lang="en-GB" sz="1200" b="0" i="0" kern="1200" dirty="0">
                <a:solidFill>
                  <a:schemeClr val="tx1"/>
                </a:solidFill>
                <a:effectLst/>
                <a:latin typeface="Times New Roman" pitchFamily="18" charset="0"/>
                <a:ea typeface="+mn-ea"/>
                <a:cs typeface="+mn-cs"/>
              </a:rPr>
              <a:t> Map of London Town’ which was first displayed in 1914.</a:t>
            </a:r>
          </a:p>
          <a:p>
            <a:r>
              <a:rPr lang="en-GB" sz="1200" b="0" i="0" kern="1200" dirty="0">
                <a:solidFill>
                  <a:schemeClr val="tx1"/>
                </a:solidFill>
                <a:effectLst/>
                <a:latin typeface="Times New Roman" pitchFamily="18" charset="0"/>
                <a:ea typeface="+mn-ea"/>
                <a:cs typeface="+mn-cs"/>
              </a:rPr>
              <a:t>‘Highways of Empire’ was originally displayed on an advertising hoarding 20 feet long and ten feet high in Charing Cross in London. It was hugely popular when first unveiled, so much so that smaller reprints were produced and sold to the general public.</a:t>
            </a:r>
          </a:p>
          <a:p>
            <a:endParaRPr lang="en-GB" sz="1200" b="0" i="0" kern="1200" dirty="0">
              <a:solidFill>
                <a:schemeClr val="tx1"/>
              </a:solidFill>
              <a:effectLst/>
              <a:latin typeface="Times New Roman" pitchFamily="18" charset="0"/>
              <a:ea typeface="+mn-ea"/>
              <a:cs typeface="+mn-cs"/>
            </a:endParaRPr>
          </a:p>
          <a:p>
            <a:endParaRPr lang="en-GB" sz="1200" b="0" i="0"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Born in 1903, Bawden was a precocious artist even as a teenager, attending classes at the School of Art in Cambridge aged 15 and receiving a coveted Royal Exhibition Scholarship to the RCA. After his first success in collaboration with Eric Ravilious designing the mural for the Morley Working Men’s College refectory in Lambeth in 1928, Bawden’s success continued until the late ‘30s.</a:t>
            </a:r>
            <a:br>
              <a:rPr lang="en-GB" dirty="0"/>
            </a:br>
            <a:br>
              <a:rPr lang="en-GB" dirty="0"/>
            </a:br>
            <a:r>
              <a:rPr lang="en-GB" sz="1200" b="0" i="0" kern="1200" dirty="0">
                <a:solidFill>
                  <a:schemeClr val="tx1"/>
                </a:solidFill>
                <a:effectLst/>
                <a:latin typeface="Times New Roman" pitchFamily="18" charset="0"/>
                <a:ea typeface="+mn-ea"/>
                <a:cs typeface="+mn-cs"/>
              </a:rPr>
              <a:t>Producing work for London Transport, he was made an Official War Artist in 1940. After the war, he consolidated his artistic reputation with a large body of prints, illustrations, posters, catalogues and murals and attained full RA status in 1957. After a decline in popularity, in 1989 Bawden was accorded a major retrospective at the V. and A. Museum. Though too ill to attend, he died a happy man later that same year.</a:t>
            </a:r>
          </a:p>
          <a:p>
            <a:r>
              <a:rPr lang="en-GB" sz="1200" b="0" i="0" kern="1200" dirty="0">
                <a:solidFill>
                  <a:schemeClr val="tx1"/>
                </a:solidFill>
                <a:effectLst/>
                <a:latin typeface="Times New Roman" pitchFamily="18" charset="0"/>
                <a:ea typeface="+mn-ea"/>
                <a:cs typeface="+mn-cs"/>
              </a:rPr>
              <a:t>Signed original colour lithograph.</a:t>
            </a:r>
            <a:br>
              <a:rPr lang="en-GB" sz="1200" b="0" i="0" kern="1200" dirty="0">
                <a:solidFill>
                  <a:schemeClr val="tx1"/>
                </a:solidFill>
                <a:effectLst/>
                <a:latin typeface="Times New Roman" pitchFamily="18" charset="0"/>
                <a:ea typeface="+mn-ea"/>
                <a:cs typeface="+mn-cs"/>
              </a:rPr>
            </a:br>
            <a:r>
              <a:rPr lang="en-GB" sz="1200" b="0" i="0" kern="1200" dirty="0">
                <a:solidFill>
                  <a:schemeClr val="tx1"/>
                </a:solidFill>
                <a:effectLst/>
                <a:latin typeface="Times New Roman" pitchFamily="18" charset="0"/>
                <a:ea typeface="+mn-ea"/>
                <a:cs typeface="+mn-cs"/>
              </a:rPr>
              <a:t>Printed at the Curwen Studio in an edition of 100.</a:t>
            </a:r>
          </a:p>
          <a:p>
            <a:r>
              <a:rPr lang="en-GB" sz="1200" b="0" i="0" kern="1200" dirty="0">
                <a:solidFill>
                  <a:schemeClr val="tx1"/>
                </a:solidFill>
                <a:effectLst/>
                <a:latin typeface="Times New Roman" pitchFamily="18" charset="0"/>
                <a:ea typeface="+mn-ea"/>
                <a:cs typeface="+mn-cs"/>
              </a:rPr>
              <a:t>The Wolfsonian Collection is at Florida International University, Miami Beach.</a:t>
            </a:r>
            <a:br>
              <a:rPr lang="en-GB" sz="1200" b="0" i="0" kern="1200" dirty="0">
                <a:solidFill>
                  <a:schemeClr val="tx1"/>
                </a:solidFill>
                <a:effectLst/>
                <a:latin typeface="Times New Roman" pitchFamily="18" charset="0"/>
                <a:ea typeface="+mn-ea"/>
                <a:cs typeface="+mn-cs"/>
              </a:rPr>
            </a:br>
            <a:r>
              <a:rPr lang="en-GB" sz="1200" b="0" i="0" kern="1200" dirty="0">
                <a:solidFill>
                  <a:schemeClr val="tx1"/>
                </a:solidFill>
                <a:effectLst/>
                <a:latin typeface="Times New Roman" pitchFamily="18" charset="0"/>
                <a:ea typeface="+mn-ea"/>
                <a:cs typeface="+mn-cs"/>
              </a:rPr>
              <a:t>It contains a variety of artifacts primarily of North American and European origin.</a:t>
            </a:r>
            <a:br>
              <a:rPr lang="en-GB" sz="1200" b="0" i="0" kern="1200" dirty="0">
                <a:solidFill>
                  <a:schemeClr val="tx1"/>
                </a:solidFill>
                <a:effectLst/>
                <a:latin typeface="Times New Roman" pitchFamily="18" charset="0"/>
                <a:ea typeface="+mn-ea"/>
                <a:cs typeface="+mn-cs"/>
              </a:rPr>
            </a:br>
            <a:r>
              <a:rPr lang="en-GB" sz="1200" b="0" i="0" kern="1200" dirty="0">
                <a:solidFill>
                  <a:schemeClr val="tx1"/>
                </a:solidFill>
                <a:effectLst/>
                <a:latin typeface="Times New Roman" pitchFamily="18" charset="0"/>
                <a:ea typeface="+mn-ea"/>
                <a:cs typeface="+mn-cs"/>
              </a:rPr>
              <a:t>During 1984 it was decided to hold an exhibition the following year to be called 'Style of Empire - 1877 - 1947' and Bawden was commissioned to provide a mural which was painted on panels in Saffron Walden with the assistance of his grandson, Tommy. It took the form of a map showing the British Empire as it was in the 1930s.</a:t>
            </a:r>
            <a:br>
              <a:rPr lang="en-GB" sz="1200" b="0" i="0" kern="1200" dirty="0">
                <a:solidFill>
                  <a:schemeClr val="tx1"/>
                </a:solidFill>
                <a:effectLst/>
                <a:latin typeface="Times New Roman" pitchFamily="18" charset="0"/>
                <a:ea typeface="+mn-ea"/>
                <a:cs typeface="+mn-cs"/>
              </a:rPr>
            </a:br>
            <a:r>
              <a:rPr lang="en-GB" sz="1200" b="0" i="0" kern="1200" dirty="0">
                <a:solidFill>
                  <a:schemeClr val="tx1"/>
                </a:solidFill>
                <a:effectLst/>
                <a:latin typeface="Times New Roman" pitchFamily="18" charset="0"/>
                <a:ea typeface="+mn-ea"/>
                <a:cs typeface="+mn-cs"/>
              </a:rPr>
              <a:t>When it was seen by the organisers, they asked Bawden to provide a print of the same subject for each of the guests at a banquet for the opening of the exhibition in February 1985.</a:t>
            </a:r>
            <a:br>
              <a:rPr lang="en-GB" sz="1200" b="0" i="0" kern="1200" dirty="0">
                <a:solidFill>
                  <a:schemeClr val="tx1"/>
                </a:solidFill>
                <a:effectLst/>
                <a:latin typeface="Times New Roman" pitchFamily="18" charset="0"/>
                <a:ea typeface="+mn-ea"/>
                <a:cs typeface="+mn-cs"/>
              </a:rPr>
            </a:br>
            <a:r>
              <a:rPr lang="en-GB" sz="1200" b="0" i="0" kern="1200" dirty="0">
                <a:solidFill>
                  <a:schemeClr val="tx1"/>
                </a:solidFill>
                <a:effectLst/>
                <a:latin typeface="Times New Roman" pitchFamily="18" charset="0"/>
                <a:ea typeface="+mn-ea"/>
                <a:cs typeface="+mn-cs"/>
              </a:rPr>
              <a:t>Bawden drew the map on half-matt plastic and oversaw its printing lithographically at the Curwen Studio.</a:t>
            </a:r>
          </a:p>
          <a:p>
            <a:r>
              <a:rPr lang="en-GB" sz="1200" b="0" i="0" kern="1200" dirty="0">
                <a:solidFill>
                  <a:schemeClr val="tx1"/>
                </a:solidFill>
                <a:effectLst/>
                <a:latin typeface="Times New Roman" pitchFamily="18" charset="0"/>
                <a:ea typeface="+mn-ea"/>
                <a:cs typeface="+mn-cs"/>
              </a:rPr>
              <a:t>Bears the </a:t>
            </a:r>
            <a:r>
              <a:rPr lang="en-GB" sz="1200" b="0" i="0" kern="1200" dirty="0" err="1">
                <a:solidFill>
                  <a:schemeClr val="tx1"/>
                </a:solidFill>
                <a:effectLst/>
                <a:latin typeface="Times New Roman" pitchFamily="18" charset="0"/>
                <a:ea typeface="+mn-ea"/>
                <a:cs typeface="+mn-cs"/>
              </a:rPr>
              <a:t>blindstamp</a:t>
            </a:r>
            <a:r>
              <a:rPr lang="en-GB" sz="1200" b="0" i="0" kern="1200" dirty="0">
                <a:solidFill>
                  <a:schemeClr val="tx1"/>
                </a:solidFill>
                <a:effectLst/>
                <a:latin typeface="Times New Roman" pitchFamily="18" charset="0"/>
                <a:ea typeface="+mn-ea"/>
                <a:cs typeface="+mn-cs"/>
              </a:rPr>
              <a:t> from the Archive of Stanley Jones.  All from https://</a:t>
            </a:r>
            <a:r>
              <a:rPr lang="en-GB" sz="1200" b="0" i="0" kern="1200" dirty="0" err="1">
                <a:solidFill>
                  <a:schemeClr val="tx1"/>
                </a:solidFill>
                <a:effectLst/>
                <a:latin typeface="Times New Roman" pitchFamily="18" charset="0"/>
                <a:ea typeface="+mn-ea"/>
                <a:cs typeface="+mn-cs"/>
              </a:rPr>
              <a:t>www.goldmarkart.com</a:t>
            </a:r>
            <a:r>
              <a:rPr lang="en-GB" sz="1200" b="0" i="0" kern="1200" dirty="0">
                <a:solidFill>
                  <a:schemeClr val="tx1"/>
                </a:solidFill>
                <a:effectLst/>
                <a:latin typeface="Times New Roman" pitchFamily="18" charset="0"/>
                <a:ea typeface="+mn-ea"/>
                <a:cs typeface="+mn-cs"/>
              </a:rPr>
              <a:t>/products/edward-bawden-british-empire-map-eb-mg175-s?srsltid=AfmBOorAQN5X2ppF5IcSDQJn_Y3MQreMSkIKVH6J2USWQjcMb1_aJuBy</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8</a:t>
            </a:fld>
            <a:endParaRPr lang="en-GB" altLang="en-US"/>
          </a:p>
        </p:txBody>
      </p:sp>
    </p:spTree>
    <p:extLst>
      <p:ext uri="{BB962C8B-B14F-4D97-AF65-F5344CB8AC3E}">
        <p14:creationId xmlns:p14="http://schemas.microsoft.com/office/powerpoint/2010/main" val="24538231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22/10/2025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22/10/2025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22/10/2025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22/10/2025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22/10/2025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22/10/2025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22/10/2025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22/10/2025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22/10/2025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22/10/2025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22/10/2025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22/10/2025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22/10/2025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22/10/2025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22/10/2025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22/10/2025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22/10/2025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22/10/2025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news.harvard.edu/gazette/story/2020/08/how-public-history-can-reshape-our-views-of-the-past/" TargetMode="External"/><Relationship Id="rId2" Type="http://schemas.openxmlformats.org/officeDocument/2006/relationships/hyperlink" Target="https://www.historians.org/research-and-publications/perspectives-on-history/summer-2021/public-history-in-the-wild-a-syllabus-swap-that-brings-digital-history-into-public-history-classrooms" TargetMode="External"/><Relationship Id="rId1" Type="http://schemas.openxmlformats.org/officeDocument/2006/relationships/slideLayout" Target="../slideLayouts/slideLayout14.xml"/><Relationship Id="rId5" Type="http://schemas.openxmlformats.org/officeDocument/2006/relationships/hyperlink" Target="https://medium.com/@berincole/a-quick-comic-about-writing-for-museums-88341b0e8b1" TargetMode="Externa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openxmlformats.org/officeDocument/2006/relationships/hyperlink" Target="https://www.nationalarchives.gov.uk/education/outreach/projects/migration-histories/" TargetMode="External"/><Relationship Id="rId3" Type="http://schemas.openxmlformats.org/officeDocument/2006/relationships/hyperlink" Target="https://www.migrationmuseum.org/" TargetMode="External"/><Relationship Id="rId7" Type="http://schemas.openxmlformats.org/officeDocument/2006/relationships/hyperlink" Target="https://www.ourmigrationstory.org.uk/" TargetMode="External"/><Relationship Id="rId2" Type="http://schemas.openxmlformats.org/officeDocument/2006/relationships/hyperlink" Target="https://www.migrationmuseum.org/event/ugandan-asians-a-living-history/" TargetMode="External"/><Relationship Id="rId1" Type="http://schemas.openxmlformats.org/officeDocument/2006/relationships/slideLayout" Target="../slideLayouts/slideLayout14.xml"/><Relationship Id="rId6" Type="http://schemas.openxmlformats.org/officeDocument/2006/relationships/hyperlink" Target="https://www.nationalarchives.gov.uk/help-with-your-research/research-guides/immigration/" TargetMode="External"/><Relationship Id="rId5" Type="http://schemas.openxmlformats.org/officeDocument/2006/relationships/hyperlink" Target="https://www.libertylondon.com/uk/features/craft/archive-althea-mcnish.html" TargetMode="External"/><Relationship Id="rId10" Type="http://schemas.openxmlformats.org/officeDocument/2006/relationships/hyperlink" Target="https://americanhistory.si.edu/becoming-us/" TargetMode="External"/><Relationship Id="rId4" Type="http://schemas.openxmlformats.org/officeDocument/2006/relationships/hyperlink" Target="https://www.wmgallery.org.uk/whats-on/exhibitions-43/althea-mcnish-colour-is-mine" TargetMode="External"/><Relationship Id="rId9" Type="http://schemas.openxmlformats.org/officeDocument/2006/relationships/hyperlink" Target="https://www.ourmigrationstory.org.uk/oms/polish-soldiers-and-refugees-in-world-war-ii-britai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www.nationalarchives.gov.uk/explore-the-collection/explore-by-time-period/interwar/empire-marketing-board-posters/"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s://themaydan.com/2017/09/glimpse-turkey-worlds-columbian-exposition-1893/" TargetMode="External"/><Relationship Id="rId2" Type="http://schemas.openxmlformats.org/officeDocument/2006/relationships/hyperlink" Target="http://www.midafternoonmap.com/2014/01/14-maps-of-syrias-history.html"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6912768" cy="1512168"/>
          </a:xfrm>
        </p:spPr>
        <p:txBody>
          <a:bodyPr/>
          <a:lstStyle/>
          <a:p>
            <a:r>
              <a:rPr lang="en-GB" sz="3600" dirty="0"/>
              <a:t>Foreign Bodies and National Myths</a:t>
            </a:r>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2A3B7-6673-5039-4436-6447C571C294}"/>
              </a:ext>
            </a:extLst>
          </p:cNvPr>
          <p:cNvSpPr>
            <a:spLocks noGrp="1"/>
          </p:cNvSpPr>
          <p:nvPr>
            <p:ph type="title"/>
          </p:nvPr>
        </p:nvSpPr>
        <p:spPr>
          <a:xfrm>
            <a:off x="107504" y="483518"/>
            <a:ext cx="6768752" cy="857250"/>
          </a:xfrm>
        </p:spPr>
        <p:txBody>
          <a:bodyPr>
            <a:normAutofit fontScale="90000"/>
          </a:bodyPr>
          <a:lstStyle/>
          <a:p>
            <a:r>
              <a:rPr lang="en-GB" dirty="0"/>
              <a:t>Questions on the short essay?</a:t>
            </a:r>
          </a:p>
        </p:txBody>
      </p:sp>
      <p:sp>
        <p:nvSpPr>
          <p:cNvPr id="3" name="Content Placeholder 2">
            <a:extLst>
              <a:ext uri="{FF2B5EF4-FFF2-40B4-BE49-F238E27FC236}">
                <a16:creationId xmlns:a16="http://schemas.microsoft.com/office/drawing/2014/main" id="{67FBFA64-5F35-C05C-581F-D85813AB1AB2}"/>
              </a:ext>
            </a:extLst>
          </p:cNvPr>
          <p:cNvSpPr>
            <a:spLocks noGrp="1"/>
          </p:cNvSpPr>
          <p:nvPr>
            <p:ph idx="1"/>
          </p:nvPr>
        </p:nvSpPr>
        <p:spPr>
          <a:xfrm>
            <a:off x="3995936" y="1491630"/>
            <a:ext cx="4968552" cy="3240360"/>
          </a:xfrm>
        </p:spPr>
        <p:txBody>
          <a:bodyPr>
            <a:normAutofit fontScale="77500" lnSpcReduction="20000"/>
          </a:bodyPr>
          <a:lstStyle/>
          <a:p>
            <a:pPr marL="0" indent="0">
              <a:buNone/>
            </a:pPr>
            <a:r>
              <a:rPr lang="en-GB" dirty="0"/>
              <a:t>Here’s a helpful blog from a teacher’s perspective: </a:t>
            </a:r>
            <a:r>
              <a:rPr lang="en-GB" dirty="0">
                <a:hlinkClick r:id="rId2"/>
              </a:rPr>
              <a:t>‘Public History in the Wild’</a:t>
            </a:r>
            <a:r>
              <a:rPr lang="en-GB" dirty="0"/>
              <a:t> and one from a student- turned-teacher: ‘</a:t>
            </a:r>
            <a:r>
              <a:rPr lang="en-GB" dirty="0">
                <a:hlinkClick r:id="rId3"/>
              </a:rPr>
              <a:t>Crowdsourcing a history of the people</a:t>
            </a:r>
            <a:r>
              <a:rPr lang="en-GB" dirty="0"/>
              <a:t>’.</a:t>
            </a:r>
          </a:p>
          <a:p>
            <a:pPr marL="0" indent="0">
              <a:buNone/>
            </a:pPr>
            <a:endParaRPr lang="en-GB" sz="2100" dirty="0"/>
          </a:p>
          <a:p>
            <a:pPr marL="0" indent="0">
              <a:buNone/>
            </a:pPr>
            <a:r>
              <a:rPr lang="en-GB" dirty="0"/>
              <a:t>And for more ‘how-to’ sources and guidelines on ‘public history’, see the readings for week 8, when we will also have a workshop in the MRC!</a:t>
            </a:r>
          </a:p>
        </p:txBody>
      </p:sp>
      <p:pic>
        <p:nvPicPr>
          <p:cNvPr id="6" name="Picture 5">
            <a:extLst>
              <a:ext uri="{FF2B5EF4-FFF2-40B4-BE49-F238E27FC236}">
                <a16:creationId xmlns:a16="http://schemas.microsoft.com/office/drawing/2014/main" id="{4253E3AA-A8B0-D041-A013-412AB5DB9341}"/>
              </a:ext>
            </a:extLst>
          </p:cNvPr>
          <p:cNvPicPr>
            <a:picLocks noChangeAspect="1"/>
          </p:cNvPicPr>
          <p:nvPr/>
        </p:nvPicPr>
        <p:blipFill rotWithShape="1">
          <a:blip r:embed="rId4">
            <a:extLst>
              <a:ext uri="{28A0092B-C50C-407E-A947-70E740481C1C}">
                <a14:useLocalDpi xmlns:a14="http://schemas.microsoft.com/office/drawing/2010/main" val="0"/>
              </a:ext>
            </a:extLst>
          </a:blip>
          <a:srcRect t="9614" r="1498"/>
          <a:stretch/>
        </p:blipFill>
        <p:spPr>
          <a:xfrm>
            <a:off x="253684" y="1206977"/>
            <a:ext cx="3384376" cy="3105526"/>
          </a:xfrm>
          <a:prstGeom prst="rect">
            <a:avLst/>
          </a:prstGeom>
        </p:spPr>
      </p:pic>
      <p:sp>
        <p:nvSpPr>
          <p:cNvPr id="7" name="TextBox 6">
            <a:extLst>
              <a:ext uri="{FF2B5EF4-FFF2-40B4-BE49-F238E27FC236}">
                <a16:creationId xmlns:a16="http://schemas.microsoft.com/office/drawing/2014/main" id="{C1F1B084-472A-CA45-9418-C80090DB6B04}"/>
              </a:ext>
            </a:extLst>
          </p:cNvPr>
          <p:cNvSpPr txBox="1"/>
          <p:nvPr/>
        </p:nvSpPr>
        <p:spPr>
          <a:xfrm>
            <a:off x="59550" y="4371950"/>
            <a:ext cx="3772643" cy="584775"/>
          </a:xfrm>
          <a:prstGeom prst="rect">
            <a:avLst/>
          </a:prstGeom>
          <a:noFill/>
        </p:spPr>
        <p:txBody>
          <a:bodyPr wrap="square" rtlCol="0">
            <a:spAutoFit/>
          </a:bodyPr>
          <a:lstStyle/>
          <a:p>
            <a:r>
              <a:rPr lang="en-GB" sz="1600" dirty="0">
                <a:latin typeface="+mj-lt"/>
              </a:rPr>
              <a:t>© B. Erin Cole. If you learn best through images and humour, check out her </a:t>
            </a:r>
            <a:r>
              <a:rPr lang="en-GB" sz="1600" dirty="0">
                <a:latin typeface="+mj-lt"/>
                <a:hlinkClick r:id="rId5"/>
              </a:rPr>
              <a:t>website</a:t>
            </a:r>
            <a:endParaRPr lang="en-GB" sz="1600" dirty="0">
              <a:latin typeface="+mj-lt"/>
            </a:endParaRPr>
          </a:p>
        </p:txBody>
      </p:sp>
    </p:spTree>
    <p:extLst>
      <p:ext uri="{BB962C8B-B14F-4D97-AF65-F5344CB8AC3E}">
        <p14:creationId xmlns:p14="http://schemas.microsoft.com/office/powerpoint/2010/main" val="3589030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1A2D9-2B36-F942-749A-879E26F13F45}"/>
              </a:ext>
            </a:extLst>
          </p:cNvPr>
          <p:cNvSpPr>
            <a:spLocks noGrp="1"/>
          </p:cNvSpPr>
          <p:nvPr>
            <p:ph type="title"/>
          </p:nvPr>
        </p:nvSpPr>
        <p:spPr/>
        <p:txBody>
          <a:bodyPr>
            <a:normAutofit/>
          </a:bodyPr>
          <a:lstStyle/>
          <a:p>
            <a:r>
              <a:rPr lang="en-GB" sz="3200" dirty="0"/>
              <a:t>If you are still looking for your example:</a:t>
            </a:r>
          </a:p>
        </p:txBody>
      </p:sp>
      <p:sp>
        <p:nvSpPr>
          <p:cNvPr id="3" name="Content Placeholder 2">
            <a:extLst>
              <a:ext uri="{FF2B5EF4-FFF2-40B4-BE49-F238E27FC236}">
                <a16:creationId xmlns:a16="http://schemas.microsoft.com/office/drawing/2014/main" id="{2A647B41-5111-B0FF-84F7-118D9100F6EF}"/>
              </a:ext>
            </a:extLst>
          </p:cNvPr>
          <p:cNvSpPr>
            <a:spLocks noGrp="1"/>
          </p:cNvSpPr>
          <p:nvPr>
            <p:ph idx="1"/>
          </p:nvPr>
        </p:nvSpPr>
        <p:spPr>
          <a:xfrm>
            <a:off x="179512" y="1200150"/>
            <a:ext cx="8640960" cy="3819872"/>
          </a:xfrm>
        </p:spPr>
        <p:txBody>
          <a:bodyPr>
            <a:normAutofit fontScale="40000" lnSpcReduction="20000"/>
          </a:bodyPr>
          <a:lstStyle/>
          <a:p>
            <a:pPr marL="0" indent="0">
              <a:buNone/>
            </a:pPr>
            <a:r>
              <a:rPr lang="en-GB" sz="4000" dirty="0"/>
              <a:t>A few promising online or in person options:</a:t>
            </a:r>
          </a:p>
          <a:p>
            <a:r>
              <a:rPr lang="en-GB" sz="4000" dirty="0">
                <a:hlinkClick r:id="rId2"/>
              </a:rPr>
              <a:t>Ugandan Asians a living history </a:t>
            </a:r>
            <a:r>
              <a:rPr lang="en-GB" sz="4000" dirty="0"/>
              <a:t>LIVE in Lewisham 23 Oct.</a:t>
            </a:r>
          </a:p>
          <a:p>
            <a:r>
              <a:rPr lang="en-GB" sz="4000" dirty="0">
                <a:hlinkClick r:id="rId3"/>
              </a:rPr>
              <a:t>Mixed Museum</a:t>
            </a:r>
            <a:endParaRPr lang="en-GB" sz="4000" dirty="0"/>
          </a:p>
          <a:p>
            <a:r>
              <a:rPr lang="en-GB" sz="4000" dirty="0">
                <a:hlinkClick r:id="rId4"/>
              </a:rPr>
              <a:t>Colour is Mine</a:t>
            </a:r>
            <a:r>
              <a:rPr lang="en-GB" sz="4000" dirty="0"/>
              <a:t> (If you are fond of fashion or the visual arts, and want to see the influence of migration, you’ll love this one!) And this </a:t>
            </a:r>
            <a:r>
              <a:rPr lang="en-GB" sz="4000" dirty="0">
                <a:hlinkClick r:id="rId5"/>
              </a:rPr>
              <a:t>one</a:t>
            </a:r>
            <a:r>
              <a:rPr lang="en-GB" sz="4000" dirty="0"/>
              <a:t>, expanding the first.</a:t>
            </a:r>
          </a:p>
          <a:p>
            <a:r>
              <a:rPr lang="en-GB" sz="4000" dirty="0">
                <a:hlinkClick r:id="rId3"/>
              </a:rPr>
              <a:t>Migration Museum</a:t>
            </a:r>
            <a:r>
              <a:rPr lang="en-GB" sz="4000" dirty="0"/>
              <a:t> (Note: not the greatest landing page, but just scroll down for exhibitions)</a:t>
            </a:r>
          </a:p>
          <a:p>
            <a:r>
              <a:rPr lang="en-GB" sz="4000" dirty="0">
                <a:hlinkClick r:id="rId6"/>
              </a:rPr>
              <a:t>National Archives </a:t>
            </a:r>
            <a:r>
              <a:rPr lang="en-GB" sz="4000" dirty="0"/>
              <a:t>I’m sending you to their guide, mostly aimed at family history buffs, but you can also see lots of digitised content at the TNA, including images and the landing register of the Windrush. See also the amazing </a:t>
            </a:r>
            <a:r>
              <a:rPr lang="en-GB" sz="4000" dirty="0">
                <a:hlinkClick r:id="rId7"/>
              </a:rPr>
              <a:t>‘Our Migration Story’</a:t>
            </a:r>
            <a:r>
              <a:rPr lang="en-GB" sz="4000" dirty="0"/>
              <a:t> See also this </a:t>
            </a:r>
            <a:r>
              <a:rPr lang="en-GB" sz="4000" dirty="0">
                <a:hlinkClick r:id="rId8"/>
              </a:rPr>
              <a:t>great collection </a:t>
            </a:r>
            <a:r>
              <a:rPr lang="en-GB" sz="4000" dirty="0"/>
              <a:t>of their migration-focused projects!</a:t>
            </a:r>
          </a:p>
          <a:p>
            <a:r>
              <a:rPr lang="en-GB" sz="4000" dirty="0"/>
              <a:t>Herbert Gallery Coventry Live (Free) exhibition of the city includes great displays on migration</a:t>
            </a:r>
          </a:p>
          <a:p>
            <a:r>
              <a:rPr lang="en-GB" sz="4000" dirty="0"/>
              <a:t>Museum of Birmingham Live (free) exhibition of the city includes great displays on migration</a:t>
            </a:r>
          </a:p>
          <a:p>
            <a:r>
              <a:rPr lang="en-GB" sz="4000" dirty="0"/>
              <a:t>Back-to-Backs Birmingham Live (NT discount for student ID) A fantastic look into the lives of the working poor, including migrants to the city who once lived in these spaces.</a:t>
            </a:r>
          </a:p>
          <a:p>
            <a:r>
              <a:rPr lang="en-GB" sz="4000" dirty="0">
                <a:hlinkClick r:id="rId9"/>
              </a:rPr>
              <a:t>Polish pages </a:t>
            </a:r>
            <a:r>
              <a:rPr lang="en-GB" sz="4000" dirty="0"/>
              <a:t>at TNA ‘Our Migration Story’, or other Polish community history pages.</a:t>
            </a:r>
          </a:p>
          <a:p>
            <a:r>
              <a:rPr lang="en-GB" sz="4000" dirty="0"/>
              <a:t>Museum of American History, Smithsonian, </a:t>
            </a:r>
            <a:r>
              <a:rPr lang="en-GB" sz="4000" dirty="0">
                <a:hlinkClick r:id="rId10"/>
              </a:rPr>
              <a:t>‘Becoming US’ </a:t>
            </a:r>
            <a:r>
              <a:rPr lang="en-GB" sz="4000" dirty="0"/>
              <a:t>resources</a:t>
            </a:r>
          </a:p>
          <a:p>
            <a:endParaRPr lang="en-GB" dirty="0"/>
          </a:p>
        </p:txBody>
      </p:sp>
    </p:spTree>
    <p:extLst>
      <p:ext uri="{BB962C8B-B14F-4D97-AF65-F5344CB8AC3E}">
        <p14:creationId xmlns:p14="http://schemas.microsoft.com/office/powerpoint/2010/main" val="1025970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59807-F805-E2C4-CC48-6361594EF647}"/>
              </a:ext>
            </a:extLst>
          </p:cNvPr>
          <p:cNvSpPr>
            <a:spLocks noGrp="1"/>
          </p:cNvSpPr>
          <p:nvPr>
            <p:ph type="title"/>
          </p:nvPr>
        </p:nvSpPr>
        <p:spPr/>
        <p:txBody>
          <a:bodyPr/>
          <a:lstStyle/>
          <a:p>
            <a:r>
              <a:rPr lang="en-GB" dirty="0"/>
              <a:t>So, I have laryngitis today…</a:t>
            </a:r>
          </a:p>
        </p:txBody>
      </p:sp>
      <p:sp>
        <p:nvSpPr>
          <p:cNvPr id="3" name="Content Placeholder 2">
            <a:extLst>
              <a:ext uri="{FF2B5EF4-FFF2-40B4-BE49-F238E27FC236}">
                <a16:creationId xmlns:a16="http://schemas.microsoft.com/office/drawing/2014/main" id="{789F7903-EB44-7FEC-81B0-E94BFE943FA0}"/>
              </a:ext>
            </a:extLst>
          </p:cNvPr>
          <p:cNvSpPr>
            <a:spLocks noGrp="1"/>
          </p:cNvSpPr>
          <p:nvPr>
            <p:ph idx="1"/>
          </p:nvPr>
        </p:nvSpPr>
        <p:spPr/>
        <p:txBody>
          <a:bodyPr/>
          <a:lstStyle/>
          <a:p>
            <a:r>
              <a:rPr lang="en-GB" dirty="0"/>
              <a:t>As a result, we are going to do quite a bit of work in groups today, playing with different kinds of sources and archives.</a:t>
            </a:r>
          </a:p>
          <a:p>
            <a:r>
              <a:rPr lang="en-GB" dirty="0"/>
              <a:t>We are also going to ‘talk’ about the short essay, since I know you may have questions! But I will do my ‘talking’ on-screen.</a:t>
            </a:r>
          </a:p>
        </p:txBody>
      </p:sp>
    </p:spTree>
    <p:extLst>
      <p:ext uri="{BB962C8B-B14F-4D97-AF65-F5344CB8AC3E}">
        <p14:creationId xmlns:p14="http://schemas.microsoft.com/office/powerpoint/2010/main" val="678600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p:txBody>
          <a:bodyPr/>
          <a:lstStyle/>
          <a:p>
            <a:r>
              <a:rPr lang="en-GB" dirty="0"/>
              <a:t>A bit of terminology:</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idx="1"/>
          </p:nvPr>
        </p:nvSpPr>
        <p:spPr>
          <a:xfrm>
            <a:off x="457200" y="1200150"/>
            <a:ext cx="8291264" cy="3819872"/>
          </a:xfrm>
        </p:spPr>
        <p:txBody>
          <a:bodyPr>
            <a:normAutofit fontScale="85000" lnSpcReduction="10000"/>
          </a:bodyPr>
          <a:lstStyle/>
          <a:p>
            <a:pPr marL="0" indent="0">
              <a:buNone/>
            </a:pPr>
            <a:r>
              <a:rPr lang="en-GB" dirty="0"/>
              <a:t>Last week’s readings talked about two key phenomena:</a:t>
            </a:r>
          </a:p>
          <a:p>
            <a:pPr lvl="2"/>
            <a:r>
              <a:rPr lang="en-GB" b="1" dirty="0"/>
              <a:t>Transnationalism</a:t>
            </a:r>
            <a:r>
              <a:rPr lang="en-GB" dirty="0"/>
              <a:t>, and</a:t>
            </a:r>
          </a:p>
          <a:p>
            <a:pPr lvl="2"/>
            <a:r>
              <a:rPr lang="en-GB" dirty="0"/>
              <a:t>The invention of the ‘immigrant’ (remember that some of our authors even argued that inventing ‘immigration’ was a key aspect of inventing the nation state!)</a:t>
            </a:r>
          </a:p>
          <a:p>
            <a:r>
              <a:rPr lang="en-GB" dirty="0"/>
              <a:t>So how and when DID ‘immigration’ (rather than just ‘human mobility’) begin?</a:t>
            </a:r>
          </a:p>
          <a:p>
            <a:r>
              <a:rPr lang="en-GB" dirty="0"/>
              <a:t>Migrant, immigrant, expatriate, refugee: which word is it? Why does it matter? Talk to each other for a moment!</a:t>
            </a:r>
          </a:p>
        </p:txBody>
      </p:sp>
    </p:spTree>
    <p:extLst>
      <p:ext uri="{BB962C8B-B14F-4D97-AF65-F5344CB8AC3E}">
        <p14:creationId xmlns:p14="http://schemas.microsoft.com/office/powerpoint/2010/main" val="1273492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a:bodyPr>
          <a:lstStyle/>
          <a:p>
            <a:pPr marL="0" indent="0">
              <a:buNone/>
            </a:pPr>
            <a:r>
              <a:rPr lang="en-GB" dirty="0"/>
              <a:t>Ask your neighbours:</a:t>
            </a:r>
          </a:p>
          <a:p>
            <a:r>
              <a:rPr lang="en-GB" dirty="0"/>
              <a:t>How do all the different terms for humans who move relate to the ideas of transnationalism we talked about last week? </a:t>
            </a:r>
          </a:p>
          <a:p>
            <a:r>
              <a:rPr lang="en-GB" dirty="0"/>
              <a:t>Did/does state regulation of borders ‘work’ as intended? (hint: what was/is ‘intended’?)</a:t>
            </a:r>
          </a:p>
        </p:txBody>
      </p:sp>
    </p:spTree>
    <p:extLst>
      <p:ext uri="{BB962C8B-B14F-4D97-AF65-F5344CB8AC3E}">
        <p14:creationId xmlns:p14="http://schemas.microsoft.com/office/powerpoint/2010/main" val="246970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BE07-ABFB-5441-A862-94D0B7B85CFC}"/>
              </a:ext>
            </a:extLst>
          </p:cNvPr>
          <p:cNvSpPr>
            <a:spLocks noGrp="1"/>
          </p:cNvSpPr>
          <p:nvPr>
            <p:ph type="title"/>
          </p:nvPr>
        </p:nvSpPr>
        <p:spPr/>
        <p:txBody>
          <a:bodyPr/>
          <a:lstStyle/>
          <a:p>
            <a:r>
              <a:rPr lang="en-GB" dirty="0"/>
              <a:t>Borders and Empires</a:t>
            </a:r>
          </a:p>
        </p:txBody>
      </p:sp>
      <p:pic>
        <p:nvPicPr>
          <p:cNvPr id="4" name="Content Placeholder 3">
            <a:extLst>
              <a:ext uri="{FF2B5EF4-FFF2-40B4-BE49-F238E27FC236}">
                <a16:creationId xmlns:a16="http://schemas.microsoft.com/office/drawing/2014/main" id="{4A45E9B7-ED7A-1847-A335-606279173135}"/>
              </a:ext>
            </a:extLst>
          </p:cNvPr>
          <p:cNvPicPr>
            <a:picLocks noGrp="1" noChangeAspect="1"/>
          </p:cNvPicPr>
          <p:nvPr>
            <p:ph idx="1"/>
          </p:nvPr>
        </p:nvPicPr>
        <p:blipFill>
          <a:blip r:embed="rId2"/>
          <a:stretch>
            <a:fillRect/>
          </a:stretch>
        </p:blipFill>
        <p:spPr>
          <a:xfrm>
            <a:off x="179512" y="1275606"/>
            <a:ext cx="4392346" cy="3129812"/>
          </a:xfrm>
          <a:prstGeom prst="rect">
            <a:avLst/>
          </a:prstGeom>
        </p:spPr>
      </p:pic>
      <p:pic>
        <p:nvPicPr>
          <p:cNvPr id="5" name="Picture 4">
            <a:extLst>
              <a:ext uri="{FF2B5EF4-FFF2-40B4-BE49-F238E27FC236}">
                <a16:creationId xmlns:a16="http://schemas.microsoft.com/office/drawing/2014/main" id="{FDA96A19-B7DC-234D-B6A7-2D40A8B46C69}"/>
              </a:ext>
            </a:extLst>
          </p:cNvPr>
          <p:cNvPicPr>
            <a:picLocks noChangeAspect="1"/>
          </p:cNvPicPr>
          <p:nvPr/>
        </p:nvPicPr>
        <p:blipFill>
          <a:blip r:embed="rId3"/>
          <a:stretch>
            <a:fillRect/>
          </a:stretch>
        </p:blipFill>
        <p:spPr>
          <a:xfrm>
            <a:off x="4788024" y="1275606"/>
            <a:ext cx="4173083" cy="3129812"/>
          </a:xfrm>
          <a:prstGeom prst="rect">
            <a:avLst/>
          </a:prstGeom>
        </p:spPr>
      </p:pic>
      <p:sp>
        <p:nvSpPr>
          <p:cNvPr id="3" name="TextBox 2">
            <a:extLst>
              <a:ext uri="{FF2B5EF4-FFF2-40B4-BE49-F238E27FC236}">
                <a16:creationId xmlns:a16="http://schemas.microsoft.com/office/drawing/2014/main" id="{69499127-82C9-31C1-0E10-FCFB554BE25B}"/>
              </a:ext>
            </a:extLst>
          </p:cNvPr>
          <p:cNvSpPr txBox="1"/>
          <p:nvPr/>
        </p:nvSpPr>
        <p:spPr>
          <a:xfrm>
            <a:off x="323528" y="4587974"/>
            <a:ext cx="6780254" cy="461665"/>
          </a:xfrm>
          <a:prstGeom prst="rect">
            <a:avLst/>
          </a:prstGeom>
          <a:noFill/>
        </p:spPr>
        <p:txBody>
          <a:bodyPr wrap="none" rtlCol="0">
            <a:spAutoFit/>
          </a:bodyPr>
          <a:lstStyle/>
          <a:p>
            <a:r>
              <a:rPr lang="en-GB" dirty="0"/>
              <a:t>Where are we? Why am I showing you these images?</a:t>
            </a:r>
          </a:p>
        </p:txBody>
      </p:sp>
    </p:spTree>
    <p:extLst>
      <p:ext uri="{BB962C8B-B14F-4D97-AF65-F5344CB8AC3E}">
        <p14:creationId xmlns:p14="http://schemas.microsoft.com/office/powerpoint/2010/main" val="3815063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4AA7D-C100-88CD-62F3-8103F049F538}"/>
              </a:ext>
            </a:extLst>
          </p:cNvPr>
          <p:cNvSpPr>
            <a:spLocks noGrp="1"/>
          </p:cNvSpPr>
          <p:nvPr>
            <p:ph type="title"/>
          </p:nvPr>
        </p:nvSpPr>
        <p:spPr>
          <a:xfrm>
            <a:off x="35496" y="411510"/>
            <a:ext cx="6984776" cy="737606"/>
          </a:xfrm>
        </p:spPr>
        <p:txBody>
          <a:bodyPr>
            <a:normAutofit fontScale="90000"/>
          </a:bodyPr>
          <a:lstStyle/>
          <a:p>
            <a:r>
              <a:rPr lang="en-GB" sz="2800" dirty="0"/>
              <a:t>Do borders make belonging in a bordered/colonised world?</a:t>
            </a:r>
          </a:p>
        </p:txBody>
      </p:sp>
      <p:sp>
        <p:nvSpPr>
          <p:cNvPr id="3" name="Content Placeholder 2">
            <a:extLst>
              <a:ext uri="{FF2B5EF4-FFF2-40B4-BE49-F238E27FC236}">
                <a16:creationId xmlns:a16="http://schemas.microsoft.com/office/drawing/2014/main" id="{E0A3D7FF-C125-000F-43C6-C704D537B146}"/>
              </a:ext>
            </a:extLst>
          </p:cNvPr>
          <p:cNvSpPr>
            <a:spLocks noGrp="1"/>
          </p:cNvSpPr>
          <p:nvPr>
            <p:ph idx="1"/>
          </p:nvPr>
        </p:nvSpPr>
        <p:spPr>
          <a:xfrm>
            <a:off x="0" y="1275606"/>
            <a:ext cx="3372114" cy="3451237"/>
          </a:xfrm>
        </p:spPr>
        <p:txBody>
          <a:bodyPr>
            <a:normAutofit fontScale="70000" lnSpcReduction="20000"/>
          </a:bodyPr>
          <a:lstStyle/>
          <a:p>
            <a:r>
              <a:rPr lang="en-GB" b="1" dirty="0"/>
              <a:t>Does the phrase ‘imagined communities</a:t>
            </a:r>
            <a:r>
              <a:rPr lang="en-GB" dirty="0"/>
              <a:t>’ ring any bells? Hop on the </a:t>
            </a:r>
            <a:r>
              <a:rPr lang="en-GB" b="1" dirty="0"/>
              <a:t>Library Search bar</a:t>
            </a:r>
            <a:r>
              <a:rPr lang="en-GB" dirty="0"/>
              <a:t> (</a:t>
            </a:r>
            <a:r>
              <a:rPr lang="en-GB" u="sng" dirty="0"/>
              <a:t>not</a:t>
            </a:r>
            <a:r>
              <a:rPr lang="en-GB" dirty="0"/>
              <a:t> Google, please) and learn a little about it. Hint: it all starts with the historian Benedict Anderson. How does his concept of ‘imagined communities’ relate to migration?</a:t>
            </a:r>
          </a:p>
        </p:txBody>
      </p:sp>
      <p:pic>
        <p:nvPicPr>
          <p:cNvPr id="9" name="Picture 8" descr="A map of the world&#10;&#10;AI-generated content may be incorrect.">
            <a:extLst>
              <a:ext uri="{FF2B5EF4-FFF2-40B4-BE49-F238E27FC236}">
                <a16:creationId xmlns:a16="http://schemas.microsoft.com/office/drawing/2014/main" id="{9EC06BBE-0043-2A58-D960-DC276FC73B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2114" y="843558"/>
            <a:ext cx="5771886" cy="4042545"/>
          </a:xfrm>
          <a:prstGeom prst="rect">
            <a:avLst/>
          </a:prstGeom>
        </p:spPr>
      </p:pic>
      <p:sp>
        <p:nvSpPr>
          <p:cNvPr id="10" name="Rectangle 1">
            <a:extLst>
              <a:ext uri="{FF2B5EF4-FFF2-40B4-BE49-F238E27FC236}">
                <a16:creationId xmlns:a16="http://schemas.microsoft.com/office/drawing/2014/main" id="{1ADE5163-E2E2-00AF-657B-1B50E2480F73}"/>
              </a:ext>
            </a:extLst>
          </p:cNvPr>
          <p:cNvSpPr>
            <a:spLocks noChangeArrowheads="1"/>
          </p:cNvSpPr>
          <p:nvPr/>
        </p:nvSpPr>
        <p:spPr bwMode="auto">
          <a:xfrm>
            <a:off x="35496" y="4866501"/>
            <a:ext cx="9108504"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a:ln>
                  <a:noFill/>
                </a:ln>
                <a:solidFill>
                  <a:srgbClr val="F7F7F7"/>
                </a:solidFill>
                <a:effectLst/>
                <a:latin typeface="+mn-lt"/>
              </a:rPr>
              <a:t>The Commonwealth of Nations - or the British Empire.</a:t>
            </a:r>
            <a:r>
              <a:rPr lang="en-US" altLang="en-US" sz="1200" dirty="0">
                <a:latin typeface="+mn-lt"/>
              </a:rPr>
              <a:t> </a:t>
            </a:r>
            <a:r>
              <a:rPr kumimoji="0" lang="en-US" altLang="en-US" sz="1200" b="0" i="0" u="none" strike="noStrike" cap="none" normalizeH="0" baseline="0" dirty="0">
                <a:ln>
                  <a:noFill/>
                </a:ln>
                <a:solidFill>
                  <a:srgbClr val="F7F7F7"/>
                </a:solidFill>
                <a:effectLst/>
                <a:latin typeface="+mn-lt"/>
              </a:rPr>
              <a:t>1937 (dated) </a:t>
            </a:r>
            <a:r>
              <a:rPr kumimoji="0" lang="en-US" altLang="en-US" sz="1200" b="0" i="1" u="none" strike="noStrike" cap="none" normalizeH="0" baseline="0" dirty="0">
                <a:ln>
                  <a:noFill/>
                </a:ln>
                <a:solidFill>
                  <a:srgbClr val="F7F7F7"/>
                </a:solidFill>
                <a:effectLst/>
                <a:latin typeface="+mn-lt"/>
              </a:rPr>
              <a:t>Christian Science Monitor</a:t>
            </a:r>
            <a:endParaRPr kumimoji="0" lang="en-US" altLang="en-US" sz="1200" b="0" i="1"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915442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67FE2-8EA5-EDBD-22B9-C1709AE158F5}"/>
              </a:ext>
            </a:extLst>
          </p:cNvPr>
          <p:cNvSpPr>
            <a:spLocks noGrp="1"/>
          </p:cNvSpPr>
          <p:nvPr>
            <p:ph type="title"/>
          </p:nvPr>
        </p:nvSpPr>
        <p:spPr>
          <a:xfrm>
            <a:off x="179512" y="364350"/>
            <a:ext cx="7056784" cy="1271296"/>
          </a:xfrm>
        </p:spPr>
        <p:txBody>
          <a:bodyPr>
            <a:normAutofit fontScale="90000"/>
          </a:bodyPr>
          <a:lstStyle/>
          <a:p>
            <a:r>
              <a:rPr lang="en-GB" dirty="0"/>
              <a:t>National Myths: what (and who) are they FOR?</a:t>
            </a:r>
          </a:p>
        </p:txBody>
      </p:sp>
      <p:sp>
        <p:nvSpPr>
          <p:cNvPr id="3" name="Content Placeholder 2">
            <a:extLst>
              <a:ext uri="{FF2B5EF4-FFF2-40B4-BE49-F238E27FC236}">
                <a16:creationId xmlns:a16="http://schemas.microsoft.com/office/drawing/2014/main" id="{C9F933D4-9359-F69E-926C-F509BE540E66}"/>
              </a:ext>
            </a:extLst>
          </p:cNvPr>
          <p:cNvSpPr>
            <a:spLocks noGrp="1"/>
          </p:cNvSpPr>
          <p:nvPr>
            <p:ph idx="1"/>
          </p:nvPr>
        </p:nvSpPr>
        <p:spPr>
          <a:xfrm>
            <a:off x="251520" y="1635646"/>
            <a:ext cx="8712968" cy="3240361"/>
          </a:xfrm>
        </p:spPr>
        <p:txBody>
          <a:bodyPr>
            <a:normAutofit fontScale="92500" lnSpcReduction="20000"/>
          </a:bodyPr>
          <a:lstStyle/>
          <a:p>
            <a:pPr marL="0" indent="0">
              <a:buNone/>
            </a:pPr>
            <a:r>
              <a:rPr lang="en-GB" dirty="0"/>
              <a:t>With your group: </a:t>
            </a:r>
          </a:p>
          <a:p>
            <a:r>
              <a:rPr lang="en-GB" dirty="0"/>
              <a:t>How many ‘national myths’ have you come across in your modules, the media, and/or your daily lives?</a:t>
            </a:r>
          </a:p>
          <a:p>
            <a:r>
              <a:rPr lang="en-GB" dirty="0"/>
              <a:t>What are the myths </a:t>
            </a:r>
            <a:r>
              <a:rPr lang="en-GB" dirty="0" err="1"/>
              <a:t>Spickard</a:t>
            </a:r>
            <a:r>
              <a:rPr lang="en-GB" dirty="0"/>
              <a:t> focuses on, and why? How do they work in political and cultural terms?</a:t>
            </a:r>
          </a:p>
          <a:p>
            <a:r>
              <a:rPr lang="en-GB" dirty="0"/>
              <a:t>How do migrants respond to and use national myths, and how are they used against newcomers?</a:t>
            </a:r>
          </a:p>
        </p:txBody>
      </p:sp>
    </p:spTree>
    <p:extLst>
      <p:ext uri="{BB962C8B-B14F-4D97-AF65-F5344CB8AC3E}">
        <p14:creationId xmlns:p14="http://schemas.microsoft.com/office/powerpoint/2010/main" val="1930260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E2C242-0E8F-7D4A-FCC7-83CB86A54FF1}"/>
              </a:ext>
            </a:extLst>
          </p:cNvPr>
          <p:cNvSpPr>
            <a:spLocks noGrp="1"/>
          </p:cNvSpPr>
          <p:nvPr>
            <p:ph type="title"/>
          </p:nvPr>
        </p:nvSpPr>
        <p:spPr>
          <a:xfrm>
            <a:off x="107504" y="529413"/>
            <a:ext cx="7056784" cy="857250"/>
          </a:xfrm>
        </p:spPr>
        <p:txBody>
          <a:bodyPr>
            <a:noAutofit/>
          </a:bodyPr>
          <a:lstStyle/>
          <a:p>
            <a:r>
              <a:rPr lang="en-GB" sz="3200" dirty="0"/>
              <a:t>What are the imagined communities projected by these two maps? </a:t>
            </a:r>
            <a:r>
              <a:rPr lang="en-GB" sz="1400" dirty="0"/>
              <a:t>(for more, see TNA, </a:t>
            </a:r>
            <a:r>
              <a:rPr lang="en-GB" sz="1400" dirty="0">
                <a:hlinkClick r:id="rId3"/>
              </a:rPr>
              <a:t>here</a:t>
            </a:r>
            <a:r>
              <a:rPr lang="en-GB" sz="1400" dirty="0"/>
              <a:t>!</a:t>
            </a:r>
          </a:p>
        </p:txBody>
      </p:sp>
      <p:sp>
        <p:nvSpPr>
          <p:cNvPr id="5" name="Text Placeholder 4">
            <a:extLst>
              <a:ext uri="{FF2B5EF4-FFF2-40B4-BE49-F238E27FC236}">
                <a16:creationId xmlns:a16="http://schemas.microsoft.com/office/drawing/2014/main" id="{3C8B7987-CD77-3590-4930-6C9623A41072}"/>
              </a:ext>
            </a:extLst>
          </p:cNvPr>
          <p:cNvSpPr>
            <a:spLocks noGrp="1"/>
          </p:cNvSpPr>
          <p:nvPr>
            <p:ph type="body" idx="1"/>
          </p:nvPr>
        </p:nvSpPr>
        <p:spPr>
          <a:xfrm>
            <a:off x="42155" y="1575377"/>
            <a:ext cx="4529844" cy="479822"/>
          </a:xfrm>
        </p:spPr>
        <p:txBody>
          <a:bodyPr>
            <a:normAutofit fontScale="62500" lnSpcReduction="20000"/>
          </a:bodyPr>
          <a:lstStyle/>
          <a:p>
            <a:r>
              <a:rPr lang="en-GB" dirty="0"/>
              <a:t>As seen in 1927, on a billboard 20 Ft long, 10 High, above Charing Cross in London</a:t>
            </a:r>
          </a:p>
        </p:txBody>
      </p:sp>
      <p:pic>
        <p:nvPicPr>
          <p:cNvPr id="10" name="Content Placeholder 9" descr="A map of the world with different countries/regions&#10;&#10;AI-generated content may be incorrect.">
            <a:extLst>
              <a:ext uri="{FF2B5EF4-FFF2-40B4-BE49-F238E27FC236}">
                <a16:creationId xmlns:a16="http://schemas.microsoft.com/office/drawing/2014/main" id="{6A82A63D-1D34-7B32-4A35-C6F68B3E0A72}"/>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88024" y="2055199"/>
            <a:ext cx="4012230" cy="2963862"/>
          </a:xfrm>
        </p:spPr>
      </p:pic>
      <p:sp>
        <p:nvSpPr>
          <p:cNvPr id="7" name="Text Placeholder 6">
            <a:extLst>
              <a:ext uri="{FF2B5EF4-FFF2-40B4-BE49-F238E27FC236}">
                <a16:creationId xmlns:a16="http://schemas.microsoft.com/office/drawing/2014/main" id="{0DDD81F6-533D-039B-88CD-2C7AF27B04CB}"/>
              </a:ext>
            </a:extLst>
          </p:cNvPr>
          <p:cNvSpPr>
            <a:spLocks noGrp="1"/>
          </p:cNvSpPr>
          <p:nvPr>
            <p:ph type="body" sz="quarter" idx="3"/>
          </p:nvPr>
        </p:nvSpPr>
        <p:spPr>
          <a:xfrm>
            <a:off x="4741921" y="1575377"/>
            <a:ext cx="4041775" cy="479822"/>
          </a:xfrm>
        </p:spPr>
        <p:txBody>
          <a:bodyPr>
            <a:normAutofit fontScale="62500" lnSpcReduction="20000"/>
          </a:bodyPr>
          <a:lstStyle/>
          <a:p>
            <a:r>
              <a:rPr lang="en-GB" dirty="0"/>
              <a:t>As seen, retrospectively, in 1985 at a banquet for an exhibition on ‘The Style of Empire’ in Florida</a:t>
            </a:r>
          </a:p>
        </p:txBody>
      </p:sp>
      <p:pic>
        <p:nvPicPr>
          <p:cNvPr id="2054" name="Picture 6" descr="A map of the world with the British Empire marked in red and lines representing trade routes">
            <a:extLst>
              <a:ext uri="{FF2B5EF4-FFF2-40B4-BE49-F238E27FC236}">
                <a16:creationId xmlns:a16="http://schemas.microsoft.com/office/drawing/2014/main" id="{0A4ECE91-E019-4469-2FCA-3FA4291AD342}"/>
              </a:ext>
            </a:extLst>
          </p:cNvPr>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bwMode="auto">
          <a:xfrm>
            <a:off x="42155" y="2067694"/>
            <a:ext cx="4529845" cy="2963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053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72E87-E6AF-BE13-F738-D516838363A0}"/>
              </a:ext>
            </a:extLst>
          </p:cNvPr>
          <p:cNvSpPr>
            <a:spLocks noGrp="1"/>
          </p:cNvSpPr>
          <p:nvPr>
            <p:ph type="title"/>
          </p:nvPr>
        </p:nvSpPr>
        <p:spPr>
          <a:xfrm>
            <a:off x="179512" y="555526"/>
            <a:ext cx="7056784" cy="481850"/>
          </a:xfrm>
        </p:spPr>
        <p:txBody>
          <a:bodyPr>
            <a:normAutofit fontScale="90000"/>
          </a:bodyPr>
          <a:lstStyle/>
          <a:p>
            <a:r>
              <a:rPr lang="en-GB" sz="3200" b="1" dirty="0"/>
              <a:t>National myths</a:t>
            </a:r>
          </a:p>
        </p:txBody>
      </p:sp>
      <p:sp>
        <p:nvSpPr>
          <p:cNvPr id="4" name="Content Placeholder 3">
            <a:extLst>
              <a:ext uri="{FF2B5EF4-FFF2-40B4-BE49-F238E27FC236}">
                <a16:creationId xmlns:a16="http://schemas.microsoft.com/office/drawing/2014/main" id="{F709B4D6-33D5-72EC-805B-11BDCEBD95E9}"/>
              </a:ext>
            </a:extLst>
          </p:cNvPr>
          <p:cNvSpPr>
            <a:spLocks noGrp="1"/>
          </p:cNvSpPr>
          <p:nvPr>
            <p:ph sz="half" idx="1"/>
          </p:nvPr>
        </p:nvSpPr>
        <p:spPr>
          <a:xfrm>
            <a:off x="35496" y="1131590"/>
            <a:ext cx="3744416" cy="3394472"/>
          </a:xfrm>
        </p:spPr>
        <p:txBody>
          <a:bodyPr>
            <a:noAutofit/>
          </a:bodyPr>
          <a:lstStyle/>
          <a:p>
            <a:pPr marL="0" indent="0">
              <a:buNone/>
            </a:pPr>
            <a:r>
              <a:rPr lang="en-GB" sz="1600" b="1" dirty="0">
                <a:effectLst/>
                <a:latin typeface="Calibri" panose="020F0502020204030204" pitchFamily="34" charset="0"/>
                <a:ea typeface="Calibri" panose="020F0502020204030204" pitchFamily="34" charset="0"/>
                <a:cs typeface="Times New Roman" panose="02020603050405020304" pitchFamily="18" charset="0"/>
              </a:rPr>
              <a:t>Paul </a:t>
            </a:r>
            <a:r>
              <a:rPr lang="en-GB" sz="1600" b="1" dirty="0" err="1">
                <a:effectLst/>
                <a:latin typeface="Calibri" panose="020F0502020204030204" pitchFamily="34" charset="0"/>
                <a:ea typeface="Calibri" panose="020F0502020204030204" pitchFamily="34" charset="0"/>
                <a:cs typeface="Times New Roman" panose="02020603050405020304" pitchFamily="18" charset="0"/>
              </a:rPr>
              <a:t>Spickard</a:t>
            </a:r>
            <a:r>
              <a:rPr lang="en-GB" sz="1600" b="1" dirty="0">
                <a:effectLst/>
                <a:latin typeface="Calibri" panose="020F0502020204030204" pitchFamily="34" charset="0"/>
                <a:ea typeface="Calibri" panose="020F0502020204030204" pitchFamily="34" charset="0"/>
                <a:cs typeface="Times New Roman" panose="02020603050405020304" pitchFamily="18" charset="0"/>
              </a:rPr>
              <a:t>:</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600" dirty="0">
                <a:effectLst/>
                <a:latin typeface="Calibri" panose="020F0502020204030204" pitchFamily="34" charset="0"/>
                <a:ea typeface="Calibri" panose="020F0502020204030204" pitchFamily="34" charset="0"/>
                <a:cs typeface="Times New Roman" panose="02020603050405020304" pitchFamily="18" charset="0"/>
              </a:rPr>
              <a:t>What does it mean to be ‘a nation of immigrants’? To whom?</a:t>
            </a:r>
          </a:p>
          <a:p>
            <a:r>
              <a:rPr lang="en-GB" sz="1600" dirty="0">
                <a:effectLst/>
                <a:latin typeface="Calibri" panose="020F0502020204030204" pitchFamily="34" charset="0"/>
                <a:ea typeface="Calibri" panose="020F0502020204030204" pitchFamily="34" charset="0"/>
                <a:cs typeface="Times New Roman" panose="02020603050405020304" pitchFamily="18" charset="0"/>
              </a:rPr>
              <a:t>How does Ellis Island fit into this narrative? </a:t>
            </a:r>
          </a:p>
          <a:p>
            <a:r>
              <a:rPr lang="en-GB" sz="1600" dirty="0">
                <a:effectLst/>
                <a:latin typeface="Calibri" panose="020F0502020204030204" pitchFamily="34" charset="0"/>
                <a:ea typeface="Calibri" panose="020F0502020204030204" pitchFamily="34" charset="0"/>
                <a:cs typeface="Times New Roman" panose="02020603050405020304" pitchFamily="18" charset="0"/>
              </a:rPr>
              <a:t>WHEN did USA begin to celebrate being ‘a nation of immigrants’ and why?</a:t>
            </a:r>
          </a:p>
          <a:p>
            <a:r>
              <a:rPr lang="en-GB" sz="1600" dirty="0">
                <a:effectLst/>
                <a:latin typeface="Calibri" panose="020F0502020204030204" pitchFamily="34" charset="0"/>
                <a:ea typeface="Calibri" panose="020F0502020204030204" pitchFamily="34" charset="0"/>
                <a:cs typeface="Times New Roman" panose="02020603050405020304" pitchFamily="18" charset="0"/>
              </a:rPr>
              <a:t>‘Anglo-normativity’ and who is left out of the ‘immigrant nation’ party?</a:t>
            </a:r>
          </a:p>
          <a:p>
            <a:r>
              <a:rPr lang="en-GB" sz="1600" dirty="0">
                <a:effectLst/>
                <a:latin typeface="Calibri" panose="020F0502020204030204" pitchFamily="34" charset="0"/>
                <a:ea typeface="Calibri" panose="020F0502020204030204" pitchFamily="34" charset="0"/>
                <a:cs typeface="Times New Roman" panose="02020603050405020304" pitchFamily="18" charset="0"/>
              </a:rPr>
              <a:t>Sub theme: are slaves ‘immigrants’?</a:t>
            </a:r>
          </a:p>
        </p:txBody>
      </p:sp>
      <p:sp>
        <p:nvSpPr>
          <p:cNvPr id="5" name="Content Placeholder 4">
            <a:extLst>
              <a:ext uri="{FF2B5EF4-FFF2-40B4-BE49-F238E27FC236}">
                <a16:creationId xmlns:a16="http://schemas.microsoft.com/office/drawing/2014/main" id="{AB0E69FC-A6D2-25C4-C9C3-88D2C0F16AD1}"/>
              </a:ext>
            </a:extLst>
          </p:cNvPr>
          <p:cNvSpPr>
            <a:spLocks noGrp="1"/>
          </p:cNvSpPr>
          <p:nvPr>
            <p:ph sz="half" idx="2"/>
          </p:nvPr>
        </p:nvSpPr>
        <p:spPr>
          <a:xfrm>
            <a:off x="4000872" y="1129017"/>
            <a:ext cx="4968552" cy="3394472"/>
          </a:xfrm>
        </p:spPr>
        <p:txBody>
          <a:bodyPr>
            <a:normAutofit/>
          </a:bodyPr>
          <a:lstStyle/>
          <a:p>
            <a:pPr marL="0" indent="0">
              <a:buNone/>
            </a:pPr>
            <a:r>
              <a:rPr lang="en-GB" sz="1600" b="1" dirty="0"/>
              <a:t>Gualtieri:</a:t>
            </a:r>
          </a:p>
          <a:p>
            <a:r>
              <a:rPr lang="en-GB" sz="1600" dirty="0"/>
              <a:t>How do the ‘national myths’ (e.g. ‘</a:t>
            </a:r>
            <a:r>
              <a:rPr lang="en-GB" sz="1600" dirty="0" err="1"/>
              <a:t>Phoenicianism</a:t>
            </a:r>
            <a:r>
              <a:rPr lang="en-GB" sz="1600" dirty="0"/>
              <a:t>’, Lebanon as a ‘natural bridge’) and ‘imagined communities’ of migrating communities aid or inhibit migrants on arrival and in settlement?</a:t>
            </a:r>
          </a:p>
          <a:p>
            <a:r>
              <a:rPr lang="en-GB" sz="1600" dirty="0"/>
              <a:t>Compare the impacts of such ‘national myths’ to the impacts of more material factors, e.g. war and resettlement; existing co-ethnic communities; established and familiar sea routes, etc.</a:t>
            </a:r>
          </a:p>
          <a:p>
            <a:r>
              <a:rPr lang="en-GB" sz="1600" dirty="0"/>
              <a:t>Does Syrian example serve as a counter narrative to US ‘national myth’, or to ‘</a:t>
            </a:r>
            <a:r>
              <a:rPr lang="en-GB" sz="1600" dirty="0" err="1"/>
              <a:t>Phoenicianism</a:t>
            </a:r>
            <a:r>
              <a:rPr lang="en-GB" sz="1600" dirty="0"/>
              <a:t>’, or both?</a:t>
            </a:r>
          </a:p>
          <a:p>
            <a:r>
              <a:rPr lang="en-GB" sz="1600" dirty="0"/>
              <a:t>Fun blogs: </a:t>
            </a:r>
            <a:r>
              <a:rPr lang="en-GB" sz="1600" dirty="0">
                <a:hlinkClick r:id="rId2"/>
              </a:rPr>
              <a:t>MidAfternoon Maps</a:t>
            </a:r>
            <a:r>
              <a:rPr lang="en-GB" sz="1600" dirty="0"/>
              <a:t>; </a:t>
            </a:r>
            <a:r>
              <a:rPr lang="en-GB" sz="1600" dirty="0">
                <a:hlinkClick r:id="rId3"/>
              </a:rPr>
              <a:t>Turkey 1893 Expo</a:t>
            </a:r>
            <a:endParaRPr lang="en-GB" sz="1600" dirty="0"/>
          </a:p>
          <a:p>
            <a:endParaRPr lang="en-GB" sz="1600" dirty="0"/>
          </a:p>
        </p:txBody>
      </p:sp>
      <p:sp>
        <p:nvSpPr>
          <p:cNvPr id="6" name="TextBox 5">
            <a:extLst>
              <a:ext uri="{FF2B5EF4-FFF2-40B4-BE49-F238E27FC236}">
                <a16:creationId xmlns:a16="http://schemas.microsoft.com/office/drawing/2014/main" id="{721A08C5-0957-2B52-720C-ECAE02F1489D}"/>
              </a:ext>
            </a:extLst>
          </p:cNvPr>
          <p:cNvSpPr txBox="1"/>
          <p:nvPr/>
        </p:nvSpPr>
        <p:spPr>
          <a:xfrm>
            <a:off x="680762" y="4615130"/>
            <a:ext cx="5404300" cy="338554"/>
          </a:xfrm>
          <a:prstGeom prst="rect">
            <a:avLst/>
          </a:prstGeom>
          <a:noFill/>
        </p:spPr>
        <p:txBody>
          <a:bodyPr wrap="none" rtlCol="0">
            <a:spAutoFit/>
          </a:bodyPr>
          <a:lstStyle/>
          <a:p>
            <a:r>
              <a:rPr lang="en-GB" sz="1600" b="1" dirty="0">
                <a:latin typeface="+mn-lt"/>
              </a:rPr>
              <a:t>And in the UK? What does Taylor say, and what do you think?</a:t>
            </a:r>
          </a:p>
        </p:txBody>
      </p:sp>
    </p:spTree>
    <p:extLst>
      <p:ext uri="{BB962C8B-B14F-4D97-AF65-F5344CB8AC3E}">
        <p14:creationId xmlns:p14="http://schemas.microsoft.com/office/powerpoint/2010/main" val="141637719"/>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21402</TotalTime>
  <Words>1922</Words>
  <Application>Microsoft Macintosh PowerPoint</Application>
  <PresentationFormat>On-screen Show (16:9)</PresentationFormat>
  <Paragraphs>81</Paragraphs>
  <Slides>11</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11</vt:i4>
      </vt:variant>
    </vt:vector>
  </HeadingPairs>
  <TitlesOfParts>
    <vt:vector size="17" baseType="lpstr">
      <vt:lpstr>Arial</vt:lpstr>
      <vt:lpstr>Calibri</vt:lpstr>
      <vt:lpstr>Times New Roman</vt:lpstr>
      <vt:lpstr>uni_of_warwick_ruby red_16_9</vt:lpstr>
      <vt:lpstr>1_Custom Design</vt:lpstr>
      <vt:lpstr>Custom Design</vt:lpstr>
      <vt:lpstr>Foreign Bodies and National Myths</vt:lpstr>
      <vt:lpstr>So, I have laryngitis today…</vt:lpstr>
      <vt:lpstr>A bit of terminology:</vt:lpstr>
      <vt:lpstr>Discussion</vt:lpstr>
      <vt:lpstr>Borders and Empires</vt:lpstr>
      <vt:lpstr>Do borders make belonging in a bordered/colonised world?</vt:lpstr>
      <vt:lpstr>National Myths: what (and who) are they FOR?</vt:lpstr>
      <vt:lpstr>What are the imagined communities projected by these two maps? (for more, see TNA, here!</vt:lpstr>
      <vt:lpstr>National myths</vt:lpstr>
      <vt:lpstr>Questions on the short essay?</vt:lpstr>
      <vt:lpstr>If you are still looking for your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296</cp:revision>
  <cp:lastPrinted>2018-03-22T09:31:03Z</cp:lastPrinted>
  <dcterms:created xsi:type="dcterms:W3CDTF">2016-05-26T09:13:48Z</dcterms:created>
  <dcterms:modified xsi:type="dcterms:W3CDTF">2025-10-22T13:50:58Z</dcterms:modified>
</cp:coreProperties>
</file>