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13"/>
  </p:notesMasterIdLst>
  <p:handoutMasterIdLst>
    <p:handoutMasterId r:id="rId14"/>
  </p:handoutMasterIdLst>
  <p:sldIdLst>
    <p:sldId id="270" r:id="rId4"/>
    <p:sldId id="357" r:id="rId5"/>
    <p:sldId id="358" r:id="rId6"/>
    <p:sldId id="349" r:id="rId7"/>
    <p:sldId id="356" r:id="rId8"/>
    <p:sldId id="350" r:id="rId9"/>
    <p:sldId id="354" r:id="rId10"/>
    <p:sldId id="348" r:id="rId11"/>
    <p:sldId id="355" r:id="rId12"/>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77"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James_W._Loewe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books.google.com/books?id=abhIDwAAQBAJ&amp;pg=PT118"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Times New Roman" pitchFamily="18" charset="0"/>
                <a:ea typeface="+mn-ea"/>
                <a:cs typeface="+mn-cs"/>
              </a:rPr>
              <a:t>Around 1903, Granite City expelled its African American residents.  </a:t>
            </a:r>
            <a:r>
              <a:rPr lang="en-GB" sz="1200" b="0" i="1" u="none" strike="noStrike" kern="1200" dirty="0">
                <a:solidFill>
                  <a:schemeClr val="tx1"/>
                </a:solidFill>
                <a:effectLst/>
                <a:latin typeface="Times New Roman" pitchFamily="18" charset="0"/>
                <a:ea typeface="+mn-ea"/>
                <a:cs typeface="+mn-cs"/>
                <a:hlinkClick r:id="rId3" tooltip="James W. Loewen"/>
              </a:rPr>
              <a:t>Loewen, James W.</a:t>
            </a:r>
            <a:r>
              <a:rPr lang="en-GB" sz="1200" b="0" i="1" kern="1200" dirty="0">
                <a:solidFill>
                  <a:schemeClr val="tx1"/>
                </a:solidFill>
                <a:effectLst/>
                <a:latin typeface="Times New Roman" pitchFamily="18" charset="0"/>
                <a:ea typeface="+mn-ea"/>
                <a:cs typeface="+mn-cs"/>
              </a:rPr>
              <a:t> (2005). </a:t>
            </a:r>
            <a:r>
              <a:rPr lang="en-GB" sz="1200" b="0" i="1" u="none" strike="noStrike" kern="1200" dirty="0">
                <a:solidFill>
                  <a:schemeClr val="tx1"/>
                </a:solidFill>
                <a:effectLst/>
                <a:latin typeface="Times New Roman" pitchFamily="18" charset="0"/>
                <a:ea typeface="+mn-ea"/>
                <a:cs typeface="+mn-cs"/>
                <a:hlinkClick r:id="rId4"/>
              </a:rPr>
              <a:t>Sundown Towns: A Hidden Dimension of American Racism</a:t>
            </a:r>
            <a:r>
              <a:rPr lang="en-GB" sz="1200" b="0" i="1" kern="1200" dirty="0">
                <a:solidFill>
                  <a:schemeClr val="tx1"/>
                </a:solidFill>
                <a:effectLst/>
                <a:latin typeface="Times New Roman" pitchFamily="18" charset="0"/>
                <a:ea typeface="+mn-ea"/>
                <a:cs typeface="+mn-cs"/>
              </a:rPr>
              <a:t>.</a:t>
            </a:r>
          </a:p>
          <a:p>
            <a:endParaRPr lang="en-GB" sz="1200" b="0" i="1"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Schools for Americanization (see original website at link above)</a:t>
            </a:r>
          </a:p>
          <a:p>
            <a:r>
              <a:rPr lang="en-GB" sz="1200" b="1" i="0" kern="1200" dirty="0">
                <a:solidFill>
                  <a:schemeClr val="tx1"/>
                </a:solidFill>
                <a:effectLst/>
                <a:latin typeface="Times New Roman" pitchFamily="18" charset="0"/>
                <a:ea typeface="+mn-ea"/>
                <a:cs typeface="+mn-cs"/>
              </a:rPr>
              <a:t>Historical Background</a:t>
            </a:r>
            <a:endParaRPr lang="en-GB" sz="1200" b="0" i="0" kern="1200" dirty="0">
              <a:solidFill>
                <a:schemeClr val="tx1"/>
              </a:solidFill>
              <a:effectLst/>
              <a:latin typeface="Times New Roman" pitchFamily="18" charset="0"/>
              <a:ea typeface="+mn-ea"/>
              <a:cs typeface="+mn-cs"/>
            </a:endParaRPr>
          </a:p>
          <a:p>
            <a:r>
              <a:rPr lang="en-GB" sz="1200" b="0" i="0" kern="1200" dirty="0">
                <a:solidFill>
                  <a:schemeClr val="tx1"/>
                </a:solidFill>
                <a:effectLst/>
                <a:latin typeface="Times New Roman" pitchFamily="18" charset="0"/>
                <a:ea typeface="+mn-ea"/>
                <a:cs typeface="+mn-cs"/>
              </a:rPr>
              <a:t>At the close of World War I, public pressure mounted to assimilate immigrants more rapidly into American culture. The </a:t>
            </a:r>
            <a:r>
              <a:rPr lang="en-GB" sz="1200" b="0" i="0" kern="1200" dirty="0" err="1">
                <a:solidFill>
                  <a:schemeClr val="tx1"/>
                </a:solidFill>
                <a:effectLst/>
                <a:latin typeface="Times New Roman" pitchFamily="18" charset="0"/>
                <a:ea typeface="+mn-ea"/>
                <a:cs typeface="+mn-cs"/>
              </a:rPr>
              <a:t>postwar</a:t>
            </a:r>
            <a:r>
              <a:rPr lang="en-GB" sz="1200" b="0" i="0" kern="1200" dirty="0">
                <a:solidFill>
                  <a:schemeClr val="tx1"/>
                </a:solidFill>
                <a:effectLst/>
                <a:latin typeface="Times New Roman" pitchFamily="18" charset="0"/>
                <a:ea typeface="+mn-ea"/>
                <a:cs typeface="+mn-cs"/>
              </a:rPr>
              <a:t> influx of Southern Europeans into America—immigrants who differed in religion and culture from many of those who had come before—</a:t>
            </a:r>
            <a:r>
              <a:rPr lang="en-GB" sz="1200" b="0" i="0" kern="1200" dirty="0" err="1">
                <a:solidFill>
                  <a:schemeClr val="tx1"/>
                </a:solidFill>
                <a:effectLst/>
                <a:latin typeface="Times New Roman" pitchFamily="18" charset="0"/>
                <a:ea typeface="+mn-ea"/>
                <a:cs typeface="+mn-cs"/>
              </a:rPr>
              <a:t>fueled</a:t>
            </a:r>
            <a:r>
              <a:rPr lang="en-GB" sz="1200" b="0" i="0" kern="1200" dirty="0">
                <a:solidFill>
                  <a:schemeClr val="tx1"/>
                </a:solidFill>
                <a:effectLst/>
                <a:latin typeface="Times New Roman" pitchFamily="18" charset="0"/>
                <a:ea typeface="+mn-ea"/>
                <a:cs typeface="+mn-cs"/>
              </a:rPr>
              <a:t> that pressure.</a:t>
            </a:r>
          </a:p>
          <a:p>
            <a:r>
              <a:rPr lang="en-GB" sz="1200" b="0" i="0" kern="1200" dirty="0">
                <a:solidFill>
                  <a:schemeClr val="tx1"/>
                </a:solidFill>
                <a:effectLst/>
                <a:latin typeface="Times New Roman" pitchFamily="18" charset="0"/>
                <a:ea typeface="+mn-ea"/>
                <a:cs typeface="+mn-cs"/>
              </a:rPr>
              <a:t>In the 1920s, local and state governments actively encouraged a policy of Americanization, to which English-language instruction was basic. Previously, churches and social clubs founded by immigrants had offered such language instruction without support from public funds. With the Americanization program, the Federal Government prepared appropriate textbooks that local communities could use to teach English and citizenship to immigrants, both young and old. Localities opened classroom space in public schools to the newest Americans and recruited volunteer teachers from service clubs, immigrant social organizations, and even </a:t>
            </a:r>
            <a:r>
              <a:rPr lang="en-GB" sz="1200" b="0" i="0" kern="1200" dirty="0" err="1">
                <a:solidFill>
                  <a:schemeClr val="tx1"/>
                </a:solidFill>
                <a:effectLst/>
                <a:latin typeface="Times New Roman" pitchFamily="18" charset="0"/>
                <a:ea typeface="+mn-ea"/>
                <a:cs typeface="+mn-cs"/>
              </a:rPr>
              <a:t>labor</a:t>
            </a:r>
            <a:r>
              <a:rPr lang="en-GB" sz="1200" b="0" i="0" kern="1200" dirty="0">
                <a:solidFill>
                  <a:schemeClr val="tx1"/>
                </a:solidFill>
                <a:effectLst/>
                <a:latin typeface="Times New Roman" pitchFamily="18" charset="0"/>
                <a:ea typeface="+mn-ea"/>
                <a:cs typeface="+mn-cs"/>
              </a:rPr>
              <a:t> unions. The remarks of a young Armenian high school graduate in Watertown, Massachusetts, capture the spirit of the Americanization movement:</a:t>
            </a:r>
          </a:p>
          <a:p>
            <a:r>
              <a:rPr lang="en-GB" dirty="0"/>
              <a:t>I was only seventeen years old when I first came to America, the land of heroes and great men. My dream was always to come into this great and free country, to live as a free man, without fear that my life was in danger…. I was not able to speak English at all, but today, with the aid of the night school, I can speak and read and write very well the English language. I love and admire America because she helped me many times and because she is the only unselfish nation in the </a:t>
            </a:r>
            <a:r>
              <a:rPr lang="en-GB" dirty="0" err="1"/>
              <a:t>world.</a:t>
            </a:r>
            <a:r>
              <a:rPr lang="en-GB" sz="1200" b="0" i="0" kern="1200" dirty="0" err="1">
                <a:solidFill>
                  <a:schemeClr val="tx1"/>
                </a:solidFill>
                <a:effectLst/>
                <a:latin typeface="Times New Roman" pitchFamily="18" charset="0"/>
                <a:ea typeface="+mn-ea"/>
                <a:cs typeface="+mn-cs"/>
              </a:rPr>
              <a:t>During</a:t>
            </a:r>
            <a:r>
              <a:rPr lang="en-GB" sz="1200" b="0" i="0" kern="1200" dirty="0">
                <a:solidFill>
                  <a:schemeClr val="tx1"/>
                </a:solidFill>
                <a:effectLst/>
                <a:latin typeface="Times New Roman" pitchFamily="18" charset="0"/>
                <a:ea typeface="+mn-ea"/>
                <a:cs typeface="+mn-cs"/>
              </a:rPr>
              <a:t> the period 1919-20, according to the Department of Commerce and </a:t>
            </a:r>
            <a:r>
              <a:rPr lang="en-GB" sz="1200" b="0" i="0" kern="1200" dirty="0" err="1">
                <a:solidFill>
                  <a:schemeClr val="tx1"/>
                </a:solidFill>
                <a:effectLst/>
                <a:latin typeface="Times New Roman" pitchFamily="18" charset="0"/>
                <a:ea typeface="+mn-ea"/>
                <a:cs typeface="+mn-cs"/>
              </a:rPr>
              <a:t>Labor</a:t>
            </a:r>
            <a:r>
              <a:rPr lang="en-GB" sz="1200" b="0" i="0" kern="1200" dirty="0">
                <a:solidFill>
                  <a:schemeClr val="tx1"/>
                </a:solidFill>
                <a:effectLst/>
                <a:latin typeface="Times New Roman" pitchFamily="18" charset="0"/>
                <a:ea typeface="+mn-ea"/>
                <a:cs typeface="+mn-cs"/>
              </a:rPr>
              <a:t> fiscal year 1920 report, more than half a million immigrants took their seats in classrooms to learn English; of these, 26,000 were adults. The concentration of new Americans within each state determined the number and type of programs offered. By the end of World War I, twenty towns in Illinois, for example, offered English instruction; and the ranks of students numbered over 4,000. Granite City, Illinois, a steel-producing town north of East Saint Louis, where the program announced in this document was located, offered English instruction through the Americanization program to its immigrant population of mostly Hungarians. The poster reproduced here appeals to immigrants in Granite City to attend classes at one of four Americanization schools.</a:t>
            </a:r>
          </a:p>
          <a:p>
            <a:r>
              <a:rPr lang="en-GB" sz="1200" b="0" i="0" kern="1200" dirty="0">
                <a:solidFill>
                  <a:schemeClr val="tx1"/>
                </a:solidFill>
                <a:effectLst/>
                <a:latin typeface="Times New Roman" pitchFamily="18" charset="0"/>
                <a:ea typeface="+mn-ea"/>
                <a:cs typeface="+mn-cs"/>
              </a:rPr>
              <a:t>Today, an Americanization school concept persists, retaining the character of its early years. The Immigration and Naturalization Service continues to provide adult immigrants who are not regularly enrolled in public schools with textbooks and home study materials. However, the initiative for Americanization, while affected by waves of political refugees like the South Vietnamese and Haitian boat people, remains a local and state responsibility. Across the country today, communities provide space for classes in public schools and recreation </a:t>
            </a:r>
            <a:r>
              <a:rPr lang="en-GB" sz="1200" b="0" i="0" kern="1200" dirty="0" err="1">
                <a:solidFill>
                  <a:schemeClr val="tx1"/>
                </a:solidFill>
                <a:effectLst/>
                <a:latin typeface="Times New Roman" pitchFamily="18" charset="0"/>
                <a:ea typeface="+mn-ea"/>
                <a:cs typeface="+mn-cs"/>
              </a:rPr>
              <a:t>centers</a:t>
            </a:r>
            <a:r>
              <a:rPr lang="en-GB" sz="1200" b="0" i="0" kern="1200" dirty="0">
                <a:solidFill>
                  <a:schemeClr val="tx1"/>
                </a:solidFill>
                <a:effectLst/>
                <a:latin typeface="Times New Roman" pitchFamily="18" charset="0"/>
                <a:ea typeface="+mn-ea"/>
                <a:cs typeface="+mn-cs"/>
              </a:rPr>
              <a:t>, and voluntary organizations recruit instructors for citizenship and English classes.</a:t>
            </a:r>
          </a:p>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3476360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03/11/2023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03/11/2023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03/11/2023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03/11/2023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03/11/2023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03/11/2023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03/11/2023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03/11/2023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03/11/2023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03/11/2023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03/11/2023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03/11/2023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03/11/2023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03/11/2023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03/11/2023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03/11/2023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03/11/2023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03/11/2023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03/11/2023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03/11/2023</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32l3sTFRFX8"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1.jp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0.jpg"/><Relationship Id="rId5" Type="http://schemas.microsoft.com/office/2007/relationships/hdphoto" Target="../media/hdphoto2.wdp"/><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14.tiff"/></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23678"/>
            <a:ext cx="6408712" cy="1512168"/>
          </a:xfrm>
        </p:spPr>
        <p:txBody>
          <a:bodyPr/>
          <a:lstStyle/>
          <a:p>
            <a:r>
              <a:rPr lang="en-US" sz="3600" b="0" dirty="0"/>
              <a:t>Foreign Bodies: Settlement</a:t>
            </a:r>
            <a:endParaRPr lang="en-GB" sz="3600" dirty="0"/>
          </a:p>
        </p:txBody>
      </p:sp>
      <p:sp>
        <p:nvSpPr>
          <p:cNvPr id="3" name="Subtitle 2"/>
          <p:cNvSpPr>
            <a:spLocks noGrp="1"/>
          </p:cNvSpPr>
          <p:nvPr>
            <p:ph type="subTitle" idx="1"/>
          </p:nvPr>
        </p:nvSpPr>
        <p:spPr>
          <a:xfrm>
            <a:off x="259432" y="3507854"/>
            <a:ext cx="3880520" cy="792088"/>
          </a:xfrm>
        </p:spPr>
        <p:txBody>
          <a:bodyPr/>
          <a:lstStyle/>
          <a:p>
            <a:pPr>
              <a:spcBef>
                <a:spcPts val="0"/>
              </a:spcBef>
            </a:pPr>
            <a:r>
              <a:rPr lang="en-GB" sz="1800" dirty="0"/>
              <a:t>Professor Roberta Bivins</a:t>
            </a:r>
          </a:p>
          <a:p>
            <a:pPr>
              <a:spcBef>
                <a:spcPts val="0"/>
              </a:spcBef>
            </a:pPr>
            <a:r>
              <a:rPr lang="en-GB" sz="1800" dirty="0"/>
              <a:t>Centre for the History of Medicine</a:t>
            </a:r>
          </a:p>
          <a:p>
            <a:pPr>
              <a:spcBef>
                <a:spcPts val="0"/>
              </a:spcBef>
            </a:pPr>
            <a:r>
              <a:rPr lang="en-GB" sz="1800" dirty="0"/>
              <a:t>University of Warwick</a:t>
            </a:r>
          </a:p>
          <a:p>
            <a:r>
              <a:rPr lang="en-GB" dirty="0" err="1">
                <a:solidFill>
                  <a:srgbClr val="C00000"/>
                </a:solidFill>
              </a:rPr>
              <a:t>peopleshistorynhs.org</a:t>
            </a:r>
            <a:endParaRPr lang="en-GB" dirty="0">
              <a:solidFill>
                <a:srgbClr val="C00000"/>
              </a:solidFill>
            </a:endParaRPr>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66B2CD-86B2-82FD-B879-A57B7759FBEC}"/>
              </a:ext>
            </a:extLst>
          </p:cNvPr>
          <p:cNvSpPr>
            <a:spLocks noGrp="1"/>
          </p:cNvSpPr>
          <p:nvPr>
            <p:ph type="title"/>
          </p:nvPr>
        </p:nvSpPr>
        <p:spPr/>
        <p:txBody>
          <a:bodyPr/>
          <a:lstStyle/>
          <a:p>
            <a:pPr algn="ctr"/>
            <a:r>
              <a:rPr lang="en-GB" dirty="0"/>
              <a:t>Life in the ‘Melting Pot’?</a:t>
            </a:r>
          </a:p>
        </p:txBody>
      </p:sp>
      <p:sp>
        <p:nvSpPr>
          <p:cNvPr id="6" name="TextBox 5">
            <a:extLst>
              <a:ext uri="{FF2B5EF4-FFF2-40B4-BE49-F238E27FC236}">
                <a16:creationId xmlns:a16="http://schemas.microsoft.com/office/drawing/2014/main" id="{CD821C49-CD33-A7E9-82ED-AF59E9727199}"/>
              </a:ext>
            </a:extLst>
          </p:cNvPr>
          <p:cNvSpPr txBox="1"/>
          <p:nvPr/>
        </p:nvSpPr>
        <p:spPr>
          <a:xfrm>
            <a:off x="179512" y="4587974"/>
            <a:ext cx="6927153" cy="461665"/>
          </a:xfrm>
          <a:prstGeom prst="rect">
            <a:avLst/>
          </a:prstGeom>
          <a:noFill/>
        </p:spPr>
        <p:txBody>
          <a:bodyPr wrap="none" rtlCol="0">
            <a:spAutoFit/>
          </a:bodyPr>
          <a:lstStyle/>
          <a:p>
            <a:r>
              <a:rPr lang="en-GB" dirty="0"/>
              <a:t>Schoolhouse Rock </a:t>
            </a:r>
            <a:r>
              <a:rPr lang="en-GB" dirty="0">
                <a:hlinkClick r:id="rId2"/>
              </a:rPr>
              <a:t>‘Great American Melting Pot’</a:t>
            </a:r>
            <a:r>
              <a:rPr lang="en-GB" dirty="0"/>
              <a:t> 1976</a:t>
            </a:r>
          </a:p>
        </p:txBody>
      </p:sp>
      <p:pic>
        <p:nvPicPr>
          <p:cNvPr id="1026" name="Picture 2" descr="The Great American Melting Pot Trivia Quiz - ProProfs Quiz">
            <a:extLst>
              <a:ext uri="{FF2B5EF4-FFF2-40B4-BE49-F238E27FC236}">
                <a16:creationId xmlns:a16="http://schemas.microsoft.com/office/drawing/2014/main" id="{8ED6BD11-702B-14BA-F95D-A0DA18D67D8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47664" y="1059582"/>
            <a:ext cx="5904656" cy="3320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890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magazine cover with a person holding a cracker&#10;&#10;Description automatically generated">
            <a:extLst>
              <a:ext uri="{FF2B5EF4-FFF2-40B4-BE49-F238E27FC236}">
                <a16:creationId xmlns:a16="http://schemas.microsoft.com/office/drawing/2014/main" id="{AD4BAEE7-729A-D078-EFD4-BA73C39793F4}"/>
              </a:ext>
            </a:extLst>
          </p:cNvPr>
          <p:cNvPicPr>
            <a:picLocks noGrp="1" noChangeAspect="1"/>
          </p:cNvPicPr>
          <p:nvPr>
            <p:ph idx="1"/>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2454" r="6031" b="4918"/>
          <a:stretch/>
        </p:blipFill>
        <p:spPr>
          <a:xfrm>
            <a:off x="6058118" y="170859"/>
            <a:ext cx="2942512" cy="4068698"/>
          </a:xfrm>
        </p:spPr>
      </p:pic>
      <p:pic>
        <p:nvPicPr>
          <p:cNvPr id="14" name="Picture 13" descr="A poster of a political cartoon&#10;&#10;Description automatically generated with medium confidence">
            <a:extLst>
              <a:ext uri="{FF2B5EF4-FFF2-40B4-BE49-F238E27FC236}">
                <a16:creationId xmlns:a16="http://schemas.microsoft.com/office/drawing/2014/main" id="{7898A13F-B414-5436-8A5C-5CA4889BB91E}"/>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7721" t="7357" r="7103" b="12286"/>
          <a:stretch/>
        </p:blipFill>
        <p:spPr>
          <a:xfrm>
            <a:off x="64696" y="257745"/>
            <a:ext cx="2808313" cy="4104456"/>
          </a:xfrm>
          <a:prstGeom prst="rect">
            <a:avLst/>
          </a:prstGeom>
        </p:spPr>
      </p:pic>
      <p:pic>
        <p:nvPicPr>
          <p:cNvPr id="16" name="Picture 15" descr="A group of men wearing traditional indian attire&#10;&#10;Description automatically generated">
            <a:extLst>
              <a:ext uri="{FF2B5EF4-FFF2-40B4-BE49-F238E27FC236}">
                <a16:creationId xmlns:a16="http://schemas.microsoft.com/office/drawing/2014/main" id="{72974572-4CFB-994B-27D7-4CEE986943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7417" y="113483"/>
            <a:ext cx="3016076" cy="2196490"/>
          </a:xfrm>
          <a:prstGeom prst="rect">
            <a:avLst/>
          </a:prstGeom>
        </p:spPr>
      </p:pic>
      <p:pic>
        <p:nvPicPr>
          <p:cNvPr id="18" name="Picture 17" descr="A group of people walking on a street&#10;&#10;Description automatically generated">
            <a:extLst>
              <a:ext uri="{FF2B5EF4-FFF2-40B4-BE49-F238E27FC236}">
                <a16:creationId xmlns:a16="http://schemas.microsoft.com/office/drawing/2014/main" id="{0CEEF9CB-C79E-79F2-C142-BA67F601F63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28798" y="2364039"/>
            <a:ext cx="2893381" cy="2107136"/>
          </a:xfrm>
          <a:prstGeom prst="rect">
            <a:avLst/>
          </a:prstGeom>
        </p:spPr>
      </p:pic>
    </p:spTree>
    <p:extLst>
      <p:ext uri="{BB962C8B-B14F-4D97-AF65-F5344CB8AC3E}">
        <p14:creationId xmlns:p14="http://schemas.microsoft.com/office/powerpoint/2010/main" val="2108281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B238A-4F55-36D0-BF26-AC2C19B3D246}"/>
              </a:ext>
            </a:extLst>
          </p:cNvPr>
          <p:cNvSpPr>
            <a:spLocks noGrp="1"/>
          </p:cNvSpPr>
          <p:nvPr>
            <p:ph type="title"/>
          </p:nvPr>
        </p:nvSpPr>
        <p:spPr>
          <a:xfrm>
            <a:off x="202918" y="483518"/>
            <a:ext cx="6844491" cy="1224136"/>
          </a:xfrm>
        </p:spPr>
        <p:txBody>
          <a:bodyPr>
            <a:noAutofit/>
          </a:bodyPr>
          <a:lstStyle/>
          <a:p>
            <a:r>
              <a:rPr lang="en-GB" sz="3200" dirty="0"/>
              <a:t>Distinctive and (therefore?) Dangerous: Settling down as an Ethnic American</a:t>
            </a:r>
          </a:p>
        </p:txBody>
      </p:sp>
      <p:sp>
        <p:nvSpPr>
          <p:cNvPr id="3" name="Content Placeholder 2">
            <a:extLst>
              <a:ext uri="{FF2B5EF4-FFF2-40B4-BE49-F238E27FC236}">
                <a16:creationId xmlns:a16="http://schemas.microsoft.com/office/drawing/2014/main" id="{A173B361-3759-3AE7-C61E-4DF831A35C7E}"/>
              </a:ext>
            </a:extLst>
          </p:cNvPr>
          <p:cNvSpPr>
            <a:spLocks noGrp="1"/>
          </p:cNvSpPr>
          <p:nvPr>
            <p:ph idx="1"/>
          </p:nvPr>
        </p:nvSpPr>
        <p:spPr>
          <a:xfrm>
            <a:off x="202918" y="1707654"/>
            <a:ext cx="8617553" cy="3384376"/>
          </a:xfrm>
        </p:spPr>
        <p:txBody>
          <a:bodyPr>
            <a:normAutofit fontScale="62500" lnSpcReduction="20000"/>
          </a:bodyPr>
          <a:lstStyle/>
          <a:p>
            <a:pPr marL="0" indent="0">
              <a:buNone/>
            </a:pPr>
            <a:r>
              <a:rPr lang="en-GB" b="1" dirty="0"/>
              <a:t>Overarching question</a:t>
            </a:r>
            <a:r>
              <a:rPr lang="en-GB" dirty="0"/>
              <a:t>: </a:t>
            </a:r>
          </a:p>
          <a:p>
            <a:r>
              <a:rPr lang="en-GB" dirty="0"/>
              <a:t>What does the history of ethnic settlement in North America tell us about models of ‘racial’ vs. cultural difference?</a:t>
            </a:r>
          </a:p>
          <a:p>
            <a:pPr marL="0" indent="0">
              <a:buNone/>
            </a:pPr>
            <a:r>
              <a:rPr lang="en-GB" b="1" dirty="0"/>
              <a:t>Specific Questions</a:t>
            </a:r>
            <a:r>
              <a:rPr lang="en-GB" dirty="0"/>
              <a:t>:</a:t>
            </a:r>
          </a:p>
          <a:p>
            <a:r>
              <a:rPr lang="en-GB" dirty="0"/>
              <a:t>What went wrong (in practical terms) with ‘racial’ bars to entry in the US and Canada?</a:t>
            </a:r>
          </a:p>
          <a:p>
            <a:r>
              <a:rPr lang="en-GB" dirty="0"/>
              <a:t>How should we understand the relationship between racialisation, medicalisation and assimilation?</a:t>
            </a:r>
          </a:p>
          <a:p>
            <a:r>
              <a:rPr lang="en-GB" dirty="0"/>
              <a:t>What do US and Canadian models of naturalisation tell us about the ‘imagined community’ of these nation states?</a:t>
            </a:r>
          </a:p>
          <a:p>
            <a:r>
              <a:rPr lang="en-GB" dirty="0"/>
              <a:t>Does this history speak to the present day?</a:t>
            </a:r>
          </a:p>
          <a:p>
            <a:pPr marL="0" indent="0">
              <a:buNone/>
            </a:pPr>
            <a:endParaRPr lang="en-GB" dirty="0"/>
          </a:p>
        </p:txBody>
      </p:sp>
    </p:spTree>
    <p:extLst>
      <p:ext uri="{BB962C8B-B14F-4D97-AF65-F5344CB8AC3E}">
        <p14:creationId xmlns:p14="http://schemas.microsoft.com/office/powerpoint/2010/main" val="1273492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F38E524-4E93-BC45-85F2-DC0A64837B28}"/>
              </a:ext>
            </a:extLst>
          </p:cNvPr>
          <p:cNvPicPr>
            <a:picLocks noChangeAspect="1"/>
          </p:cNvPicPr>
          <p:nvPr/>
        </p:nvPicPr>
        <p:blipFill>
          <a:blip r:embed="rId2"/>
          <a:stretch>
            <a:fillRect/>
          </a:stretch>
        </p:blipFill>
        <p:spPr>
          <a:xfrm>
            <a:off x="107504" y="483518"/>
            <a:ext cx="5976664" cy="4513626"/>
          </a:xfrm>
          <a:prstGeom prst="rect">
            <a:avLst/>
          </a:prstGeom>
        </p:spPr>
      </p:pic>
      <p:sp>
        <p:nvSpPr>
          <p:cNvPr id="8" name="Rectangle 7">
            <a:extLst>
              <a:ext uri="{FF2B5EF4-FFF2-40B4-BE49-F238E27FC236}">
                <a16:creationId xmlns:a16="http://schemas.microsoft.com/office/drawing/2014/main" id="{8AB82152-DE8C-2542-9CB5-23337A447EF4}"/>
              </a:ext>
            </a:extLst>
          </p:cNvPr>
          <p:cNvSpPr/>
          <p:nvPr/>
        </p:nvSpPr>
        <p:spPr>
          <a:xfrm>
            <a:off x="6084168" y="1491630"/>
            <a:ext cx="2520280" cy="1815882"/>
          </a:xfrm>
          <a:prstGeom prst="rect">
            <a:avLst/>
          </a:prstGeom>
        </p:spPr>
        <p:txBody>
          <a:bodyPr wrap="square">
            <a:spAutoFit/>
          </a:bodyPr>
          <a:lstStyle/>
          <a:p>
            <a:r>
              <a:rPr lang="en-GB" sz="1400" dirty="0"/>
              <a:t>By J. S. </a:t>
            </a:r>
            <a:r>
              <a:rPr lang="en-GB" sz="1400" dirty="0" err="1"/>
              <a:t>Pughe</a:t>
            </a:r>
            <a:r>
              <a:rPr lang="en-GB" sz="1400" dirty="0"/>
              <a:t> (d. 1909) - Cartoon by J. S. </a:t>
            </a:r>
            <a:r>
              <a:rPr lang="en-GB" sz="1400" dirty="0" err="1"/>
              <a:t>Pughe</a:t>
            </a:r>
            <a:r>
              <a:rPr lang="en-GB" sz="1400" dirty="0"/>
              <a:t> published in </a:t>
            </a:r>
            <a:r>
              <a:rPr lang="en-GB" sz="1400" i="1" dirty="0"/>
              <a:t>Puck</a:t>
            </a:r>
            <a:r>
              <a:rPr lang="en-GB" sz="1400" dirty="0"/>
              <a:t> magazine, 9 August 1899, </a:t>
            </a:r>
          </a:p>
          <a:p>
            <a:endParaRPr lang="en-GB" sz="1400" dirty="0"/>
          </a:p>
          <a:p>
            <a:r>
              <a:rPr lang="en-GB" sz="1400" dirty="0"/>
              <a:t>Public Domain, https://</a:t>
            </a:r>
            <a:r>
              <a:rPr lang="en-GB" sz="1400" dirty="0" err="1"/>
              <a:t>commons.wikimedia.org</a:t>
            </a:r>
            <a:r>
              <a:rPr lang="en-GB" sz="1400" dirty="0"/>
              <a:t>/w/</a:t>
            </a:r>
            <a:r>
              <a:rPr lang="en-GB" sz="1400" dirty="0" err="1"/>
              <a:t>index.php?curid</a:t>
            </a:r>
            <a:r>
              <a:rPr lang="en-GB" sz="1400" dirty="0"/>
              <a:t>=72696510</a:t>
            </a:r>
          </a:p>
        </p:txBody>
      </p:sp>
    </p:spTree>
    <p:extLst>
      <p:ext uri="{BB962C8B-B14F-4D97-AF65-F5344CB8AC3E}">
        <p14:creationId xmlns:p14="http://schemas.microsoft.com/office/powerpoint/2010/main" val="4139557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860E9-E2DE-7629-CCE2-49F9CFDD5953}"/>
              </a:ext>
            </a:extLst>
          </p:cNvPr>
          <p:cNvSpPr>
            <a:spLocks noGrp="1"/>
          </p:cNvSpPr>
          <p:nvPr>
            <p:ph type="title"/>
          </p:nvPr>
        </p:nvSpPr>
        <p:spPr/>
        <p:txBody>
          <a:bodyPr/>
          <a:lstStyle/>
          <a:p>
            <a:r>
              <a:rPr lang="en-GB" dirty="0"/>
              <a:t>‘Doing as Americans Do’</a:t>
            </a:r>
          </a:p>
        </p:txBody>
      </p:sp>
      <p:sp>
        <p:nvSpPr>
          <p:cNvPr id="6" name="Text Placeholder 5">
            <a:extLst>
              <a:ext uri="{FF2B5EF4-FFF2-40B4-BE49-F238E27FC236}">
                <a16:creationId xmlns:a16="http://schemas.microsoft.com/office/drawing/2014/main" id="{20D812A2-DEDE-F74F-8208-409F6FF99426}"/>
              </a:ext>
            </a:extLst>
          </p:cNvPr>
          <p:cNvSpPr>
            <a:spLocks noGrp="1"/>
          </p:cNvSpPr>
          <p:nvPr>
            <p:ph type="body" idx="1"/>
          </p:nvPr>
        </p:nvSpPr>
        <p:spPr>
          <a:xfrm>
            <a:off x="138887" y="1053741"/>
            <a:ext cx="3960219" cy="479822"/>
          </a:xfrm>
        </p:spPr>
        <p:txBody>
          <a:bodyPr/>
          <a:lstStyle/>
          <a:p>
            <a:r>
              <a:rPr lang="en-GB" dirty="0"/>
              <a:t>Assimilation</a:t>
            </a:r>
          </a:p>
        </p:txBody>
      </p:sp>
      <p:sp>
        <p:nvSpPr>
          <p:cNvPr id="8" name="Text Placeholder 7">
            <a:extLst>
              <a:ext uri="{FF2B5EF4-FFF2-40B4-BE49-F238E27FC236}">
                <a16:creationId xmlns:a16="http://schemas.microsoft.com/office/drawing/2014/main" id="{C6012E9F-FAA1-D14F-BF6A-AF5DAB821674}"/>
              </a:ext>
            </a:extLst>
          </p:cNvPr>
          <p:cNvSpPr>
            <a:spLocks noGrp="1"/>
          </p:cNvSpPr>
          <p:nvPr>
            <p:ph type="body" sz="quarter" idx="3"/>
          </p:nvPr>
        </p:nvSpPr>
        <p:spPr>
          <a:xfrm>
            <a:off x="4682005" y="1053740"/>
            <a:ext cx="4041775" cy="479822"/>
          </a:xfrm>
        </p:spPr>
        <p:txBody>
          <a:bodyPr/>
          <a:lstStyle/>
          <a:p>
            <a:pPr algn="r"/>
            <a:r>
              <a:rPr lang="en-GB" dirty="0"/>
              <a:t>Integration</a:t>
            </a:r>
          </a:p>
        </p:txBody>
      </p:sp>
      <p:pic>
        <p:nvPicPr>
          <p:cNvPr id="3" name="Picture 2">
            <a:extLst>
              <a:ext uri="{FF2B5EF4-FFF2-40B4-BE49-F238E27FC236}">
                <a16:creationId xmlns:a16="http://schemas.microsoft.com/office/drawing/2014/main" id="{5480CC83-1D5C-0346-8AA0-394793A30491}"/>
              </a:ext>
            </a:extLst>
          </p:cNvPr>
          <p:cNvPicPr>
            <a:picLocks noChangeAspect="1"/>
          </p:cNvPicPr>
          <p:nvPr/>
        </p:nvPicPr>
        <p:blipFill>
          <a:blip r:embed="rId3"/>
          <a:stretch>
            <a:fillRect/>
          </a:stretch>
        </p:blipFill>
        <p:spPr>
          <a:xfrm>
            <a:off x="138886" y="1533562"/>
            <a:ext cx="3863727" cy="2838387"/>
          </a:xfrm>
          <a:prstGeom prst="rect">
            <a:avLst/>
          </a:prstGeom>
        </p:spPr>
      </p:pic>
      <p:sp>
        <p:nvSpPr>
          <p:cNvPr id="4" name="TextBox 3">
            <a:extLst>
              <a:ext uri="{FF2B5EF4-FFF2-40B4-BE49-F238E27FC236}">
                <a16:creationId xmlns:a16="http://schemas.microsoft.com/office/drawing/2014/main" id="{5C5C257F-B0C5-314C-8FB5-2FDE9C1377E3}"/>
              </a:ext>
            </a:extLst>
          </p:cNvPr>
          <p:cNvSpPr txBox="1"/>
          <p:nvPr/>
        </p:nvSpPr>
        <p:spPr>
          <a:xfrm>
            <a:off x="119719" y="4371950"/>
            <a:ext cx="3588185" cy="707886"/>
          </a:xfrm>
          <a:prstGeom prst="rect">
            <a:avLst/>
          </a:prstGeom>
          <a:noFill/>
        </p:spPr>
        <p:txBody>
          <a:bodyPr wrap="square" rtlCol="0">
            <a:spAutoFit/>
          </a:bodyPr>
          <a:lstStyle/>
          <a:p>
            <a:r>
              <a:rPr lang="en-GB" sz="1200" dirty="0"/>
              <a:t>NARA 27671/44, Americanization files, Records of the Immigration and Naturalization Service, RG 85. </a:t>
            </a:r>
            <a:r>
              <a:rPr lang="en-GB" sz="800" dirty="0"/>
              <a:t>https://</a:t>
            </a:r>
            <a:r>
              <a:rPr lang="en-GB" sz="800" dirty="0" err="1"/>
              <a:t>www.originalsources.com</a:t>
            </a:r>
            <a:r>
              <a:rPr lang="en-GB" sz="800" dirty="0"/>
              <a:t>/</a:t>
            </a:r>
            <a:r>
              <a:rPr lang="en-GB" sz="800" dirty="0" err="1"/>
              <a:t>Document.aspx?DocID</a:t>
            </a:r>
            <a:r>
              <a:rPr lang="en-GB" sz="800" dirty="0"/>
              <a:t>=FW85CLU3CQ38WKZ#</a:t>
            </a:r>
          </a:p>
        </p:txBody>
      </p:sp>
      <p:pic>
        <p:nvPicPr>
          <p:cNvPr id="5" name="Picture 4">
            <a:extLst>
              <a:ext uri="{FF2B5EF4-FFF2-40B4-BE49-F238E27FC236}">
                <a16:creationId xmlns:a16="http://schemas.microsoft.com/office/drawing/2014/main" id="{6DBB25D0-8F22-6745-B1DB-2352CBBDFBD1}"/>
              </a:ext>
            </a:extLst>
          </p:cNvPr>
          <p:cNvPicPr>
            <a:picLocks noChangeAspect="1"/>
          </p:cNvPicPr>
          <p:nvPr/>
        </p:nvPicPr>
        <p:blipFill>
          <a:blip r:embed="rId4"/>
          <a:stretch>
            <a:fillRect/>
          </a:stretch>
        </p:blipFill>
        <p:spPr>
          <a:xfrm>
            <a:off x="4355976" y="1635646"/>
            <a:ext cx="4584910" cy="2550356"/>
          </a:xfrm>
          <a:prstGeom prst="rect">
            <a:avLst/>
          </a:prstGeom>
        </p:spPr>
      </p:pic>
      <p:sp>
        <p:nvSpPr>
          <p:cNvPr id="7" name="Rectangle 6">
            <a:extLst>
              <a:ext uri="{FF2B5EF4-FFF2-40B4-BE49-F238E27FC236}">
                <a16:creationId xmlns:a16="http://schemas.microsoft.com/office/drawing/2014/main" id="{1997EE42-6DDB-0A41-8EB7-F925789B6616}"/>
              </a:ext>
            </a:extLst>
          </p:cNvPr>
          <p:cNvSpPr/>
          <p:nvPr/>
        </p:nvSpPr>
        <p:spPr>
          <a:xfrm>
            <a:off x="4416892" y="4291941"/>
            <a:ext cx="4572000" cy="461665"/>
          </a:xfrm>
          <a:prstGeom prst="rect">
            <a:avLst/>
          </a:prstGeom>
        </p:spPr>
        <p:txBody>
          <a:bodyPr>
            <a:spAutoFit/>
          </a:bodyPr>
          <a:lstStyle/>
          <a:p>
            <a:r>
              <a:rPr lang="en-GB" sz="1200" dirty="0"/>
              <a:t>https://</a:t>
            </a:r>
            <a:r>
              <a:rPr lang="en-GB" sz="1200" dirty="0" err="1"/>
              <a:t>www.eurasiareview.com</a:t>
            </a:r>
            <a:r>
              <a:rPr lang="en-GB" sz="1200" dirty="0"/>
              <a:t>/24102018-measuring-immigrant-integration/</a:t>
            </a:r>
          </a:p>
        </p:txBody>
      </p:sp>
    </p:spTree>
    <p:extLst>
      <p:ext uri="{BB962C8B-B14F-4D97-AF65-F5344CB8AC3E}">
        <p14:creationId xmlns:p14="http://schemas.microsoft.com/office/powerpoint/2010/main" val="4015594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D3A8C6B-2086-B584-44ED-0A342A191891}"/>
              </a:ext>
            </a:extLst>
          </p:cNvPr>
          <p:cNvSpPr>
            <a:spLocks noGrp="1"/>
          </p:cNvSpPr>
          <p:nvPr>
            <p:ph type="title"/>
          </p:nvPr>
        </p:nvSpPr>
        <p:spPr>
          <a:xfrm>
            <a:off x="179512" y="483518"/>
            <a:ext cx="6120680" cy="738082"/>
          </a:xfrm>
        </p:spPr>
        <p:txBody>
          <a:bodyPr>
            <a:normAutofit/>
          </a:bodyPr>
          <a:lstStyle/>
          <a:p>
            <a:r>
              <a:rPr lang="en-GB" sz="2000" b="1" dirty="0"/>
              <a:t>How to Recognise Orientalism, Essentialism, and Stereotyping in Historical Sources…</a:t>
            </a:r>
          </a:p>
        </p:txBody>
      </p:sp>
      <p:pic>
        <p:nvPicPr>
          <p:cNvPr id="10" name="Content Placeholder 9">
            <a:extLst>
              <a:ext uri="{FF2B5EF4-FFF2-40B4-BE49-F238E27FC236}">
                <a16:creationId xmlns:a16="http://schemas.microsoft.com/office/drawing/2014/main" id="{7679E9A3-5FE0-224A-E0C8-4CC31F0859A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9512" y="1347614"/>
            <a:ext cx="5760640" cy="2880320"/>
          </a:xfrm>
          <a:prstGeom prst="rect">
            <a:avLst/>
          </a:prstGeom>
          <a:noFill/>
          <a:ln>
            <a:noFill/>
          </a:ln>
        </p:spPr>
      </p:pic>
      <p:sp>
        <p:nvSpPr>
          <p:cNvPr id="11" name="TextBox 10">
            <a:extLst>
              <a:ext uri="{FF2B5EF4-FFF2-40B4-BE49-F238E27FC236}">
                <a16:creationId xmlns:a16="http://schemas.microsoft.com/office/drawing/2014/main" id="{8EAF0436-BB92-A4EB-F955-303F008D8EC5}"/>
              </a:ext>
            </a:extLst>
          </p:cNvPr>
          <p:cNvSpPr txBox="1"/>
          <p:nvPr/>
        </p:nvSpPr>
        <p:spPr>
          <a:xfrm>
            <a:off x="179512" y="4443958"/>
            <a:ext cx="6120680" cy="584775"/>
          </a:xfrm>
          <a:prstGeom prst="rect">
            <a:avLst/>
          </a:prstGeom>
          <a:noFill/>
        </p:spPr>
        <p:txBody>
          <a:bodyPr wrap="square" rtlCol="0">
            <a:spAutoFit/>
          </a:bodyPr>
          <a:lstStyle/>
          <a:p>
            <a:r>
              <a:rPr lang="en-US" sz="1600" b="1" kern="1800" dirty="0">
                <a:solidFill>
                  <a:srgbClr val="111111"/>
                </a:solidFill>
                <a:effectLst/>
                <a:latin typeface="+mn-lt"/>
                <a:ea typeface="Times New Roman" panose="02020603050405020304" pitchFamily="18" charset="0"/>
                <a:cs typeface="Times New Roman" panose="02020603050405020304" pitchFamily="18" charset="0"/>
              </a:rPr>
              <a:t>Sami </a:t>
            </a:r>
            <a:r>
              <a:rPr lang="en-US" sz="1600" b="1" kern="1800" dirty="0" err="1">
                <a:solidFill>
                  <a:srgbClr val="111111"/>
                </a:solidFill>
                <a:effectLst/>
                <a:latin typeface="+mn-lt"/>
                <a:ea typeface="Times New Roman" panose="02020603050405020304" pitchFamily="18" charset="0"/>
                <a:cs typeface="Times New Roman" panose="02020603050405020304" pitchFamily="18" charset="0"/>
              </a:rPr>
              <a:t>Kiswahi</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‘How to tell your friends from the Japs’ in </a:t>
            </a:r>
            <a:r>
              <a:rPr lang="en-US" sz="1600" b="1" i="1" kern="1800" dirty="0">
                <a:solidFill>
                  <a:srgbClr val="111111"/>
                </a:solidFill>
                <a:effectLst/>
                <a:latin typeface="+mn-lt"/>
                <a:ea typeface="Times New Roman" panose="02020603050405020304" pitchFamily="18" charset="0"/>
                <a:cs typeface="Times New Roman" panose="02020603050405020304" pitchFamily="18" charset="0"/>
              </a:rPr>
              <a:t>TIME</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1941 vs. ‘Turban Primer’ in </a:t>
            </a:r>
            <a:r>
              <a:rPr lang="en-US" sz="1600" b="1" i="1" kern="1800" dirty="0" err="1">
                <a:solidFill>
                  <a:srgbClr val="111111"/>
                </a:solidFill>
                <a:effectLst/>
                <a:latin typeface="+mn-lt"/>
                <a:ea typeface="Times New Roman" panose="02020603050405020304" pitchFamily="18" charset="0"/>
                <a:cs typeface="Times New Roman" panose="02020603050405020304" pitchFamily="18" charset="0"/>
              </a:rPr>
              <a:t>RedEye</a:t>
            </a:r>
            <a:r>
              <a:rPr lang="en-US" sz="1600" b="1" kern="1800" dirty="0">
                <a:solidFill>
                  <a:srgbClr val="111111"/>
                </a:solidFill>
                <a:effectLst/>
                <a:latin typeface="+mn-lt"/>
                <a:ea typeface="Times New Roman" panose="02020603050405020304" pitchFamily="18" charset="0"/>
                <a:cs typeface="Times New Roman" panose="02020603050405020304" pitchFamily="18" charset="0"/>
              </a:rPr>
              <a:t>, 2012</a:t>
            </a:r>
            <a:endParaRPr lang="en-GB" sz="1600" dirty="0">
              <a:effectLst/>
              <a:latin typeface="+mn-lt"/>
              <a:ea typeface="Calibri" panose="020F0502020204030204" pitchFamily="34" charset="0"/>
              <a:cs typeface="Times New Roman" panose="02020603050405020304" pitchFamily="18" charset="0"/>
            </a:endParaRPr>
          </a:p>
        </p:txBody>
      </p:sp>
      <p:pic>
        <p:nvPicPr>
          <p:cNvPr id="12" name="Content Placeholder 11">
            <a:extLst>
              <a:ext uri="{FF2B5EF4-FFF2-40B4-BE49-F238E27FC236}">
                <a16:creationId xmlns:a16="http://schemas.microsoft.com/office/drawing/2014/main" id="{ED6ACB6A-701E-B90F-1A49-EF050B4B512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00192" y="-30995"/>
            <a:ext cx="2788654" cy="5205489"/>
          </a:xfrm>
          <a:prstGeom prst="rect">
            <a:avLst/>
          </a:prstGeom>
          <a:noFill/>
          <a:ln>
            <a:noFill/>
          </a:ln>
        </p:spPr>
      </p:pic>
    </p:spTree>
    <p:extLst>
      <p:ext uri="{BB962C8B-B14F-4D97-AF65-F5344CB8AC3E}">
        <p14:creationId xmlns:p14="http://schemas.microsoft.com/office/powerpoint/2010/main" val="3897561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C85F1F4-2BED-564B-BA0B-1C4428F20C5C}"/>
              </a:ext>
            </a:extLst>
          </p:cNvPr>
          <p:cNvSpPr>
            <a:spLocks noGrp="1"/>
          </p:cNvSpPr>
          <p:nvPr>
            <p:ph type="title"/>
          </p:nvPr>
        </p:nvSpPr>
        <p:spPr/>
        <p:txBody>
          <a:bodyPr/>
          <a:lstStyle/>
          <a:p>
            <a:r>
              <a:rPr lang="en-GB" dirty="0"/>
              <a:t>Discussion</a:t>
            </a:r>
          </a:p>
        </p:txBody>
      </p:sp>
      <p:sp>
        <p:nvSpPr>
          <p:cNvPr id="5" name="Content Placeholder 4">
            <a:extLst>
              <a:ext uri="{FF2B5EF4-FFF2-40B4-BE49-F238E27FC236}">
                <a16:creationId xmlns:a16="http://schemas.microsoft.com/office/drawing/2014/main" id="{69FAA5DC-3AFC-8741-9EB5-F28E7CE73C81}"/>
              </a:ext>
            </a:extLst>
          </p:cNvPr>
          <p:cNvSpPr>
            <a:spLocks noGrp="1"/>
          </p:cNvSpPr>
          <p:nvPr>
            <p:ph idx="1"/>
          </p:nvPr>
        </p:nvSpPr>
        <p:spPr/>
        <p:txBody>
          <a:bodyPr>
            <a:normAutofit fontScale="85000" lnSpcReduction="20000"/>
          </a:bodyPr>
          <a:lstStyle/>
          <a:p>
            <a:r>
              <a:rPr lang="en-GB" dirty="0"/>
              <a:t>In your own archive groups, distil the main ideas you want to share about the readings you covered for this week.</a:t>
            </a:r>
          </a:p>
          <a:p>
            <a:endParaRPr lang="en-GB" dirty="0"/>
          </a:p>
          <a:p>
            <a:r>
              <a:rPr lang="en-GB" dirty="0"/>
              <a:t>Archive Group 2: look at the contributions you have made to our archive this week and choose one you would like to share with the class. Discuss between yourselves what it tells us about settlement and assimilation.</a:t>
            </a:r>
          </a:p>
          <a:p>
            <a:endParaRPr lang="en-GB" dirty="0"/>
          </a:p>
        </p:txBody>
      </p:sp>
    </p:spTree>
    <p:extLst>
      <p:ext uri="{BB962C8B-B14F-4D97-AF65-F5344CB8AC3E}">
        <p14:creationId xmlns:p14="http://schemas.microsoft.com/office/powerpoint/2010/main" val="2469708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833F0-7CC5-3649-8901-F1E53F69091F}"/>
              </a:ext>
            </a:extLst>
          </p:cNvPr>
          <p:cNvSpPr>
            <a:spLocks noGrp="1"/>
          </p:cNvSpPr>
          <p:nvPr>
            <p:ph type="title"/>
          </p:nvPr>
        </p:nvSpPr>
        <p:spPr/>
        <p:txBody>
          <a:bodyPr>
            <a:normAutofit/>
          </a:bodyPr>
          <a:lstStyle/>
          <a:p>
            <a:r>
              <a:rPr lang="en-GB" dirty="0"/>
              <a:t>Reading Week Notes:</a:t>
            </a:r>
          </a:p>
        </p:txBody>
      </p:sp>
      <p:sp>
        <p:nvSpPr>
          <p:cNvPr id="3" name="Content Placeholder 2">
            <a:extLst>
              <a:ext uri="{FF2B5EF4-FFF2-40B4-BE49-F238E27FC236}">
                <a16:creationId xmlns:a16="http://schemas.microsoft.com/office/drawing/2014/main" id="{7C1BFA46-8971-9A44-92E1-006A1802D2B5}"/>
              </a:ext>
            </a:extLst>
          </p:cNvPr>
          <p:cNvSpPr>
            <a:spLocks noGrp="1"/>
          </p:cNvSpPr>
          <p:nvPr>
            <p:ph idx="1"/>
          </p:nvPr>
        </p:nvSpPr>
        <p:spPr>
          <a:xfrm>
            <a:off x="188323" y="1419622"/>
            <a:ext cx="8229600" cy="3394472"/>
          </a:xfrm>
        </p:spPr>
        <p:txBody>
          <a:bodyPr>
            <a:normAutofit/>
          </a:bodyPr>
          <a:lstStyle/>
          <a:p>
            <a:pPr marL="0" indent="0">
              <a:buNone/>
            </a:pPr>
            <a:r>
              <a:rPr lang="en-GB" dirty="0"/>
              <a:t>My office hours will be on Teams during reading week.</a:t>
            </a:r>
          </a:p>
          <a:p>
            <a:pPr marL="0" indent="0">
              <a:buNone/>
            </a:pPr>
            <a:r>
              <a:rPr lang="en-GB" dirty="0"/>
              <a:t>If you need to see me, please do book in, so that I know to get a Teams invite across to you and fire up the computer!</a:t>
            </a:r>
          </a:p>
          <a:p>
            <a:endParaRPr lang="en-GB" dirty="0"/>
          </a:p>
        </p:txBody>
      </p:sp>
    </p:spTree>
    <p:extLst>
      <p:ext uri="{BB962C8B-B14F-4D97-AF65-F5344CB8AC3E}">
        <p14:creationId xmlns:p14="http://schemas.microsoft.com/office/powerpoint/2010/main" val="2072204928"/>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10973</TotalTime>
  <Words>953</Words>
  <Application>Microsoft Macintosh PowerPoint</Application>
  <PresentationFormat>On-screen Show (16:9)</PresentationFormat>
  <Paragraphs>41</Paragraphs>
  <Slides>9</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Times New Roman</vt:lpstr>
      <vt:lpstr>uni_of_warwick_ruby red_16_9</vt:lpstr>
      <vt:lpstr>1_Custom Design</vt:lpstr>
      <vt:lpstr>Custom Design</vt:lpstr>
      <vt:lpstr>Foreign Bodies: Settlement</vt:lpstr>
      <vt:lpstr>Life in the ‘Melting Pot’?</vt:lpstr>
      <vt:lpstr>PowerPoint Presentation</vt:lpstr>
      <vt:lpstr>Distinctive and (therefore?) Dangerous: Settling down as an Ethnic American</vt:lpstr>
      <vt:lpstr>PowerPoint Presentation</vt:lpstr>
      <vt:lpstr>‘Doing as Americans Do’</vt:lpstr>
      <vt:lpstr>How to Recognise Orientalism, Essentialism, and Stereotyping in Historical Sources…</vt:lpstr>
      <vt:lpstr>Discussion</vt:lpstr>
      <vt:lpstr>Reading Week Notes: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296</cp:revision>
  <cp:lastPrinted>2018-03-22T09:31:03Z</cp:lastPrinted>
  <dcterms:created xsi:type="dcterms:W3CDTF">2016-05-26T09:13:48Z</dcterms:created>
  <dcterms:modified xsi:type="dcterms:W3CDTF">2023-11-03T08:17:45Z</dcterms:modified>
</cp:coreProperties>
</file>