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5"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8"/>
    <p:restoredTop sz="94711"/>
  </p:normalViewPr>
  <p:slideViewPr>
    <p:cSldViewPr snapToGrid="0">
      <p:cViewPr varScale="1">
        <p:scale>
          <a:sx n="116" d="100"/>
          <a:sy n="116" d="100"/>
        </p:scale>
        <p:origin x="44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03T14:35:49.368"/>
    </inkml:context>
    <inkml:brush xml:id="br0">
      <inkml:brushProperty name="width" value="0.05" units="cm"/>
      <inkml:brushProperty name="height" value="0.05" units="cm"/>
      <inkml:brushProperty name="color" value="#E71224"/>
    </inkml:brush>
  </inkml:definitions>
  <inkml:trace contextRef="#ctx0" brushRef="#br0">3523 1285 24575,'0'-25'0,"-20"-17"0,-8-6-1002,-24-30 1002,-1 14 0,-13-11 0,-1 6-543,15 16 0,-1 5 0,-6-3 543,-8-4 0,-8-3 0,-2 0 0,4 5-1030,-3-1 1,3 3 0,-3 3 1029,-10-2 0,-3 3 0,1 4 0,12 10 0,1 3 0,1 3-739,2 1 1,1 2-1,-1 4 739,-2 7 0,0 4 0,2 1 0,-27-5 0,2 3-596,0 9 1,2 2 595,9-1 0,2 0 0,0-2 0,1 4 0,5 9 0,1 6 0,1 1 0,3 5 0,2 10 0,5 3 0,17-5 0,2 1 0,-2 4 0,4 2 0,-13 26 31,14-11 1,2 2-32,12-10 0,3 1 1135,-1 9 1,5 3-1136,11-5 0,5 3 0,2 16 0,4 3 147,5 5 1,7 2-148,2-15 0,6 2 0,9 4 0,11 4 0,10 4 0,5 0 0,0-4 0,-8-13 0,1-4 0,2 0 0,4 2-577,4 3 0,4 3 1,4 0-1,0-2 1,-2-5 576,6-1 0,0-4 0,0-4 0,1 0 0,0-2 0,3-1 0,-1-2 0,-2-3-186,14 7 0,-1-3 1,1-1 185,-17-12 0,1 1 0,0-3 0,-1-4 0,6-1 0,-2-5 0,3 1 0,10 5 0,3 1 0,-1-4 0,-2-7 0,-1-4 0,-1-1 0,-6-1 0,-2-1 0,-1-3 0,-2-4 0,-1-3 0,-3 1 0,21 3 0,-5-5-197,-9-9 0,-4-8 197,-9-3 0,-5-8 770,-8-7 0,-4-9-770,8-32 0,-7-9 0,-14 17 0,-6-5 964,-4 6 1,-2-4 0,-4 0-965,-5-20 0,-4-1 0,-2-6 0,-1-1 0,-2 0 0,-2 0 0,-1 1 0,-3 2 0,-5 14 0,-2 2 82,-1 5 0,-5 4-82,-7 11 0,-5 4 0,4 6 0,-3 3 0,-6 6 0,-3 5 441,-18-10-441,-8 5-5031,6 21 5031,0-4 1463,1 11-1463,8 7 1388,18 5-1388,3 0 172,10 0 0,9 0 0,1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03T14:35:56.695"/>
    </inkml:context>
    <inkml:brush xml:id="br0">
      <inkml:brushProperty name="width" value="0.05" units="cm"/>
      <inkml:brushProperty name="height" value="0.05" units="cm"/>
      <inkml:brushProperty name="color" value="#E71224"/>
    </inkml:brush>
  </inkml:definitions>
  <inkml:trace contextRef="#ctx0" brushRef="#br0">3144 1354 24575,'0'-17'0,"0"-38"0,-9-8 0,-7-21 0,-2-5 0,-1 11 0,-7-10 0,-5-1-1799,5 0 1,-4-15-1,-2 5 1,-3 22 1798,-6 29 0,-4 8 0,-14-18 0,-4 5 341,11 25 1,-3 3-342,-11-10 0,-4 3 0,0 11 0,-2 4 0,-11-4 0,-3 5 0,-5 9 0,-2 3-336,-4-4 1,-1 1 335,29 5 0,1 3 0,0 0 0,-24-1 0,1 0 0,-5 0 0,-1 0 0,0-2 0,2 4-728,13 6 1,2 3 727,-10 3 0,4 5 0,15 9 0,3 5 1401,4-2 0,0 5-1401,-9 22 0,5 6 0,24-15 0,4 2 54,-7 19 1,7 2-55,17-17 0,6 0 0,8 10 0,3 1 0,-1 0 0,2 4 0,2-5 0,3 5 0,3-1-659,9 26 0,6 1 659,-1-17 0,4 2 0,5-3 0,6-8 0,5-3 0,4 1 0,6 7 0,3 1 0,4-3 0,3-5 0,3-2 0,0 0 0,4 5 0,0 0 0,4-2 0,3-2 0,3-3 0,3-1-481,-17-17 0,1-1 0,2 0 0,1-1 481,0-1 0,0 0 0,1-1 0,3-2 0,4-1 0,3-2 0,0-2 0,1-2 0,-4-4 0,0-3 0,1-2 0,0-1 0,24 6 0,1-1 0,-4-7-616,-16-7 0,-2-5 1,1-1 615,4-1 0,0-1 0,-3-2-32,17-1 0,-3-6 32,-24-5 0,0-4 0,-3-5 0,23-11 0,-7-11 0,-15-18 0,-8-10 0,-7-3 0,-7-6 0,-11-13 0,-8-4 0,-9 28 0,-3-1 0,-2 0 0,-3-4 0,-3 0 0,-1-1 0,1 1 0,-2 1 0,-3 0 0,-8-29 0,-6 4 0,-4 9 0,-4 7 0,1 18 0,-3 4 0,-7-2 0,-1 6 2422,-13-14-2422,-7-13 0,17 34 0,0 1 0,-17-14 0,-10-15 0,24 34 3733,11 3-3733,7 11 3087,2 2-3087,12 10 1362,-5 0-1362,10 12 68,-2 2 1,3 3 0,0-1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10" name="Freeform 6" title="Page Number Shape">
            <a:extLst>
              <a:ext uri="{FF2B5EF4-FFF2-40B4-BE49-F238E27FC236}">
                <a16:creationId xmlns:a16="http://schemas.microsoft.com/office/drawing/2014/main" id="{DD4C4B28-6B4B-4445-8535-F516D74E4AA9}"/>
              </a:ext>
            </a:extLst>
          </p:cNvPr>
          <p:cNvSpPr/>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12" name="Straight Connector 11" title="Verticle Rule Line">
            <a:extLst>
              <a:ext uri="{FF2B5EF4-FFF2-40B4-BE49-F238E27FC236}">
                <a16:creationId xmlns:a16="http://schemas.microsoft.com/office/drawing/2014/main" id="{0CB1C732-7193-4253-8746-850D090A6B4E}"/>
              </a:ext>
            </a:extLst>
          </p:cNvPr>
          <p:cNvCxnSpPr>
            <a:cxnSpLocks/>
          </p:cNvCxnSpPr>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03AA199-952B-427F-A5BE-B97D25FD0733}"/>
              </a:ext>
            </a:extLst>
          </p:cNvPr>
          <p:cNvSpPr>
            <a:spLocks noGrp="1"/>
          </p:cNvSpPr>
          <p:nvPr>
            <p:ph type="ctrTitle"/>
          </p:nvPr>
        </p:nvSpPr>
        <p:spPr>
          <a:xfrm>
            <a:off x="1078992" y="1143000"/>
            <a:ext cx="6720840" cy="3730752"/>
          </a:xfrm>
        </p:spPr>
        <p:txBody>
          <a:bodyPr anchor="t">
            <a:normAutofit/>
          </a:bodyPr>
          <a:lstStyle>
            <a:lvl1pPr algn="l">
              <a:defRPr sz="72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A1AA393-A876-475F-A05B-1CCAB6C1F089}"/>
              </a:ext>
            </a:extLst>
          </p:cNvPr>
          <p:cNvSpPr>
            <a:spLocks noGrp="1"/>
          </p:cNvSpPr>
          <p:nvPr>
            <p:ph type="subTitle" idx="1"/>
          </p:nvPr>
        </p:nvSpPr>
        <p:spPr>
          <a:xfrm>
            <a:off x="1078992" y="5010912"/>
            <a:ext cx="6720840" cy="704088"/>
          </a:xfrm>
        </p:spPr>
        <p:txBody>
          <a:bodyPr>
            <a:normAutofit/>
          </a:bodyPr>
          <a:lstStyle>
            <a:lvl1pPr marL="0" indent="0" algn="l">
              <a:lnSpc>
                <a:spcPct val="100000"/>
              </a:lnSpc>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3395621-D631-4F31-AEEF-C8574E507372}"/>
              </a:ext>
            </a:extLst>
          </p:cNvPr>
          <p:cNvSpPr>
            <a:spLocks noGrp="1"/>
          </p:cNvSpPr>
          <p:nvPr>
            <p:ph type="dt" sz="half" idx="10"/>
          </p:nvPr>
        </p:nvSpPr>
        <p:spPr>
          <a:xfrm>
            <a:off x="8286356" y="6007608"/>
            <a:ext cx="3143643" cy="365125"/>
          </a:xfrm>
        </p:spPr>
        <p:txBody>
          <a:bodyPr/>
          <a:lstStyle/>
          <a:p>
            <a:fld id="{53BEF823-48A5-43FC-BE03-E79964288B41}" type="datetimeFigureOut">
              <a:rPr lang="en-US" smtClean="0"/>
              <a:t>11/2/25</a:t>
            </a:fld>
            <a:endParaRPr lang="en-US" dirty="0"/>
          </a:p>
        </p:txBody>
      </p:sp>
      <p:sp>
        <p:nvSpPr>
          <p:cNvPr id="5" name="Footer Placeholder 4">
            <a:extLst>
              <a:ext uri="{FF2B5EF4-FFF2-40B4-BE49-F238E27FC236}">
                <a16:creationId xmlns:a16="http://schemas.microsoft.com/office/drawing/2014/main" id="{305EE125-77AD-4E23-AFB7-C5CFDEACACF1}"/>
              </a:ext>
            </a:extLst>
          </p:cNvPr>
          <p:cNvSpPr>
            <a:spLocks noGrp="1"/>
          </p:cNvSpPr>
          <p:nvPr>
            <p:ph type="ftr" sz="quarter" idx="11"/>
          </p:nvPr>
        </p:nvSpPr>
        <p:spPr>
          <a:xfrm>
            <a:off x="1078991" y="6007608"/>
            <a:ext cx="6720837" cy="365125"/>
          </a:xfrm>
        </p:spPr>
        <p:txBody>
          <a:bodyPr/>
          <a:lstStyle/>
          <a:p>
            <a:endParaRPr lang="en-US" dirty="0"/>
          </a:p>
        </p:txBody>
      </p:sp>
      <p:sp>
        <p:nvSpPr>
          <p:cNvPr id="6" name="Slide Number Placeholder 5">
            <a:extLst>
              <a:ext uri="{FF2B5EF4-FFF2-40B4-BE49-F238E27FC236}">
                <a16:creationId xmlns:a16="http://schemas.microsoft.com/office/drawing/2014/main" id="{DC569682-B530-4F52-87B9-39464A0930B3}"/>
              </a:ext>
            </a:extLst>
          </p:cNvPr>
          <p:cNvSpPr>
            <a:spLocks noGrp="1"/>
          </p:cNvSpPr>
          <p:nvPr>
            <p:ph type="sldNum" sz="quarter" idx="12"/>
          </p:nvPr>
        </p:nvSpPr>
        <p:spPr/>
        <p:txBody>
          <a:bodyPr/>
          <a:lstStyle>
            <a:lvl1pPr algn="ctr">
              <a:defRPr/>
            </a:lvl1p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3867303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59FCF-ACDF-495D-ACFA-15FCAC9EAE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3786E3-AB17-427E-8EF8-7FCB671A11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33B4E9-7A16-448C-8BE6-B14941A34857}"/>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8" name="Footer Placeholder 7">
            <a:extLst>
              <a:ext uri="{FF2B5EF4-FFF2-40B4-BE49-F238E27FC236}">
                <a16:creationId xmlns:a16="http://schemas.microsoft.com/office/drawing/2014/main" id="{579212F5-5835-49FF-836F-5E3008A0EDB1}"/>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DE9D492B-E5EE-4D24-A087-57D739CFACE8}"/>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689293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31E395-94BD-4E79-8E42-9CD4EB33CA60}"/>
              </a:ext>
            </a:extLst>
          </p:cNvPr>
          <p:cNvSpPr>
            <a:spLocks noGrp="1"/>
          </p:cNvSpPr>
          <p:nvPr>
            <p:ph type="title" orient="vert"/>
          </p:nvPr>
        </p:nvSpPr>
        <p:spPr>
          <a:xfrm>
            <a:off x="8475542" y="758952"/>
            <a:ext cx="2954458" cy="4986002"/>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079AA8A4-66BC-4E80-ABE3-F533F82B88CA}"/>
              </a:ext>
            </a:extLst>
          </p:cNvPr>
          <p:cNvSpPr>
            <a:spLocks noGrp="1"/>
          </p:cNvSpPr>
          <p:nvPr>
            <p:ph type="body" orient="vert" idx="1"/>
          </p:nvPr>
        </p:nvSpPr>
        <p:spPr>
          <a:xfrm>
            <a:off x="758952" y="758952"/>
            <a:ext cx="7407586" cy="49860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DDA4EA6-6A1A-48ED-9D79-A438561C7E79}"/>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8" name="Footer Placeholder 7">
            <a:extLst>
              <a:ext uri="{FF2B5EF4-FFF2-40B4-BE49-F238E27FC236}">
                <a16:creationId xmlns:a16="http://schemas.microsoft.com/office/drawing/2014/main" id="{F049B2BA-9250-4EBF-8820-10BDA5C1C62B}"/>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1F914475-55F3-4C46-BAE2-E4D93E9E3781}"/>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280911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351BD-5252-4168-A69E-C6864AE297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748EEE-19C9-493B-836D-73B9E4A0BE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FA6BFE-11ED-4FB4-9F65-508B5B0F0DD3}"/>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8" name="Footer Placeholder 7">
            <a:extLst>
              <a:ext uri="{FF2B5EF4-FFF2-40B4-BE49-F238E27FC236}">
                <a16:creationId xmlns:a16="http://schemas.microsoft.com/office/drawing/2014/main" id="{F90F536E-BEFF-4E0D-B4EC-39DE28C67CC3}"/>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36EE02AF-6FE1-4972-BD48-A82499AD67F6}"/>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837449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452EE-D9FC-4E51-9BFF-141F9192339F}"/>
              </a:ext>
            </a:extLst>
          </p:cNvPr>
          <p:cNvSpPr>
            <a:spLocks noGrp="1"/>
          </p:cNvSpPr>
          <p:nvPr>
            <p:ph type="title"/>
          </p:nvPr>
        </p:nvSpPr>
        <p:spPr>
          <a:xfrm>
            <a:off x="763051" y="2414016"/>
            <a:ext cx="10666949" cy="3099816"/>
          </a:xfrm>
        </p:spPr>
        <p:txBody>
          <a:bodyPr anchor="t"/>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1E086C4-4949-4E7A-A182-6709496A1C38}"/>
              </a:ext>
            </a:extLst>
          </p:cNvPr>
          <p:cNvSpPr>
            <a:spLocks noGrp="1"/>
          </p:cNvSpPr>
          <p:nvPr>
            <p:ph type="body" idx="1"/>
          </p:nvPr>
        </p:nvSpPr>
        <p:spPr>
          <a:xfrm>
            <a:off x="758952" y="1389888"/>
            <a:ext cx="10671048" cy="822960"/>
          </a:xfrm>
        </p:spPr>
        <p:txBody>
          <a:bodyPr anchor="ctr">
            <a:normAutofit/>
          </a:bodyPr>
          <a:lstStyle>
            <a:lvl1pPr marL="0" indent="0">
              <a:buNone/>
              <a:defRPr sz="2000" i="1">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D12BC88-6A2B-4851-9568-23A4B74D9F98}"/>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8" name="Footer Placeholder 7">
            <a:extLst>
              <a:ext uri="{FF2B5EF4-FFF2-40B4-BE49-F238E27FC236}">
                <a16:creationId xmlns:a16="http://schemas.microsoft.com/office/drawing/2014/main" id="{D882CFE5-65C3-4F46-9141-4645455947D2}"/>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5321B390-4E13-4481-AC02-FF126656C4C9}"/>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1166204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0E02F8-47BB-4D30-8EFE-69C9222D9EC4}"/>
              </a:ext>
            </a:extLst>
          </p:cNvPr>
          <p:cNvSpPr>
            <a:spLocks noGrp="1"/>
          </p:cNvSpPr>
          <p:nvPr>
            <p:ph sz="half" idx="1"/>
          </p:nvPr>
        </p:nvSpPr>
        <p:spPr>
          <a:xfrm>
            <a:off x="5184648" y="758952"/>
            <a:ext cx="6245352" cy="2240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A844D33-6BF0-4205-A542-8537E3515938}"/>
              </a:ext>
            </a:extLst>
          </p:cNvPr>
          <p:cNvSpPr>
            <a:spLocks noGrp="1"/>
          </p:cNvSpPr>
          <p:nvPr>
            <p:ph sz="half" idx="2"/>
          </p:nvPr>
        </p:nvSpPr>
        <p:spPr>
          <a:xfrm>
            <a:off x="5184647" y="3273551"/>
            <a:ext cx="6245351" cy="2240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8">
            <a:extLst>
              <a:ext uri="{FF2B5EF4-FFF2-40B4-BE49-F238E27FC236}">
                <a16:creationId xmlns:a16="http://schemas.microsoft.com/office/drawing/2014/main" id="{D6953A83-D2BE-4015-8D64-BE93DDFE5D21}"/>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10" name="Footer Placeholder 9">
            <a:extLst>
              <a:ext uri="{FF2B5EF4-FFF2-40B4-BE49-F238E27FC236}">
                <a16:creationId xmlns:a16="http://schemas.microsoft.com/office/drawing/2014/main" id="{BA849E67-05F9-4033-B033-74D6B8C8E771}"/>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DFAAC6AA-CFFB-438F-9327-DDB023E2E149}"/>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5" name="Title 4">
            <a:extLst>
              <a:ext uri="{FF2B5EF4-FFF2-40B4-BE49-F238E27FC236}">
                <a16:creationId xmlns:a16="http://schemas.microsoft.com/office/drawing/2014/main" id="{BA4960CB-ABA7-4442-AB15-FE444F23C6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12419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8348291-9C7D-407E-8D07-FA3A323EA973}"/>
              </a:ext>
            </a:extLst>
          </p:cNvPr>
          <p:cNvSpPr>
            <a:spLocks noGrp="1"/>
          </p:cNvSpPr>
          <p:nvPr>
            <p:ph type="body" idx="1"/>
          </p:nvPr>
        </p:nvSpPr>
        <p:spPr>
          <a:xfrm>
            <a:off x="5184648" y="758952"/>
            <a:ext cx="6245352" cy="548640"/>
          </a:xfrm>
        </p:spPr>
        <p:txBody>
          <a:bodyPr anchor="b"/>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1A192D2-8BA6-4A4D-814D-AD37A2A10AC8}"/>
              </a:ext>
            </a:extLst>
          </p:cNvPr>
          <p:cNvSpPr>
            <a:spLocks noGrp="1"/>
          </p:cNvSpPr>
          <p:nvPr>
            <p:ph sz="half" idx="2"/>
          </p:nvPr>
        </p:nvSpPr>
        <p:spPr>
          <a:xfrm>
            <a:off x="5190323" y="1377198"/>
            <a:ext cx="6239675"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86FD4BC-C948-41C4-BA24-5D26147E1C97}"/>
              </a:ext>
            </a:extLst>
          </p:cNvPr>
          <p:cNvSpPr>
            <a:spLocks noGrp="1"/>
          </p:cNvSpPr>
          <p:nvPr>
            <p:ph type="body" sz="quarter" idx="3"/>
          </p:nvPr>
        </p:nvSpPr>
        <p:spPr>
          <a:xfrm>
            <a:off x="5184647" y="3319548"/>
            <a:ext cx="6245351" cy="548640"/>
          </a:xfrm>
        </p:spPr>
        <p:txBody>
          <a:bodyPr anchor="b"/>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2E359C-F73D-4F1B-9F9A-6D628567105D}"/>
              </a:ext>
            </a:extLst>
          </p:cNvPr>
          <p:cNvSpPr>
            <a:spLocks noGrp="1"/>
          </p:cNvSpPr>
          <p:nvPr>
            <p:ph sz="quarter" idx="4"/>
          </p:nvPr>
        </p:nvSpPr>
        <p:spPr>
          <a:xfrm>
            <a:off x="5184646" y="3932372"/>
            <a:ext cx="6245352"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a:extLst>
              <a:ext uri="{FF2B5EF4-FFF2-40B4-BE49-F238E27FC236}">
                <a16:creationId xmlns:a16="http://schemas.microsoft.com/office/drawing/2014/main" id="{D76B63AE-38FF-40DD-A543-32DD98E6BDB2}"/>
              </a:ext>
            </a:extLst>
          </p:cNvPr>
          <p:cNvSpPr>
            <a:spLocks noGrp="1"/>
          </p:cNvSpPr>
          <p:nvPr>
            <p:ph type="title"/>
          </p:nvPr>
        </p:nvSpPr>
        <p:spPr/>
        <p:txBody>
          <a:bodyPr/>
          <a:lstStyle/>
          <a:p>
            <a:r>
              <a:rPr lang="en-US"/>
              <a:t>Click to edit Master title style</a:t>
            </a:r>
            <a:endParaRPr lang="en-US" dirty="0"/>
          </a:p>
        </p:txBody>
      </p:sp>
      <p:sp>
        <p:nvSpPr>
          <p:cNvPr id="12" name="Date Placeholder 11">
            <a:extLst>
              <a:ext uri="{FF2B5EF4-FFF2-40B4-BE49-F238E27FC236}">
                <a16:creationId xmlns:a16="http://schemas.microsoft.com/office/drawing/2014/main" id="{C686C0EB-E082-4BAB-99E8-B42F3C28B20F}"/>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13" name="Footer Placeholder 12">
            <a:extLst>
              <a:ext uri="{FF2B5EF4-FFF2-40B4-BE49-F238E27FC236}">
                <a16:creationId xmlns:a16="http://schemas.microsoft.com/office/drawing/2014/main" id="{B3CB0152-BA1F-48C7-A66F-3ADB51C94B97}"/>
              </a:ext>
            </a:extLst>
          </p:cNvPr>
          <p:cNvSpPr>
            <a:spLocks noGrp="1"/>
          </p:cNvSpPr>
          <p:nvPr>
            <p:ph type="ftr" sz="quarter" idx="11"/>
          </p:nvPr>
        </p:nvSpPr>
        <p:spPr/>
        <p:txBody>
          <a:bodyPr/>
          <a:lstStyle/>
          <a:p>
            <a:pPr algn="l"/>
            <a:endParaRPr lang="en-US" dirty="0"/>
          </a:p>
        </p:txBody>
      </p:sp>
      <p:sp>
        <p:nvSpPr>
          <p:cNvPr id="14" name="Slide Number Placeholder 13">
            <a:extLst>
              <a:ext uri="{FF2B5EF4-FFF2-40B4-BE49-F238E27FC236}">
                <a16:creationId xmlns:a16="http://schemas.microsoft.com/office/drawing/2014/main" id="{BD1C21B3-5CF6-415F-8295-EED3DF5CB55C}"/>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4189491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70D5-4EB9-4410-A8AE-6D85F19239FF}"/>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5887FB59-BA77-4864-B9E8-994851250CB4}"/>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7" name="Footer Placeholder 6">
            <a:extLst>
              <a:ext uri="{FF2B5EF4-FFF2-40B4-BE49-F238E27FC236}">
                <a16:creationId xmlns:a16="http://schemas.microsoft.com/office/drawing/2014/main" id="{B6F0BC0B-BA67-455B-B567-1473DF0628BE}"/>
              </a:ext>
            </a:extLst>
          </p:cNvPr>
          <p:cNvSpPr>
            <a:spLocks noGrp="1"/>
          </p:cNvSpPr>
          <p:nvPr>
            <p:ph type="ftr" sz="quarter" idx="11"/>
          </p:nvPr>
        </p:nvSpPr>
        <p:spPr/>
        <p:txBody>
          <a:bodyPr/>
          <a:lstStyle/>
          <a:p>
            <a:pPr algn="l"/>
            <a:endParaRPr lang="en-US" dirty="0"/>
          </a:p>
        </p:txBody>
      </p:sp>
      <p:sp>
        <p:nvSpPr>
          <p:cNvPr id="8" name="Slide Number Placeholder 7">
            <a:extLst>
              <a:ext uri="{FF2B5EF4-FFF2-40B4-BE49-F238E27FC236}">
                <a16:creationId xmlns:a16="http://schemas.microsoft.com/office/drawing/2014/main" id="{2CF0BCF3-6FB5-4529-AA6A-A31467351EF5}"/>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4053621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BF1315B-6865-4A5A-91C1-B75339038903}"/>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6" name="Footer Placeholder 5">
            <a:extLst>
              <a:ext uri="{FF2B5EF4-FFF2-40B4-BE49-F238E27FC236}">
                <a16:creationId xmlns:a16="http://schemas.microsoft.com/office/drawing/2014/main" id="{DD536720-08C7-43DE-8EB5-CAB52D0E96B1}"/>
              </a:ext>
            </a:extLst>
          </p:cNvPr>
          <p:cNvSpPr>
            <a:spLocks noGrp="1"/>
          </p:cNvSpPr>
          <p:nvPr>
            <p:ph type="ftr" sz="quarter" idx="11"/>
          </p:nvPr>
        </p:nvSpPr>
        <p:spPr/>
        <p:txBody>
          <a:bodyPr/>
          <a:lstStyle/>
          <a:p>
            <a:pPr algn="l"/>
            <a:endParaRPr lang="en-US" dirty="0"/>
          </a:p>
        </p:txBody>
      </p:sp>
      <p:sp>
        <p:nvSpPr>
          <p:cNvPr id="7" name="Slide Number Placeholder 6">
            <a:extLst>
              <a:ext uri="{FF2B5EF4-FFF2-40B4-BE49-F238E27FC236}">
                <a16:creationId xmlns:a16="http://schemas.microsoft.com/office/drawing/2014/main" id="{6D2477AF-B012-491C-AE42-22DE1203BE8D}"/>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679304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D183AC-72A9-43F5-A1B3-1D7A6A4C7EEB}"/>
              </a:ext>
            </a:extLst>
          </p:cNvPr>
          <p:cNvSpPr>
            <a:spLocks noGrp="1"/>
          </p:cNvSpPr>
          <p:nvPr>
            <p:ph idx="1"/>
          </p:nvPr>
        </p:nvSpPr>
        <p:spPr>
          <a:xfrm>
            <a:off x="5183188" y="758951"/>
            <a:ext cx="6245352" cy="4754881"/>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4045592-52ED-4270-ACBB-BCC528DAC407}"/>
              </a:ext>
            </a:extLst>
          </p:cNvPr>
          <p:cNvSpPr>
            <a:spLocks noGrp="1"/>
          </p:cNvSpPr>
          <p:nvPr>
            <p:ph type="body" sz="half" idx="2"/>
          </p:nvPr>
        </p:nvSpPr>
        <p:spPr>
          <a:xfrm>
            <a:off x="758953" y="3815080"/>
            <a:ext cx="3831336" cy="1698752"/>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a:extLst>
              <a:ext uri="{FF2B5EF4-FFF2-40B4-BE49-F238E27FC236}">
                <a16:creationId xmlns:a16="http://schemas.microsoft.com/office/drawing/2014/main" id="{99A93518-F9B5-418F-9883-BEF8359B045A}"/>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10" name="Footer Placeholder 9">
            <a:extLst>
              <a:ext uri="{FF2B5EF4-FFF2-40B4-BE49-F238E27FC236}">
                <a16:creationId xmlns:a16="http://schemas.microsoft.com/office/drawing/2014/main" id="{27B9FFE7-C4AB-425B-9B56-E412C72212A0}"/>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59231052-EBA8-4781-B28A-2FEA8BE523F3}"/>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2" name="Title 1">
            <a:extLst>
              <a:ext uri="{FF2B5EF4-FFF2-40B4-BE49-F238E27FC236}">
                <a16:creationId xmlns:a16="http://schemas.microsoft.com/office/drawing/2014/main" id="{CBDBF9E7-F686-4FA1-9BA5-69BDD014B0D3}"/>
              </a:ext>
            </a:extLst>
          </p:cNvPr>
          <p:cNvSpPr>
            <a:spLocks noGrp="1"/>
          </p:cNvSpPr>
          <p:nvPr>
            <p:ph type="title"/>
          </p:nvPr>
        </p:nvSpPr>
        <p:spPr>
          <a:xfrm>
            <a:off x="758952" y="758952"/>
            <a:ext cx="3831336" cy="2930179"/>
          </a:xfrm>
        </p:spPr>
        <p:txBody>
          <a:bodyPr/>
          <a:lstStyle/>
          <a:p>
            <a:r>
              <a:rPr lang="en-US"/>
              <a:t>Click to edit Master title style</a:t>
            </a:r>
            <a:endParaRPr lang="en-US" dirty="0"/>
          </a:p>
        </p:txBody>
      </p:sp>
    </p:spTree>
    <p:extLst>
      <p:ext uri="{BB962C8B-B14F-4D97-AF65-F5344CB8AC3E}">
        <p14:creationId xmlns:p14="http://schemas.microsoft.com/office/powerpoint/2010/main" val="650529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116CF06-B27C-4DC4-981D-38E31997BD16}"/>
              </a:ext>
            </a:extLst>
          </p:cNvPr>
          <p:cNvSpPr>
            <a:spLocks noGrp="1"/>
          </p:cNvSpPr>
          <p:nvPr>
            <p:ph type="pic" idx="1"/>
          </p:nvPr>
        </p:nvSpPr>
        <p:spPr>
          <a:xfrm>
            <a:off x="5183188" y="758951"/>
            <a:ext cx="6245352" cy="4754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1976E66-2CB3-4F47-97F6-077C42818316}"/>
              </a:ext>
            </a:extLst>
          </p:cNvPr>
          <p:cNvSpPr>
            <a:spLocks noGrp="1"/>
          </p:cNvSpPr>
          <p:nvPr>
            <p:ph type="body" sz="half" idx="2"/>
          </p:nvPr>
        </p:nvSpPr>
        <p:spPr>
          <a:xfrm>
            <a:off x="758952" y="3794760"/>
            <a:ext cx="3831336" cy="1719072"/>
          </a:xfrm>
        </p:spPr>
        <p:txBody>
          <a:bodyPr>
            <a:normAutofit/>
          </a:bodyPr>
          <a:lstStyle>
            <a:lvl1pPr marL="0" indent="0">
              <a:buNone/>
              <a:defRPr sz="20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a:extLst>
              <a:ext uri="{FF2B5EF4-FFF2-40B4-BE49-F238E27FC236}">
                <a16:creationId xmlns:a16="http://schemas.microsoft.com/office/drawing/2014/main" id="{71414C9F-CBBD-4D5E-A831-BC0CDFEBCEF3}"/>
              </a:ext>
            </a:extLst>
          </p:cNvPr>
          <p:cNvSpPr>
            <a:spLocks noGrp="1"/>
          </p:cNvSpPr>
          <p:nvPr>
            <p:ph type="dt" sz="half" idx="10"/>
          </p:nvPr>
        </p:nvSpPr>
        <p:spPr/>
        <p:txBody>
          <a:bodyPr/>
          <a:lstStyle/>
          <a:p>
            <a:pPr algn="r"/>
            <a:fld id="{53BEF823-48A5-43FC-BE03-E79964288B41}" type="datetimeFigureOut">
              <a:rPr lang="en-US" smtClean="0"/>
              <a:pPr algn="r"/>
              <a:t>11/2/25</a:t>
            </a:fld>
            <a:endParaRPr lang="en-US" dirty="0"/>
          </a:p>
        </p:txBody>
      </p:sp>
      <p:sp>
        <p:nvSpPr>
          <p:cNvPr id="10" name="Footer Placeholder 9">
            <a:extLst>
              <a:ext uri="{FF2B5EF4-FFF2-40B4-BE49-F238E27FC236}">
                <a16:creationId xmlns:a16="http://schemas.microsoft.com/office/drawing/2014/main" id="{F58DC0C8-B580-442D-8DAC-4F0F869B1F11}"/>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1B0D29E8-DFEE-49AB-83AF-85FF25252A3C}"/>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2" name="Title 1">
            <a:extLst>
              <a:ext uri="{FF2B5EF4-FFF2-40B4-BE49-F238E27FC236}">
                <a16:creationId xmlns:a16="http://schemas.microsoft.com/office/drawing/2014/main" id="{D0EAAF1B-6B6E-4D37-8F57-E403C6371A00}"/>
              </a:ext>
            </a:extLst>
          </p:cNvPr>
          <p:cNvSpPr>
            <a:spLocks noGrp="1"/>
          </p:cNvSpPr>
          <p:nvPr>
            <p:ph type="title"/>
          </p:nvPr>
        </p:nvSpPr>
        <p:spPr>
          <a:xfrm>
            <a:off x="758952" y="758952"/>
            <a:ext cx="3831336" cy="2926080"/>
          </a:xfrm>
        </p:spPr>
        <p:txBody>
          <a:bodyPr/>
          <a:lstStyle/>
          <a:p>
            <a:r>
              <a:rPr lang="en-US"/>
              <a:t>Click to edit Master title style</a:t>
            </a:r>
            <a:endParaRPr lang="en-US" dirty="0"/>
          </a:p>
        </p:txBody>
      </p:sp>
    </p:spTree>
    <p:extLst>
      <p:ext uri="{BB962C8B-B14F-4D97-AF65-F5344CB8AC3E}">
        <p14:creationId xmlns:p14="http://schemas.microsoft.com/office/powerpoint/2010/main" val="3995348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Freeform 6" title="Page Number Shape">
            <a:extLst>
              <a:ext uri="{FF2B5EF4-FFF2-40B4-BE49-F238E27FC236}">
                <a16:creationId xmlns:a16="http://schemas.microsoft.com/office/drawing/2014/main" id="{72411438-92A5-42B0-9C54-EA4FB32ACB5E}"/>
              </a:ext>
            </a:extLst>
          </p:cNvPr>
          <p:cNvSpPr/>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p:nvSpPr>
          <p:cNvPr id="2" name="Title Placeholder 1">
            <a:extLst>
              <a:ext uri="{FF2B5EF4-FFF2-40B4-BE49-F238E27FC236}">
                <a16:creationId xmlns:a16="http://schemas.microsoft.com/office/drawing/2014/main" id="{0D56E4D8-47B6-4DEC-BD29-B3B6ED4CC739}"/>
              </a:ext>
            </a:extLst>
          </p:cNvPr>
          <p:cNvSpPr>
            <a:spLocks noGrp="1"/>
          </p:cNvSpPr>
          <p:nvPr>
            <p:ph type="title"/>
          </p:nvPr>
        </p:nvSpPr>
        <p:spPr>
          <a:xfrm>
            <a:off x="758952" y="758952"/>
            <a:ext cx="3831336" cy="47548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F0F5D4C-4873-4052-A294-99CCB9421C4A}"/>
              </a:ext>
            </a:extLst>
          </p:cNvPr>
          <p:cNvSpPr>
            <a:spLocks noGrp="1"/>
          </p:cNvSpPr>
          <p:nvPr>
            <p:ph type="body" idx="1"/>
          </p:nvPr>
        </p:nvSpPr>
        <p:spPr>
          <a:xfrm>
            <a:off x="5184648" y="758952"/>
            <a:ext cx="6245352" cy="475488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41D62B3-3490-46B4-A10E-33FCE4A1FBB5}"/>
              </a:ext>
            </a:extLst>
          </p:cNvPr>
          <p:cNvSpPr>
            <a:spLocks noGrp="1"/>
          </p:cNvSpPr>
          <p:nvPr>
            <p:ph type="dt" sz="half" idx="2"/>
          </p:nvPr>
        </p:nvSpPr>
        <p:spPr>
          <a:xfrm>
            <a:off x="7616952" y="6007608"/>
            <a:ext cx="3813048" cy="365125"/>
          </a:xfrm>
          <a:prstGeom prst="rect">
            <a:avLst/>
          </a:prstGeom>
        </p:spPr>
        <p:txBody>
          <a:bodyPr vert="horz" lIns="91440" tIns="45720" rIns="91440" bIns="45720" rtlCol="0" anchor="ctr"/>
          <a:lstStyle>
            <a:lvl1pPr algn="r">
              <a:defRPr sz="1000" spc="50" baseline="0">
                <a:solidFill>
                  <a:schemeClr val="tx1">
                    <a:lumMod val="85000"/>
                    <a:lumOff val="15000"/>
                  </a:schemeClr>
                </a:solidFill>
              </a:defRPr>
            </a:lvl1pPr>
          </a:lstStyle>
          <a:p>
            <a:pPr algn="r"/>
            <a:fld id="{53BEF823-48A5-43FC-BE03-E79964288B41}" type="datetimeFigureOut">
              <a:rPr lang="en-US" smtClean="0"/>
              <a:pPr algn="r"/>
              <a:t>11/2/25</a:t>
            </a:fld>
            <a:endParaRPr lang="en-US" dirty="0"/>
          </a:p>
        </p:txBody>
      </p:sp>
      <p:sp>
        <p:nvSpPr>
          <p:cNvPr id="5" name="Footer Placeholder 4">
            <a:extLst>
              <a:ext uri="{FF2B5EF4-FFF2-40B4-BE49-F238E27FC236}">
                <a16:creationId xmlns:a16="http://schemas.microsoft.com/office/drawing/2014/main" id="{97424CB1-7D5F-4F52-9F99-7068F5819E8C}"/>
              </a:ext>
            </a:extLst>
          </p:cNvPr>
          <p:cNvSpPr>
            <a:spLocks noGrp="1"/>
          </p:cNvSpPr>
          <p:nvPr>
            <p:ph type="ftr" sz="quarter" idx="3"/>
          </p:nvPr>
        </p:nvSpPr>
        <p:spPr>
          <a:xfrm>
            <a:off x="758952" y="6007608"/>
            <a:ext cx="3831336" cy="365125"/>
          </a:xfrm>
          <a:prstGeom prst="rect">
            <a:avLst/>
          </a:prstGeom>
        </p:spPr>
        <p:txBody>
          <a:bodyPr vert="horz" lIns="91440" tIns="45720" rIns="91440" bIns="45720" rtlCol="0" anchor="ctr"/>
          <a:lstStyle>
            <a:lvl1pPr algn="l">
              <a:defRPr sz="1000" spc="50" baseline="0">
                <a:solidFill>
                  <a:schemeClr val="tx1">
                    <a:lumMod val="85000"/>
                    <a:lumOff val="15000"/>
                  </a:schemeClr>
                </a:solidFill>
              </a:defRPr>
            </a:lvl1pPr>
          </a:lstStyle>
          <a:p>
            <a:pPr algn="l"/>
            <a:endParaRPr lang="en-US" dirty="0"/>
          </a:p>
        </p:txBody>
      </p:sp>
      <p:sp>
        <p:nvSpPr>
          <p:cNvPr id="6" name="Slide Number Placeholder 5">
            <a:extLst>
              <a:ext uri="{FF2B5EF4-FFF2-40B4-BE49-F238E27FC236}">
                <a16:creationId xmlns:a16="http://schemas.microsoft.com/office/drawing/2014/main" id="{1A1F9CC9-1431-4569-B2F1-D04814955381}"/>
              </a:ext>
            </a:extLst>
          </p:cNvPr>
          <p:cNvSpPr>
            <a:spLocks noGrp="1"/>
          </p:cNvSpPr>
          <p:nvPr>
            <p:ph type="sldNum" sz="quarter" idx="4"/>
          </p:nvPr>
        </p:nvSpPr>
        <p:spPr>
          <a:xfrm>
            <a:off x="11786616" y="6007608"/>
            <a:ext cx="411480" cy="365125"/>
          </a:xfrm>
          <a:prstGeom prst="rect">
            <a:avLst/>
          </a:prstGeom>
        </p:spPr>
        <p:txBody>
          <a:bodyPr vert="horz" lIns="45720" tIns="45720" rIns="45720" bIns="45720" rtlCol="0" anchor="ctr"/>
          <a:lstStyle>
            <a:lvl1pPr algn="r">
              <a:defRPr sz="900" b="1">
                <a:solidFill>
                  <a:schemeClr val="bg1"/>
                </a:solidFill>
              </a:defRPr>
            </a:lvl1p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04205001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24" r:id="rId6"/>
    <p:sldLayoutId id="2147483719" r:id="rId7"/>
    <p:sldLayoutId id="2147483720" r:id="rId8"/>
    <p:sldLayoutId id="2147483721" r:id="rId9"/>
    <p:sldLayoutId id="2147483723" r:id="rId10"/>
    <p:sldLayoutId id="2147483722" r:id="rId11"/>
  </p:sldLayoutIdLst>
  <p:txStyles>
    <p:titleStyle>
      <a:lvl1pPr algn="l" defTabSz="914400" rtl="0" eaLnBrk="1" latinLnBrk="0" hangingPunct="1">
        <a:lnSpc>
          <a:spcPct val="90000"/>
        </a:lnSpc>
        <a:spcBef>
          <a:spcPct val="0"/>
        </a:spcBef>
        <a:buNone/>
        <a:defRPr sz="6000" i="1" kern="1200" spc="100" baseline="0">
          <a:solidFill>
            <a:schemeClr val="tx1">
              <a:lumMod val="85000"/>
              <a:lumOff val="15000"/>
            </a:schemeClr>
          </a:solidFill>
          <a:latin typeface="+mj-lt"/>
          <a:ea typeface="+mj-ea"/>
          <a:cs typeface="+mj-cs"/>
        </a:defRPr>
      </a:lvl1pPr>
    </p:titleStyle>
    <p:bodyStyle>
      <a:lvl1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2000" kern="1200">
          <a:solidFill>
            <a:schemeClr val="tx1">
              <a:lumMod val="85000"/>
              <a:lumOff val="15000"/>
            </a:schemeClr>
          </a:solidFill>
          <a:latin typeface="+mn-lt"/>
          <a:ea typeface="+mn-ea"/>
          <a:cs typeface="+mn-cs"/>
        </a:defRPr>
      </a:lvl1pPr>
      <a:lvl2pPr marL="182880" indent="0" algn="l" defTabSz="914400" rtl="0" eaLnBrk="1" latinLnBrk="0" hangingPunct="1">
        <a:lnSpc>
          <a:spcPct val="110000"/>
        </a:lnSpc>
        <a:spcBef>
          <a:spcPts val="400"/>
        </a:spcBef>
        <a:spcAft>
          <a:spcPts val="400"/>
        </a:spcAft>
        <a:buClrTx/>
        <a:buFont typeface="Arial" panose="020B0604020202020204" pitchFamily="34" charset="0"/>
        <a:buNone/>
        <a:defRPr sz="1800" i="1" kern="1200">
          <a:solidFill>
            <a:schemeClr val="tx1">
              <a:lumMod val="85000"/>
              <a:lumOff val="15000"/>
            </a:schemeClr>
          </a:solidFill>
          <a:latin typeface="+mn-lt"/>
          <a:ea typeface="+mn-ea"/>
          <a:cs typeface="+mn-cs"/>
        </a:defRPr>
      </a:lvl2pPr>
      <a:lvl3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82880" indent="0" algn="l" defTabSz="914400" rtl="0" eaLnBrk="1" latinLnBrk="0" hangingPunct="1">
        <a:lnSpc>
          <a:spcPct val="110000"/>
        </a:lnSpc>
        <a:spcBef>
          <a:spcPts val="400"/>
        </a:spcBef>
        <a:spcAft>
          <a:spcPts val="400"/>
        </a:spcAft>
        <a:buClrTx/>
        <a:buFont typeface="Arial" panose="020B0604020202020204" pitchFamily="34" charset="0"/>
        <a:buNone/>
        <a:defRPr sz="1400" i="1" kern="1200">
          <a:solidFill>
            <a:schemeClr val="tx1">
              <a:lumMod val="85000"/>
              <a:lumOff val="15000"/>
            </a:schemeClr>
          </a:solidFill>
          <a:latin typeface="+mn-lt"/>
          <a:ea typeface="+mn-ea"/>
          <a:cs typeface="+mn-cs"/>
        </a:defRPr>
      </a:lvl4pPr>
      <a:lvl5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customXml" Target="../ink/ink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9CEF631-C429-2059-321E-4C7BFA40A64B}"/>
              </a:ext>
            </a:extLst>
          </p:cNvPr>
          <p:cNvPicPr>
            <a:picLocks noChangeAspect="1"/>
          </p:cNvPicPr>
          <p:nvPr/>
        </p:nvPicPr>
        <p:blipFill>
          <a:blip r:embed="rId2">
            <a:alphaModFix amt="33000"/>
          </a:blip>
          <a:srcRect b="25000"/>
          <a:stretch>
            <a:fill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238851CA-9074-815B-713F-87479F4725FE}"/>
              </a:ext>
            </a:extLst>
          </p:cNvPr>
          <p:cNvSpPr>
            <a:spLocks noGrp="1"/>
          </p:cNvSpPr>
          <p:nvPr>
            <p:ph type="ctrTitle"/>
          </p:nvPr>
        </p:nvSpPr>
        <p:spPr>
          <a:xfrm>
            <a:off x="1078992" y="1143000"/>
            <a:ext cx="9052560" cy="3546179"/>
          </a:xfrm>
        </p:spPr>
        <p:txBody>
          <a:bodyPr>
            <a:normAutofit/>
          </a:bodyPr>
          <a:lstStyle/>
          <a:p>
            <a:r>
              <a:rPr lang="en-US" dirty="0"/>
              <a:t>HI3H7 – </a:t>
            </a:r>
            <a:r>
              <a:rPr lang="en-US"/>
              <a:t>Week 5</a:t>
            </a:r>
            <a:br>
              <a:rPr lang="en-US"/>
            </a:br>
            <a:br>
              <a:rPr lang="en-US"/>
            </a:br>
            <a:r>
              <a:rPr lang="en-US" sz="4000"/>
              <a:t>Settlement</a:t>
            </a:r>
            <a:r>
              <a:rPr lang="en-US" sz="4000" dirty="0"/>
              <a:t>, The Limits of Migration &amp; Assimilation</a:t>
            </a:r>
          </a:p>
        </p:txBody>
      </p:sp>
      <p:sp>
        <p:nvSpPr>
          <p:cNvPr id="3" name="Subtitle 2">
            <a:extLst>
              <a:ext uri="{FF2B5EF4-FFF2-40B4-BE49-F238E27FC236}">
                <a16:creationId xmlns:a16="http://schemas.microsoft.com/office/drawing/2014/main" id="{101BD568-2499-53C5-E3E1-387DEEF7F774}"/>
              </a:ext>
            </a:extLst>
          </p:cNvPr>
          <p:cNvSpPr>
            <a:spLocks noGrp="1"/>
          </p:cNvSpPr>
          <p:nvPr>
            <p:ph type="subTitle" idx="1"/>
          </p:nvPr>
        </p:nvSpPr>
        <p:spPr>
          <a:xfrm>
            <a:off x="1078992" y="5010912"/>
            <a:ext cx="9052560" cy="704088"/>
          </a:xfrm>
        </p:spPr>
        <p:txBody>
          <a:bodyPr>
            <a:normAutofit/>
          </a:bodyPr>
          <a:lstStyle/>
          <a:p>
            <a:endParaRPr lang="en-US"/>
          </a:p>
        </p:txBody>
      </p:sp>
      <p:cxnSp>
        <p:nvCxnSpPr>
          <p:cNvPr id="11" name="Straight Connector 10">
            <a:extLst>
              <a:ext uri="{FF2B5EF4-FFF2-40B4-BE49-F238E27FC236}">
                <a16:creationId xmlns:a16="http://schemas.microsoft.com/office/drawing/2014/main" id="{D81E42A3-743C-4C15-9DA8-93AA9AEBFB1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143293"/>
            <a:ext cx="0" cy="57147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reeform 6">
            <a:extLst>
              <a:ext uri="{FF2B5EF4-FFF2-40B4-BE49-F238E27FC236}">
                <a16:creationId xmlns:a16="http://schemas.microsoft.com/office/drawing/2014/main" id="{7021D92D-08FF-45A6-9109-AC9462C7E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1143293"/>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774938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9723A5-CDA0-9E53-6ECB-E33C0F4805A3}"/>
              </a:ext>
            </a:extLst>
          </p:cNvPr>
          <p:cNvSpPr>
            <a:spLocks noGrp="1"/>
          </p:cNvSpPr>
          <p:nvPr>
            <p:ph type="title"/>
          </p:nvPr>
        </p:nvSpPr>
        <p:spPr>
          <a:xfrm>
            <a:off x="7885744" y="691762"/>
            <a:ext cx="3541205" cy="1706649"/>
          </a:xfrm>
        </p:spPr>
        <p:txBody>
          <a:bodyPr anchor="ctr">
            <a:normAutofit/>
          </a:bodyPr>
          <a:lstStyle/>
          <a:p>
            <a:r>
              <a:rPr lang="en-US" sz="2300"/>
              <a:t>‘The Myth of the Melting Pot’ – </a:t>
            </a:r>
            <a:br>
              <a:rPr lang="en-US" sz="2300"/>
            </a:br>
            <a:br>
              <a:rPr lang="en-US" sz="2300"/>
            </a:br>
            <a:r>
              <a:rPr lang="en-US" sz="2300"/>
              <a:t>New York Times – Apr. 27, 1924</a:t>
            </a:r>
          </a:p>
        </p:txBody>
      </p:sp>
      <p:pic>
        <p:nvPicPr>
          <p:cNvPr id="5" name="Content Placeholder 4" descr="A map of the melting pot company&#10;&#10;AI-generated content may be incorrect.">
            <a:extLst>
              <a:ext uri="{FF2B5EF4-FFF2-40B4-BE49-F238E27FC236}">
                <a16:creationId xmlns:a16="http://schemas.microsoft.com/office/drawing/2014/main" id="{6B0025E0-9DA6-CDD6-6CED-DA0248C3662E}"/>
              </a:ext>
            </a:extLst>
          </p:cNvPr>
          <p:cNvPicPr>
            <a:picLocks noChangeAspect="1"/>
          </p:cNvPicPr>
          <p:nvPr/>
        </p:nvPicPr>
        <p:blipFill>
          <a:blip r:embed="rId2"/>
          <a:stretch>
            <a:fillRect/>
          </a:stretch>
        </p:blipFill>
        <p:spPr>
          <a:xfrm>
            <a:off x="274024" y="1787117"/>
            <a:ext cx="6902631" cy="3727418"/>
          </a:xfrm>
          <a:prstGeom prst="rect">
            <a:avLst/>
          </a:prstGeom>
        </p:spPr>
      </p:pic>
      <p:cxnSp>
        <p:nvCxnSpPr>
          <p:cNvPr id="14" name="Straight Connector 13">
            <a:extLst>
              <a:ext uri="{FF2B5EF4-FFF2-40B4-BE49-F238E27FC236}">
                <a16:creationId xmlns:a16="http://schemas.microsoft.com/office/drawing/2014/main" id="{61A0812C-8DCE-4CA2-904B-A5A5C12CA4F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2660" y="1005840"/>
            <a:ext cx="0" cy="5852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730B6BCA-A548-59B4-8A1A-C9DE9FA9358E}"/>
              </a:ext>
            </a:extLst>
          </p:cNvPr>
          <p:cNvSpPr>
            <a:spLocks noGrp="1"/>
          </p:cNvSpPr>
          <p:nvPr>
            <p:ph idx="1"/>
          </p:nvPr>
        </p:nvSpPr>
        <p:spPr>
          <a:xfrm>
            <a:off x="7888666" y="2623930"/>
            <a:ext cx="3541205" cy="3158160"/>
          </a:xfrm>
        </p:spPr>
        <p:txBody>
          <a:bodyPr>
            <a:normAutofit/>
          </a:bodyPr>
          <a:lstStyle/>
          <a:p>
            <a:endParaRPr lang="en-US"/>
          </a:p>
        </p:txBody>
      </p:sp>
      <p:sp>
        <p:nvSpPr>
          <p:cNvPr id="16"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7" name="Straight Arrow Connector 6">
            <a:extLst>
              <a:ext uri="{FF2B5EF4-FFF2-40B4-BE49-F238E27FC236}">
                <a16:creationId xmlns:a16="http://schemas.microsoft.com/office/drawing/2014/main" id="{6BABDB06-98B1-A341-2459-69FFEFD64CCC}"/>
              </a:ext>
            </a:extLst>
          </p:cNvPr>
          <p:cNvCxnSpPr/>
          <p:nvPr/>
        </p:nvCxnSpPr>
        <p:spPr>
          <a:xfrm flipV="1">
            <a:off x="5409282" y="5111827"/>
            <a:ext cx="121185" cy="12669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mc:Choice xmlns:p14="http://schemas.microsoft.com/office/powerpoint/2010/main" Requires="p14">
          <p:contentPart p14:bwMode="auto" r:id="rId3">
            <p14:nvContentPartPr>
              <p14:cNvPr id="15" name="Ink 14">
                <a:extLst>
                  <a:ext uri="{FF2B5EF4-FFF2-40B4-BE49-F238E27FC236}">
                    <a16:creationId xmlns:a16="http://schemas.microsoft.com/office/drawing/2014/main" id="{FD417ED5-079D-8E31-6002-55E7D53E9F9F}"/>
                  </a:ext>
                </a:extLst>
              </p14:cNvPr>
              <p14:cNvContentPartPr/>
              <p14:nvPr/>
            </p14:nvContentPartPr>
            <p14:xfrm>
              <a:off x="4818192" y="4055955"/>
              <a:ext cx="1357920" cy="1122840"/>
            </p14:xfrm>
          </p:contentPart>
        </mc:Choice>
        <mc:Fallback>
          <p:pic>
            <p:nvPicPr>
              <p:cNvPr id="15" name="Ink 14">
                <a:extLst>
                  <a:ext uri="{FF2B5EF4-FFF2-40B4-BE49-F238E27FC236}">
                    <a16:creationId xmlns:a16="http://schemas.microsoft.com/office/drawing/2014/main" id="{FD417ED5-079D-8E31-6002-55E7D53E9F9F}"/>
                  </a:ext>
                </a:extLst>
              </p:cNvPr>
              <p:cNvPicPr/>
              <p:nvPr/>
            </p:nvPicPr>
            <p:blipFill>
              <a:blip r:embed="rId4"/>
              <a:stretch>
                <a:fillRect/>
              </a:stretch>
            </p:blipFill>
            <p:spPr>
              <a:xfrm>
                <a:off x="4809192" y="4046955"/>
                <a:ext cx="1375560" cy="114048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7" name="Ink 16">
                <a:extLst>
                  <a:ext uri="{FF2B5EF4-FFF2-40B4-BE49-F238E27FC236}">
                    <a16:creationId xmlns:a16="http://schemas.microsoft.com/office/drawing/2014/main" id="{AAD96C0F-B1C1-58FB-195D-B6E4B5DB4AF2}"/>
                  </a:ext>
                </a:extLst>
              </p14:cNvPr>
              <p14:cNvContentPartPr/>
              <p14:nvPr/>
            </p14:nvContentPartPr>
            <p14:xfrm>
              <a:off x="1436352" y="4073235"/>
              <a:ext cx="1335600" cy="1193040"/>
            </p14:xfrm>
          </p:contentPart>
        </mc:Choice>
        <mc:Fallback>
          <p:pic>
            <p:nvPicPr>
              <p:cNvPr id="17" name="Ink 16">
                <a:extLst>
                  <a:ext uri="{FF2B5EF4-FFF2-40B4-BE49-F238E27FC236}">
                    <a16:creationId xmlns:a16="http://schemas.microsoft.com/office/drawing/2014/main" id="{AAD96C0F-B1C1-58FB-195D-B6E4B5DB4AF2}"/>
                  </a:ext>
                </a:extLst>
              </p:cNvPr>
              <p:cNvPicPr/>
              <p:nvPr/>
            </p:nvPicPr>
            <p:blipFill>
              <a:blip r:embed="rId6"/>
              <a:stretch>
                <a:fillRect/>
              </a:stretch>
            </p:blipFill>
            <p:spPr>
              <a:xfrm>
                <a:off x="1427712" y="4064235"/>
                <a:ext cx="1353240" cy="1210680"/>
              </a:xfrm>
              <a:prstGeom prst="rect">
                <a:avLst/>
              </a:prstGeom>
            </p:spPr>
          </p:pic>
        </mc:Fallback>
      </mc:AlternateContent>
      <p:cxnSp>
        <p:nvCxnSpPr>
          <p:cNvPr id="18" name="Straight Arrow Connector 17">
            <a:extLst>
              <a:ext uri="{FF2B5EF4-FFF2-40B4-BE49-F238E27FC236}">
                <a16:creationId xmlns:a16="http://schemas.microsoft.com/office/drawing/2014/main" id="{AEAFD5A9-B39F-2CF5-7CC1-856237808AD1}"/>
              </a:ext>
            </a:extLst>
          </p:cNvPr>
          <p:cNvCxnSpPr>
            <a:cxnSpLocks/>
          </p:cNvCxnSpPr>
          <p:nvPr/>
        </p:nvCxnSpPr>
        <p:spPr>
          <a:xfrm flipH="1">
            <a:off x="1215654" y="2882622"/>
            <a:ext cx="616938" cy="7682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809799919"/>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DD4C4B28-6B4B-4445-8535-F516D74E4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11" name="Straight Connector 10">
            <a:extLst>
              <a:ext uri="{FF2B5EF4-FFF2-40B4-BE49-F238E27FC236}">
                <a16:creationId xmlns:a16="http://schemas.microsoft.com/office/drawing/2014/main" id="{0CB1C732-7193-4253-8746-850D090A6B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hree drops of water falling into a pool of water">
            <a:extLst>
              <a:ext uri="{FF2B5EF4-FFF2-40B4-BE49-F238E27FC236}">
                <a16:creationId xmlns:a16="http://schemas.microsoft.com/office/drawing/2014/main" id="{3EDE4B9E-8288-CED8-95D9-DB23DA0F3929}"/>
              </a:ext>
            </a:extLst>
          </p:cNvPr>
          <p:cNvPicPr>
            <a:picLocks noChangeAspect="1"/>
          </p:cNvPicPr>
          <p:nvPr/>
        </p:nvPicPr>
        <p:blipFill>
          <a:blip r:embed="rId2">
            <a:alphaModFix amt="33000"/>
          </a:blip>
          <a:srcRect t="6072" b="18928"/>
          <a:stretch>
            <a:fillRect/>
          </a:stretch>
        </p:blipFill>
        <p:spPr>
          <a:xfrm>
            <a:off x="20" y="278900"/>
            <a:ext cx="12191980" cy="6857990"/>
          </a:xfrm>
          <a:prstGeom prst="rect">
            <a:avLst/>
          </a:prstGeom>
        </p:spPr>
      </p:pic>
      <p:sp>
        <p:nvSpPr>
          <p:cNvPr id="2" name="Title 1">
            <a:extLst>
              <a:ext uri="{FF2B5EF4-FFF2-40B4-BE49-F238E27FC236}">
                <a16:creationId xmlns:a16="http://schemas.microsoft.com/office/drawing/2014/main" id="{70796418-24FA-559D-2660-35B4A50C8C95}"/>
              </a:ext>
            </a:extLst>
          </p:cNvPr>
          <p:cNvSpPr>
            <a:spLocks noGrp="1"/>
          </p:cNvSpPr>
          <p:nvPr>
            <p:ph type="title"/>
          </p:nvPr>
        </p:nvSpPr>
        <p:spPr>
          <a:xfrm>
            <a:off x="1078992" y="1143000"/>
            <a:ext cx="8461615" cy="819151"/>
          </a:xfrm>
        </p:spPr>
        <p:txBody>
          <a:bodyPr vert="horz" lIns="91440" tIns="45720" rIns="91440" bIns="45720" rtlCol="0" anchor="t">
            <a:normAutofit fontScale="90000"/>
          </a:bodyPr>
          <a:lstStyle/>
          <a:p>
            <a:r>
              <a:rPr lang="en-US" dirty="0"/>
              <a:t>What the source is doing:</a:t>
            </a:r>
          </a:p>
        </p:txBody>
      </p:sp>
      <p:cxnSp>
        <p:nvCxnSpPr>
          <p:cNvPr id="15" name="Straight Connector 14">
            <a:extLst>
              <a:ext uri="{FF2B5EF4-FFF2-40B4-BE49-F238E27FC236}">
                <a16:creationId xmlns:a16="http://schemas.microsoft.com/office/drawing/2014/main" id="{D81E42A3-743C-4C15-9DA8-93AA9AEBFB1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143293"/>
            <a:ext cx="0" cy="57147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Freeform 6">
            <a:extLst>
              <a:ext uri="{FF2B5EF4-FFF2-40B4-BE49-F238E27FC236}">
                <a16:creationId xmlns:a16="http://schemas.microsoft.com/office/drawing/2014/main" id="{7021D92D-08FF-45A6-9109-AC9462C7E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1143293"/>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p:nvSpPr>
          <p:cNvPr id="6" name="TextBox 5">
            <a:extLst>
              <a:ext uri="{FF2B5EF4-FFF2-40B4-BE49-F238E27FC236}">
                <a16:creationId xmlns:a16="http://schemas.microsoft.com/office/drawing/2014/main" id="{D45708E2-6749-7A3C-32C1-9CABAF521F88}"/>
              </a:ext>
            </a:extLst>
          </p:cNvPr>
          <p:cNvSpPr txBox="1"/>
          <p:nvPr/>
        </p:nvSpPr>
        <p:spPr>
          <a:xfrm>
            <a:off x="1078992" y="1962151"/>
            <a:ext cx="9022808" cy="4708981"/>
          </a:xfrm>
          <a:prstGeom prst="rect">
            <a:avLst/>
          </a:prstGeom>
          <a:noFill/>
        </p:spPr>
        <p:txBody>
          <a:bodyPr wrap="square" rtlCol="0">
            <a:spAutoFit/>
          </a:bodyPr>
          <a:lstStyle/>
          <a:p>
            <a:r>
              <a:rPr lang="en-US" sz="2400" dirty="0">
                <a:latin typeface="AngsanaUPC" panose="020B0604020202020204" pitchFamily="34" charset="0"/>
                <a:cs typeface="AngsanaUPC" panose="020B0604020202020204" pitchFamily="34" charset="0"/>
              </a:rPr>
              <a:t>The source shows America’s role in the tailoring of which immigrants can come in and out of the country, cutting against the ‘open door’ policy to which the ’nation of immigrants’ </a:t>
            </a:r>
            <a:r>
              <a:rPr lang="en-US" sz="2400" dirty="0" err="1">
                <a:latin typeface="AngsanaUPC" panose="020B0604020202020204" pitchFamily="34" charset="0"/>
                <a:cs typeface="AngsanaUPC" panose="020B0604020202020204" pitchFamily="34" charset="0"/>
              </a:rPr>
              <a:t>epiphet</a:t>
            </a:r>
            <a:r>
              <a:rPr lang="en-US" sz="2400" dirty="0">
                <a:latin typeface="AngsanaUPC" panose="020B0604020202020204" pitchFamily="34" charset="0"/>
                <a:cs typeface="AngsanaUPC" panose="020B0604020202020204" pitchFamily="34" charset="0"/>
              </a:rPr>
              <a:t> is ascribed.</a:t>
            </a:r>
          </a:p>
          <a:p>
            <a:endParaRPr lang="en-US" sz="2400" dirty="0">
              <a:latin typeface="AngsanaUPC" panose="020B0604020202020204" pitchFamily="34" charset="0"/>
              <a:cs typeface="AngsanaUPC" panose="020B0604020202020204" pitchFamily="34" charset="0"/>
            </a:endParaRPr>
          </a:p>
          <a:p>
            <a:r>
              <a:rPr lang="en-US" sz="2400" dirty="0">
                <a:latin typeface="AngsanaUPC" panose="020B0604020202020204" pitchFamily="34" charset="0"/>
                <a:cs typeface="AngsanaUPC" panose="020B0604020202020204" pitchFamily="34" charset="0"/>
              </a:rPr>
              <a:t>This builds on the sense of hierarchy we discussed in last weeks class where there were stipulations around certain ethnicities that were seen as more/less desirable from an immigration perspective.</a:t>
            </a:r>
          </a:p>
          <a:p>
            <a:endParaRPr lang="en-US" sz="2400" dirty="0">
              <a:latin typeface="AngsanaUPC" panose="020B0604020202020204" pitchFamily="34" charset="0"/>
              <a:cs typeface="AngsanaUPC" panose="020B0604020202020204" pitchFamily="34" charset="0"/>
            </a:endParaRPr>
          </a:p>
          <a:p>
            <a:r>
              <a:rPr lang="en-US" sz="2400" dirty="0">
                <a:latin typeface="AngsanaUPC" panose="020B0604020202020204" pitchFamily="34" charset="0"/>
                <a:cs typeface="AngsanaUPC" panose="020B0604020202020204" pitchFamily="34" charset="0"/>
              </a:rPr>
              <a:t>Nations in Eastern Europe have been dramatically excised from immigration planning under the proposed plan in the diagram, that shows less 1,000 people from Romania, Hungary and Yugo-Slavia.</a:t>
            </a:r>
          </a:p>
          <a:p>
            <a:endParaRPr lang="en-US" sz="2400" dirty="0">
              <a:latin typeface="AngsanaUPC" panose="020B0604020202020204" pitchFamily="34" charset="0"/>
              <a:cs typeface="AngsanaUPC" panose="020B0604020202020204" pitchFamily="34" charset="0"/>
            </a:endParaRPr>
          </a:p>
          <a:p>
            <a:r>
              <a:rPr lang="en-US" sz="2400" dirty="0">
                <a:latin typeface="AngsanaUPC" panose="020B0604020202020204" pitchFamily="34" charset="0"/>
                <a:cs typeface="AngsanaUPC" panose="020B0604020202020204" pitchFamily="34" charset="0"/>
              </a:rPr>
              <a:t>At the same time there is an acute emphasis on countries with a high WASP population with better relative GDP (a greater middle-class of earners) , including Germany but especially Great Britain.</a:t>
            </a:r>
          </a:p>
          <a:p>
            <a:endParaRPr lang="en-US" dirty="0"/>
          </a:p>
          <a:p>
            <a:endParaRPr lang="en-US" dirty="0"/>
          </a:p>
        </p:txBody>
      </p:sp>
    </p:spTree>
    <p:extLst>
      <p:ext uri="{BB962C8B-B14F-4D97-AF65-F5344CB8AC3E}">
        <p14:creationId xmlns:p14="http://schemas.microsoft.com/office/powerpoint/2010/main" val="1439592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ree drops of water falling into a pool of water">
            <a:extLst>
              <a:ext uri="{FF2B5EF4-FFF2-40B4-BE49-F238E27FC236}">
                <a16:creationId xmlns:a16="http://schemas.microsoft.com/office/drawing/2014/main" id="{D430A906-8449-4330-07F6-FA9FC87563A2}"/>
              </a:ext>
            </a:extLst>
          </p:cNvPr>
          <p:cNvPicPr>
            <a:picLocks noChangeAspect="1"/>
          </p:cNvPicPr>
          <p:nvPr/>
        </p:nvPicPr>
        <p:blipFill>
          <a:blip r:embed="rId2">
            <a:alphaModFix amt="33000"/>
          </a:blip>
          <a:srcRect t="6072" b="18928"/>
          <a:stretch>
            <a:fillRect/>
          </a:stretch>
        </p:blipFill>
        <p:spPr>
          <a:xfrm>
            <a:off x="20" y="297466"/>
            <a:ext cx="12191980" cy="6857990"/>
          </a:xfrm>
          <a:prstGeom prst="rect">
            <a:avLst/>
          </a:prstGeom>
        </p:spPr>
      </p:pic>
      <p:sp>
        <p:nvSpPr>
          <p:cNvPr id="5" name="TextBox 4">
            <a:extLst>
              <a:ext uri="{FF2B5EF4-FFF2-40B4-BE49-F238E27FC236}">
                <a16:creationId xmlns:a16="http://schemas.microsoft.com/office/drawing/2014/main" id="{24FD6920-B1A0-A14A-0B99-92CEA681290F}"/>
              </a:ext>
            </a:extLst>
          </p:cNvPr>
          <p:cNvSpPr txBox="1"/>
          <p:nvPr/>
        </p:nvSpPr>
        <p:spPr>
          <a:xfrm>
            <a:off x="870334" y="892367"/>
            <a:ext cx="10058400" cy="3046988"/>
          </a:xfrm>
          <a:prstGeom prst="rect">
            <a:avLst/>
          </a:prstGeom>
          <a:noFill/>
        </p:spPr>
        <p:txBody>
          <a:bodyPr wrap="square" rtlCol="0">
            <a:spAutoFit/>
          </a:bodyPr>
          <a:lstStyle/>
          <a:p>
            <a:r>
              <a:rPr lang="en-US" sz="2400" dirty="0">
                <a:latin typeface="AngsanaUPC" panose="02020603050405020304" pitchFamily="18" charset="-34"/>
                <a:cs typeface="AngsanaUPC" panose="02020603050405020304" pitchFamily="18" charset="-34"/>
              </a:rPr>
              <a:t>As well as this, the numbers of people migrating to the US under the proposed plan has been halved, from 357, 801-annum to 161,990-annum.</a:t>
            </a:r>
          </a:p>
          <a:p>
            <a:endParaRPr lang="en-US" sz="2400" dirty="0">
              <a:latin typeface="AngsanaUPC" panose="02020603050405020304" pitchFamily="18" charset="-34"/>
              <a:cs typeface="AngsanaUPC" panose="02020603050405020304" pitchFamily="18" charset="-34"/>
            </a:endParaRPr>
          </a:p>
          <a:p>
            <a:r>
              <a:rPr lang="en-US" sz="2400" dirty="0">
                <a:latin typeface="AngsanaUPC" panose="02020603050405020304" pitchFamily="18" charset="-34"/>
                <a:cs typeface="AngsanaUPC" panose="02020603050405020304" pitchFamily="18" charset="-34"/>
              </a:rPr>
              <a:t>This shows a call for an immediate taper for migration and signals and anti-immigration sentiment that was established in government as early as the 1920s.</a:t>
            </a:r>
          </a:p>
          <a:p>
            <a:endParaRPr lang="en-US" sz="2400" dirty="0">
              <a:latin typeface="AngsanaUPC" panose="02020603050405020304" pitchFamily="18" charset="-34"/>
              <a:cs typeface="AngsanaUPC" panose="02020603050405020304" pitchFamily="18" charset="-34"/>
            </a:endParaRPr>
          </a:p>
          <a:p>
            <a:r>
              <a:rPr lang="en-US" sz="2400" dirty="0">
                <a:latin typeface="AngsanaUPC" panose="02020603050405020304" pitchFamily="18" charset="-34"/>
                <a:cs typeface="AngsanaUPC" panose="02020603050405020304" pitchFamily="18" charset="-34"/>
              </a:rPr>
              <a:t>In the US context, this also indicates a politicization of immigration, using it as a tool for increased political leverage over opponents at the expense of immigrant groups themselves.</a:t>
            </a:r>
          </a:p>
        </p:txBody>
      </p:sp>
    </p:spTree>
    <p:extLst>
      <p:ext uri="{BB962C8B-B14F-4D97-AF65-F5344CB8AC3E}">
        <p14:creationId xmlns:p14="http://schemas.microsoft.com/office/powerpoint/2010/main" val="788678166"/>
      </p:ext>
    </p:extLst>
  </p:cSld>
  <p:clrMapOvr>
    <a:masterClrMapping/>
  </p:clrMapOvr>
</p:sld>
</file>

<file path=ppt/theme/theme1.xml><?xml version="1.0" encoding="utf-8"?>
<a:theme xmlns:a="http://schemas.openxmlformats.org/drawingml/2006/main" name="HeadlinesVTI">
  <a:themeElements>
    <a:clrScheme name="Headlines">
      <a:dk1>
        <a:sysClr val="windowText" lastClr="000000"/>
      </a:dk1>
      <a:lt1>
        <a:sysClr val="window" lastClr="FFFFFF"/>
      </a:lt1>
      <a:dk2>
        <a:srgbClr val="232C41"/>
      </a:dk2>
      <a:lt2>
        <a:srgbClr val="F6F4EF"/>
      </a:lt2>
      <a:accent1>
        <a:srgbClr val="439EB7"/>
      </a:accent1>
      <a:accent2>
        <a:srgbClr val="E20E65"/>
      </a:accent2>
      <a:accent3>
        <a:srgbClr val="F59324"/>
      </a:accent3>
      <a:accent4>
        <a:srgbClr val="5046B9"/>
      </a:accent4>
      <a:accent5>
        <a:srgbClr val="5CB678"/>
      </a:accent5>
      <a:accent6>
        <a:srgbClr val="9717F7"/>
      </a:accent6>
      <a:hlink>
        <a:srgbClr val="E80095"/>
      </a:hlink>
      <a:folHlink>
        <a:srgbClr val="808080"/>
      </a:folHlink>
    </a:clrScheme>
    <a:fontScheme name="Custom 211">
      <a:majorFont>
        <a:latin typeface="Sitka Banner"/>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8000"/>
            <a:satMod val="170000"/>
          </a:schemeClr>
        </a:solidFill>
        <a:gradFill rotWithShape="1">
          <a:gsLst>
            <a:gs pos="0">
              <a:schemeClr val="phClr">
                <a:tint val="93000"/>
                <a:satMod val="16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VTI" id="{66EB4A02-0C0F-47F1-9F48-4E6882B9F967}" vid="{F3552358-4452-4FDA-9568-4F5DA32F7A60}"/>
    </a:ext>
  </a:extLst>
</a:theme>
</file>

<file path=docProps/app.xml><?xml version="1.0" encoding="utf-8"?>
<Properties xmlns="http://schemas.openxmlformats.org/officeDocument/2006/extended-properties" xmlns:vt="http://schemas.openxmlformats.org/officeDocument/2006/docPropsVTypes">
  <TotalTime>1064</TotalTime>
  <Words>264</Words>
  <Application>Microsoft Macintosh PowerPoint</Application>
  <PresentationFormat>Widescreen</PresentationFormat>
  <Paragraphs>15</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AngsanaUPC</vt:lpstr>
      <vt:lpstr>Arial</vt:lpstr>
      <vt:lpstr>Avenir Next LT Pro</vt:lpstr>
      <vt:lpstr>Sitka Banner</vt:lpstr>
      <vt:lpstr>HeadlinesVTI</vt:lpstr>
      <vt:lpstr>HI3H7 – Week 5  Settlement, The Limits of Migration &amp; Assimilation</vt:lpstr>
      <vt:lpstr>‘The Myth of the Melting Pot’ –   New York Times – Apr. 27, 1924</vt:lpstr>
      <vt:lpstr>What the source is doing: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WATSON, JAMES (UG)</dc:creator>
  <cp:lastModifiedBy>WATSON, JAMES (UG)</cp:lastModifiedBy>
  <cp:revision>4</cp:revision>
  <dcterms:created xsi:type="dcterms:W3CDTF">2025-11-02T21:03:19Z</dcterms:created>
  <dcterms:modified xsi:type="dcterms:W3CDTF">2025-11-03T14:47:48Z</dcterms:modified>
</cp:coreProperties>
</file>