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95" r:id="rId2"/>
    <p:sldMasterId id="2147483660" r:id="rId3"/>
  </p:sldMasterIdLst>
  <p:notesMasterIdLst>
    <p:notesMasterId r:id="rId10"/>
  </p:notesMasterIdLst>
  <p:handoutMasterIdLst>
    <p:handoutMasterId r:id="rId11"/>
  </p:handoutMasterIdLst>
  <p:sldIdLst>
    <p:sldId id="270" r:id="rId4"/>
    <p:sldId id="350" r:id="rId5"/>
    <p:sldId id="349" r:id="rId6"/>
    <p:sldId id="352" r:id="rId7"/>
    <p:sldId id="348" r:id="rId8"/>
    <p:sldId id="351" r:id="rId9"/>
  </p:sldIdLst>
  <p:sldSz cx="9144000" cy="5143500" type="screen16x9"/>
  <p:notesSz cx="6781800" cy="9906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100"/>
    <a:srgbClr val="FF9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77" autoAdjust="0"/>
    <p:restoredTop sz="90952"/>
  </p:normalViewPr>
  <p:slideViewPr>
    <p:cSldViewPr showGuides="1">
      <p:cViewPr varScale="1">
        <p:scale>
          <a:sx n="155" d="100"/>
          <a:sy n="155" d="100"/>
        </p:scale>
        <p:origin x="624" y="1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2" d="100"/>
        <a:sy n="16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8819A2C5-D425-418A-813C-D2056631D7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1946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196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8900" y="742950"/>
            <a:ext cx="6604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5350"/>
            <a:ext cx="497205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74F9E15A-2DDD-48A4-81E6-2EDEC1199FA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1094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0538"/>
            <a:ext cx="9144000" cy="5012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507854"/>
            <a:ext cx="7056784" cy="72008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4299942"/>
            <a:ext cx="6400800" cy="545424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953512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DA786-226B-42DD-93E8-A1CF6097432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2999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48C52-FFFD-49F6-B265-F7E72DF156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05378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71450"/>
            <a:ext cx="1943100" cy="39433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71450"/>
            <a:ext cx="5676900" cy="39433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5EEF6-EF9C-46E6-8B5F-3F5CA92D3B8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90899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13/01/2023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7237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13/01/2023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135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13/01/2023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586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13/01/2023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9804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13/01/2023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9514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13/01/2023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9776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13/01/2023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720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0538"/>
            <a:ext cx="9141366" cy="4980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895786"/>
            <a:ext cx="7056784" cy="972108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3898534"/>
            <a:ext cx="6400800" cy="995474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1872389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13/01/2023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9477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13/01/2023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6336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13/01/2023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1346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13/01/2023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5740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D4E8-1442-4A26-862E-F7A1A3386CB3}" type="datetimeFigureOut">
              <a:rPr lang="en-GB"/>
              <a:pPr>
                <a:defRPr/>
              </a:pPr>
              <a:t>13/01/2023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4885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0FB6-9916-4744-A588-88582159FB2B}" type="datetimeFigureOut">
              <a:rPr lang="en-GB"/>
              <a:pPr>
                <a:defRPr/>
              </a:pPr>
              <a:t>13/01/2023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6457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0634" y="-20538"/>
            <a:ext cx="9152000" cy="4092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568" y="1923679"/>
            <a:ext cx="7772400" cy="2403053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A2E35-467A-4B59-82DC-CA561B91D6DD}" type="datetimeFigureOut">
              <a:rPr lang="en-GB"/>
              <a:pPr>
                <a:defRPr/>
              </a:pPr>
              <a:t>13/01/2023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96369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47B15-667E-4BCF-8B3A-A77556EB54EA}" type="datetimeFigureOut">
              <a:rPr lang="en-GB"/>
              <a:pPr>
                <a:defRPr/>
              </a:pPr>
              <a:t>13/01/2023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4361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AC0FC-96BA-4D10-9D73-BF78231C6B28}" type="datetimeFigureOut">
              <a:rPr lang="en-GB"/>
              <a:pPr>
                <a:defRPr/>
              </a:pPr>
              <a:t>13/01/2023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8771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EE57-8035-41DD-9C26-3C6F5DAA7CFD}" type="datetimeFigureOut">
              <a:rPr lang="en-GB"/>
              <a:pPr>
                <a:defRPr/>
              </a:pPr>
              <a:t>13/01/2023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917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D8804-937B-40C3-8369-0CF62D082B6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487849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DAF2E-DC61-4E6E-94AB-B60AED80656E}" type="datetimeFigureOut">
              <a:rPr lang="en-GB"/>
              <a:pPr>
                <a:defRPr/>
              </a:pPr>
              <a:t>13/01/2023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5449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898C3-4A5E-46F2-8CA9-97065EF60EB5}" type="datetimeFigureOut">
              <a:rPr lang="en-GB"/>
              <a:pPr>
                <a:defRPr/>
              </a:pPr>
              <a:t>13/01/2023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5443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78D83-690E-44A6-9615-6E3773D09219}" type="datetimeFigureOut">
              <a:rPr lang="en-GB"/>
              <a:pPr>
                <a:defRPr/>
              </a:pPr>
              <a:t>13/01/2023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5338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4E77-4970-41AE-8E37-D8248A576885}" type="datetimeFigureOut">
              <a:rPr lang="en-GB"/>
              <a:pPr>
                <a:defRPr/>
              </a:pPr>
              <a:t>13/01/2023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33681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B04DF-1EF5-402B-A3AD-220EAF3DB805}" type="datetimeFigureOut">
              <a:rPr lang="en-GB"/>
              <a:pPr>
                <a:defRPr/>
              </a:pPr>
              <a:t>13/01/2023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879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0634" y="-20538"/>
            <a:ext cx="9152000" cy="4092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163236"/>
            <a:ext cx="7772400" cy="1021556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04711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287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287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6B3E9-7FF0-4902-80F9-E8997D5A0E3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45283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03937-7804-4435-8F73-564F70BF047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46971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CFF8C-A83F-461F-AEDD-249687053BE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47081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D0086-8934-43DE-AB7F-FE2D8ACF74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9062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78CB3-4A42-4C7D-9227-6531CAA8D3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94163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4529614"/>
            <a:ext cx="9139568" cy="6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71450"/>
            <a:ext cx="7772400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28700"/>
            <a:ext cx="77724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 dirty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4171950"/>
            <a:ext cx="19050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4171950"/>
            <a:ext cx="28956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4171950"/>
            <a:ext cx="19050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8B2FC1F5-3F11-4F4C-98D3-E04A951B33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07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0634" y="-20538"/>
            <a:ext cx="9152000" cy="4092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512" y="364350"/>
            <a:ext cx="705678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13/01/2023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91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FADD070-3693-41F0-BADB-35FB541A71E6}" type="datetimeFigureOut">
              <a:rPr lang="en-GB"/>
              <a:pPr>
                <a:defRPr/>
              </a:pPr>
              <a:t>13/01/2023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www.youtube.com/watch?v=kKqb6JR4ABs" TargetMode="External"/><Relationship Id="rId1" Type="http://schemas.openxmlformats.org/officeDocument/2006/relationships/slideLayout" Target="../slideLayouts/slideLayout16.xml"/><Relationship Id="rId4" Type="http://schemas.openxmlformats.org/officeDocument/2006/relationships/hyperlink" Target="https://essexcdp.com/commission/tpp-time-will-tell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1.jp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1923678"/>
            <a:ext cx="6408712" cy="1512168"/>
          </a:xfrm>
        </p:spPr>
        <p:txBody>
          <a:bodyPr/>
          <a:lstStyle/>
          <a:p>
            <a:r>
              <a:rPr lang="en-US" sz="3600" b="0" dirty="0">
                <a:latin typeface="+mn-lt"/>
              </a:rPr>
              <a:t>Foreign Bodies: </a:t>
            </a:r>
            <a:r>
              <a:rPr lang="en-GB" sz="3600" b="0" i="0" dirty="0">
                <a:solidFill>
                  <a:srgbClr val="393A3B"/>
                </a:solidFill>
                <a:effectLst/>
                <a:latin typeface="+mn-lt"/>
              </a:rPr>
              <a:t>British Migrants in the 20th Century</a:t>
            </a:r>
            <a:br>
              <a:rPr lang="en-GB" sz="1600" b="0" i="0" dirty="0">
                <a:solidFill>
                  <a:srgbClr val="393A3B"/>
                </a:solidFill>
                <a:effectLst/>
                <a:latin typeface="Lato" panose="020F0502020204030203" pitchFamily="34" charset="0"/>
              </a:rPr>
            </a:br>
            <a:endParaRPr lang="en-GB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9432" y="3507854"/>
            <a:ext cx="3880520" cy="792088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GB" sz="1800" dirty="0"/>
              <a:t>Professor Roberta Bivins</a:t>
            </a:r>
          </a:p>
          <a:p>
            <a:pPr>
              <a:spcBef>
                <a:spcPts val="0"/>
              </a:spcBef>
            </a:pPr>
            <a:r>
              <a:rPr lang="en-GB" sz="1800" dirty="0"/>
              <a:t>Centre for the History of Medicine</a:t>
            </a:r>
          </a:p>
          <a:p>
            <a:pPr>
              <a:spcBef>
                <a:spcPts val="0"/>
              </a:spcBef>
            </a:pPr>
            <a:r>
              <a:rPr lang="en-GB" sz="1800" dirty="0"/>
              <a:t>University of Warwick</a:t>
            </a:r>
          </a:p>
          <a:p>
            <a:r>
              <a:rPr lang="en-GB" dirty="0" err="1">
                <a:solidFill>
                  <a:srgbClr val="C00000"/>
                </a:solidFill>
              </a:rPr>
              <a:t>peopleshistorynhs.org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59631" y="-359508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084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DE0E706-5263-CD12-90AE-B4E146C55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483518"/>
            <a:ext cx="7056784" cy="648072"/>
          </a:xfrm>
        </p:spPr>
        <p:txBody>
          <a:bodyPr>
            <a:normAutofit fontScale="90000"/>
          </a:bodyPr>
          <a:lstStyle/>
          <a:p>
            <a:r>
              <a:rPr lang="en-GB" dirty="0"/>
              <a:t>Britain: An ‘Emigration State’?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A3A5E31-46B4-0D66-A83B-1F5AE58D93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9704" y="1140702"/>
            <a:ext cx="3680208" cy="39268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Empire and Emigration:</a:t>
            </a:r>
          </a:p>
          <a:p>
            <a:r>
              <a:rPr lang="en-GB" sz="2000" dirty="0"/>
              <a:t>Is subsidised emigration also imperialism?</a:t>
            </a:r>
          </a:p>
          <a:p>
            <a:r>
              <a:rPr lang="en-GB" sz="2000" dirty="0"/>
              <a:t>How does this model fit with ‘transnationalism’</a:t>
            </a:r>
          </a:p>
          <a:p>
            <a:r>
              <a:rPr lang="en-GB" sz="2000" dirty="0"/>
              <a:t>What is the relationship between ‘£10 Poms’ and ‘White Australia’?</a:t>
            </a:r>
          </a:p>
          <a:p>
            <a:r>
              <a:rPr lang="en-GB" sz="2000" dirty="0"/>
              <a:t>Compare </a:t>
            </a:r>
            <a:r>
              <a:rPr lang="en-GB" sz="2000" dirty="0">
                <a:hlinkClick r:id="rId2"/>
              </a:rPr>
              <a:t>‘Elizabeth: The Originals II’ </a:t>
            </a:r>
            <a:r>
              <a:rPr lang="en-GB" sz="2000" dirty="0"/>
              <a:t>with ‘Battlers’ Tales’…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1026" name="Picture 2" descr="Ten Pound Poms Posters">
            <a:extLst>
              <a:ext uri="{FF2B5EF4-FFF2-40B4-BE49-F238E27FC236}">
                <a16:creationId xmlns:a16="http://schemas.microsoft.com/office/drawing/2014/main" id="{30A58B3E-50FB-8291-742B-1C70C66AB7D8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7" r="5487"/>
          <a:stretch/>
        </p:blipFill>
        <p:spPr bwMode="auto">
          <a:xfrm>
            <a:off x="4147752" y="1131590"/>
            <a:ext cx="4896544" cy="3646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77B0F62-1951-4BD9-29D0-F0F183210DCD}"/>
              </a:ext>
            </a:extLst>
          </p:cNvPr>
          <p:cNvSpPr txBox="1"/>
          <p:nvPr/>
        </p:nvSpPr>
        <p:spPr>
          <a:xfrm>
            <a:off x="4931594" y="4681835"/>
            <a:ext cx="33288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+mn-lt"/>
                <a:hlinkClick r:id="rId4"/>
              </a:rPr>
              <a:t>‘Time Will Tell’ </a:t>
            </a:r>
            <a:r>
              <a:rPr lang="en-GB" dirty="0">
                <a:latin typeface="+mn-lt"/>
              </a:rPr>
              <a:t>Exhibition</a:t>
            </a:r>
          </a:p>
        </p:txBody>
      </p:sp>
    </p:spTree>
    <p:extLst>
      <p:ext uri="{BB962C8B-B14F-4D97-AF65-F5344CB8AC3E}">
        <p14:creationId xmlns:p14="http://schemas.microsoft.com/office/powerpoint/2010/main" val="2739326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FB238A-4F55-36D0-BF26-AC2C19B3D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918" y="483518"/>
            <a:ext cx="7321410" cy="1008112"/>
          </a:xfrm>
        </p:spPr>
        <p:txBody>
          <a:bodyPr>
            <a:noAutofit/>
          </a:bodyPr>
          <a:lstStyle/>
          <a:p>
            <a:r>
              <a:rPr lang="en-GB" sz="3200" dirty="0"/>
              <a:t>Again: What defines the ‘ideal’ Australian (or Canadian) migrant?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3B361-3759-3AE7-C61E-4DF831A35C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2918" y="1509632"/>
            <a:ext cx="8617553" cy="3384376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b="1" dirty="0"/>
              <a:t>Overarching question</a:t>
            </a:r>
            <a:r>
              <a:rPr lang="en-GB" dirty="0"/>
              <a:t>: </a:t>
            </a:r>
          </a:p>
          <a:p>
            <a:r>
              <a:rPr lang="en-GB" dirty="0"/>
              <a:t>What does the history of post-colonial settlement in the Commonwealth tell us about models of the ‘ideal migrant’ and their intersections with national myths at home and abroad?</a:t>
            </a:r>
          </a:p>
          <a:p>
            <a:pPr marL="0" indent="0">
              <a:buNone/>
            </a:pPr>
            <a:r>
              <a:rPr lang="en-GB" b="1" dirty="0"/>
              <a:t>Specific Questions</a:t>
            </a:r>
            <a:r>
              <a:rPr lang="en-GB" dirty="0"/>
              <a:t>:</a:t>
            </a:r>
          </a:p>
          <a:p>
            <a:r>
              <a:rPr lang="en-GB" dirty="0"/>
              <a:t>What were children ‘good’ for? Could they be the ‘germs of nations’?</a:t>
            </a:r>
          </a:p>
          <a:p>
            <a:r>
              <a:rPr lang="en-GB" dirty="0"/>
              <a:t>What were the ‘ethical dilemmas of empire’ in relation to supported emigration? </a:t>
            </a:r>
          </a:p>
          <a:p>
            <a:r>
              <a:rPr lang="en-GB" dirty="0"/>
              <a:t>How did the models of child, female and family migration fit with and/or deviate from ideals about the Commonwealth, free movement, and relations between ‘post-empire’ and ‘post-colonies’?</a:t>
            </a:r>
          </a:p>
          <a:p>
            <a:r>
              <a:rPr lang="en-GB" dirty="0"/>
              <a:t>When and why was Britain an ‘emigration state’?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3492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6AB6F6-E871-E3F8-3A5C-31B4793593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Medical Migration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82D025-90D3-275F-3CBB-5CAFCA0CAA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833" y="1264941"/>
            <a:ext cx="3529761" cy="3650982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Are doctors and nurses ‘ideal migrants’? ‘Ideal emigrants’?</a:t>
            </a:r>
          </a:p>
          <a:p>
            <a:r>
              <a:rPr lang="en-GB" dirty="0"/>
              <a:t>What do the contrasting images of medical migration tell us about elite migration, and about migrant agency more generally?</a:t>
            </a:r>
          </a:p>
        </p:txBody>
      </p:sp>
      <p:pic>
        <p:nvPicPr>
          <p:cNvPr id="9" name="Content Placeholder 8" descr="A black screen with white text&#10;&#10;Description automatically generated with low confidence">
            <a:extLst>
              <a:ext uri="{FF2B5EF4-FFF2-40B4-BE49-F238E27FC236}">
                <a16:creationId xmlns:a16="http://schemas.microsoft.com/office/drawing/2014/main" id="{92DB7C07-B550-6E41-3EBD-6EDA5DDB9B9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2786" y="1242099"/>
            <a:ext cx="5313601" cy="2701250"/>
          </a:xfr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3A35B570-ACCB-E9D8-81A0-0AB4E42C0B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7612" y="1888549"/>
            <a:ext cx="3463947" cy="2403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EBE972F-FCEC-467E-3176-D6C5F912C8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66080" y="1242099"/>
            <a:ext cx="4888461" cy="3301149"/>
          </a:xfrm>
          <a:prstGeom prst="rect">
            <a:avLst/>
          </a:prstGeom>
        </p:spPr>
      </p:pic>
      <p:pic>
        <p:nvPicPr>
          <p:cNvPr id="5" name="Content Placeholder 3">
            <a:extLst>
              <a:ext uri="{FF2B5EF4-FFF2-40B4-BE49-F238E27FC236}">
                <a16:creationId xmlns:a16="http://schemas.microsoft.com/office/drawing/2014/main" id="{629AC967-EBA7-8C6A-3A95-F95F41DAF4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0349" y="1118556"/>
            <a:ext cx="4325810" cy="3650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535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C85F1F4-2BED-564B-BA0B-1C4428F20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Discussion: The Applied Project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9FAA5DC-3AFC-8741-9EB5-F28E7CE73C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347614"/>
            <a:ext cx="8229600" cy="3247009"/>
          </a:xfrm>
        </p:spPr>
        <p:txBody>
          <a:bodyPr>
            <a:normAutofit/>
          </a:bodyPr>
          <a:lstStyle/>
          <a:p>
            <a:r>
              <a:rPr lang="en-GB" dirty="0"/>
              <a:t>Questions?</a:t>
            </a:r>
          </a:p>
          <a:p>
            <a:r>
              <a:rPr lang="en-GB" dirty="0"/>
              <a:t>Support you would like?</a:t>
            </a:r>
          </a:p>
          <a:p>
            <a:r>
              <a:rPr lang="en-GB" dirty="0"/>
              <a:t>Models and Ideas: how is it going?</a:t>
            </a:r>
          </a:p>
        </p:txBody>
      </p:sp>
    </p:spTree>
    <p:extLst>
      <p:ext uri="{BB962C8B-B14F-4D97-AF65-F5344CB8AC3E}">
        <p14:creationId xmlns:p14="http://schemas.microsoft.com/office/powerpoint/2010/main" val="24697080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C85F1F4-2BED-564B-BA0B-1C4428F20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776" y="490364"/>
            <a:ext cx="7056784" cy="1217290"/>
          </a:xfrm>
        </p:spPr>
        <p:txBody>
          <a:bodyPr>
            <a:normAutofit fontScale="90000"/>
          </a:bodyPr>
          <a:lstStyle/>
          <a:p>
            <a:r>
              <a:rPr lang="en-GB" dirty="0"/>
              <a:t>Discussion: The Archive and the Readings, Term 2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9FAA5DC-3AFC-8741-9EB5-F28E7CE73C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779662"/>
            <a:ext cx="8229600" cy="2814961"/>
          </a:xfrm>
        </p:spPr>
        <p:txBody>
          <a:bodyPr>
            <a:normAutofit/>
          </a:bodyPr>
          <a:lstStyle/>
          <a:p>
            <a:r>
              <a:rPr lang="en-GB" dirty="0"/>
              <a:t>Your Interim Feedback </a:t>
            </a:r>
          </a:p>
          <a:p>
            <a:r>
              <a:rPr lang="en-GB" dirty="0"/>
              <a:t>Response and plan going forward</a:t>
            </a:r>
          </a:p>
          <a:p>
            <a:r>
              <a:rPr lang="en-GB" dirty="0"/>
              <a:t>Choosing ‘your’ week</a:t>
            </a:r>
          </a:p>
          <a:p>
            <a:r>
              <a:rPr lang="en-GB" dirty="0"/>
              <a:t>Assessment</a:t>
            </a:r>
          </a:p>
        </p:txBody>
      </p:sp>
    </p:spTree>
    <p:extLst>
      <p:ext uri="{BB962C8B-B14F-4D97-AF65-F5344CB8AC3E}">
        <p14:creationId xmlns:p14="http://schemas.microsoft.com/office/powerpoint/2010/main" val="55856416"/>
      </p:ext>
    </p:extLst>
  </p:cSld>
  <p:clrMapOvr>
    <a:masterClrMapping/>
  </p:clrMapOvr>
</p:sld>
</file>

<file path=ppt/theme/theme1.xml><?xml version="1.0" encoding="utf-8"?>
<a:theme xmlns:a="http://schemas.openxmlformats.org/drawingml/2006/main" name="uni_of_warwick_ruby red_16_9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uni_of_warwick_ruby_red_16_9_2810</Template>
  <TotalTime>11403</TotalTime>
  <Words>295</Words>
  <Application>Microsoft Macintosh PowerPoint</Application>
  <PresentationFormat>On-screen Show (16:9)</PresentationFormat>
  <Paragraphs>32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Lato</vt:lpstr>
      <vt:lpstr>Times New Roman</vt:lpstr>
      <vt:lpstr>uni_of_warwick_ruby red_16_9</vt:lpstr>
      <vt:lpstr>1_Custom Design</vt:lpstr>
      <vt:lpstr>Custom Design</vt:lpstr>
      <vt:lpstr>Foreign Bodies: British Migrants in the 20th Century </vt:lpstr>
      <vt:lpstr>Britain: An ‘Emigration State’?</vt:lpstr>
      <vt:lpstr>Again: What defines the ‘ideal’ Australian (or Canadian) migrant?</vt:lpstr>
      <vt:lpstr>Medical Migration</vt:lpstr>
      <vt:lpstr>Discussion: The Applied Project</vt:lpstr>
      <vt:lpstr>Discussion: The Archive and the Readings, Term 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Contagious Communities, Contested Intersections</dc:title>
  <dc:creator>Microsoft Office User</dc:creator>
  <cp:lastModifiedBy>Bivins, Roberta</cp:lastModifiedBy>
  <cp:revision>305</cp:revision>
  <cp:lastPrinted>2018-03-22T09:31:03Z</cp:lastPrinted>
  <dcterms:created xsi:type="dcterms:W3CDTF">2016-05-26T09:13:48Z</dcterms:created>
  <dcterms:modified xsi:type="dcterms:W3CDTF">2023-01-13T10:26:37Z</dcterms:modified>
</cp:coreProperties>
</file>