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0"/>
  </p:notesMasterIdLst>
  <p:handoutMasterIdLst>
    <p:handoutMasterId r:id="rId11"/>
  </p:handoutMasterIdLst>
  <p:sldIdLst>
    <p:sldId id="270" r:id="rId4"/>
    <p:sldId id="350" r:id="rId5"/>
    <p:sldId id="349" r:id="rId6"/>
    <p:sldId id="352" r:id="rId7"/>
    <p:sldId id="353" r:id="rId8"/>
    <p:sldId id="354" r:id="rId9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4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62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kKqb6JR4ABs" TargetMode="Externa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essexcdp.com/commission/tpp-time-will-tell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23678"/>
            <a:ext cx="6408712" cy="1512168"/>
          </a:xfrm>
        </p:spPr>
        <p:txBody>
          <a:bodyPr/>
          <a:lstStyle/>
          <a:p>
            <a:r>
              <a:rPr lang="en-US" sz="3600" b="0" dirty="0">
                <a:latin typeface="+mn-lt"/>
              </a:rPr>
              <a:t>Foreign Bodies: </a:t>
            </a:r>
            <a:r>
              <a:rPr lang="en-GB" sz="3600" b="0" i="0" dirty="0">
                <a:solidFill>
                  <a:srgbClr val="393A3B"/>
                </a:solidFill>
                <a:effectLst/>
                <a:latin typeface="+mn-lt"/>
              </a:rPr>
              <a:t>British Migrants in the 20th Century</a:t>
            </a:r>
            <a:br>
              <a:rPr lang="en-GB" sz="1600" b="0" i="0" dirty="0">
                <a:solidFill>
                  <a:srgbClr val="393A3B"/>
                </a:solidFill>
                <a:effectLst/>
                <a:latin typeface="Lato" panose="020F0502020204030203" pitchFamily="34" charset="0"/>
              </a:rPr>
            </a:b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E0E706-5263-CD12-90AE-B4E146C5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83518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Britain: An ‘Emigration State’?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3A5E31-46B4-0D66-A83B-1F5AE58D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704" y="1140702"/>
            <a:ext cx="3680208" cy="3926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Empire and Emigration:</a:t>
            </a:r>
          </a:p>
          <a:p>
            <a:r>
              <a:rPr lang="en-GB" sz="2000" dirty="0"/>
              <a:t>Is subsidised emigration also imperialism?</a:t>
            </a:r>
          </a:p>
          <a:p>
            <a:r>
              <a:rPr lang="en-GB" sz="2000" dirty="0"/>
              <a:t>How does this model fit with ‘transnationalism’</a:t>
            </a:r>
          </a:p>
          <a:p>
            <a:r>
              <a:rPr lang="en-GB" sz="2000" dirty="0"/>
              <a:t>What is the relationship between ‘£10 Poms’ and ‘White Australia’?</a:t>
            </a:r>
          </a:p>
          <a:p>
            <a:r>
              <a:rPr lang="en-GB" sz="2000" dirty="0"/>
              <a:t>Compare </a:t>
            </a:r>
            <a:r>
              <a:rPr lang="en-GB" sz="2000" dirty="0">
                <a:hlinkClick r:id="rId2"/>
              </a:rPr>
              <a:t>‘Elizabeth: The Originals II’ </a:t>
            </a:r>
            <a:r>
              <a:rPr lang="en-GB" sz="2000" dirty="0"/>
              <a:t>with ‘Battlers’ Tales’…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 descr="Ten Pound Poms Posters">
            <a:extLst>
              <a:ext uri="{FF2B5EF4-FFF2-40B4-BE49-F238E27FC236}">
                <a16:creationId xmlns:a16="http://schemas.microsoft.com/office/drawing/2014/main" id="{30A58B3E-50FB-8291-742B-1C70C66AB7D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" r="5487"/>
          <a:stretch/>
        </p:blipFill>
        <p:spPr bwMode="auto">
          <a:xfrm>
            <a:off x="4147752" y="1131590"/>
            <a:ext cx="4896544" cy="36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7B0F62-1951-4BD9-29D0-F0F183210DCD}"/>
              </a:ext>
            </a:extLst>
          </p:cNvPr>
          <p:cNvSpPr txBox="1"/>
          <p:nvPr/>
        </p:nvSpPr>
        <p:spPr>
          <a:xfrm>
            <a:off x="4931594" y="4681835"/>
            <a:ext cx="332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  <a:hlinkClick r:id="rId4"/>
              </a:rPr>
              <a:t>‘Time Will Tell’ </a:t>
            </a:r>
            <a:r>
              <a:rPr lang="en-GB" dirty="0">
                <a:latin typeface="+mn-lt"/>
              </a:rPr>
              <a:t>Exhibition</a:t>
            </a:r>
          </a:p>
        </p:txBody>
      </p:sp>
    </p:spTree>
    <p:extLst>
      <p:ext uri="{BB962C8B-B14F-4D97-AF65-F5344CB8AC3E}">
        <p14:creationId xmlns:p14="http://schemas.microsoft.com/office/powerpoint/2010/main" val="273932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238A-4F55-36D0-BF26-AC2C19B3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18" y="483518"/>
            <a:ext cx="7321410" cy="1008112"/>
          </a:xfrm>
        </p:spPr>
        <p:txBody>
          <a:bodyPr>
            <a:noAutofit/>
          </a:bodyPr>
          <a:lstStyle/>
          <a:p>
            <a:r>
              <a:rPr lang="en-GB" sz="3200" dirty="0"/>
              <a:t>Again: What defines the ‘ideal’ Australian (or Canadian) migrant?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3B361-3759-3AE7-C61E-4DF831A35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18" y="1509632"/>
            <a:ext cx="8617553" cy="33843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Overarching question</a:t>
            </a:r>
            <a:r>
              <a:rPr lang="en-GB" dirty="0"/>
              <a:t>: </a:t>
            </a:r>
          </a:p>
          <a:p>
            <a:r>
              <a:rPr lang="en-GB" dirty="0"/>
              <a:t>What does the history of post-colonial settlement in the Commonwealth tell us about models of the ‘ideal migrant’ and their intersections with national myths at home and abroad?</a:t>
            </a:r>
          </a:p>
          <a:p>
            <a:pPr marL="0" indent="0">
              <a:buNone/>
            </a:pPr>
            <a:r>
              <a:rPr lang="en-GB" b="1" dirty="0"/>
              <a:t>Specific Questions</a:t>
            </a:r>
            <a:r>
              <a:rPr lang="en-GB" dirty="0"/>
              <a:t>:</a:t>
            </a:r>
          </a:p>
          <a:p>
            <a:r>
              <a:rPr lang="en-GB" dirty="0"/>
              <a:t>What were children ‘good’ for? Could they be the ‘germs of nations’?</a:t>
            </a:r>
          </a:p>
          <a:p>
            <a:r>
              <a:rPr lang="en-GB" dirty="0"/>
              <a:t>What were the ‘ethical dilemmas of empire’ in relation to supported emigration? </a:t>
            </a:r>
          </a:p>
          <a:p>
            <a:r>
              <a:rPr lang="en-GB" dirty="0"/>
              <a:t>How did the models of child, female and family migration fit with and/or deviate from ideals about the Commonwealth, free movement, and relations between ‘post-empire’ and ‘post-colonies’?</a:t>
            </a:r>
          </a:p>
          <a:p>
            <a:r>
              <a:rPr lang="en-GB" dirty="0"/>
              <a:t>When and why was Britain an ‘emigration state’?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49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AB6F6-E871-E3F8-3A5C-31B479359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7577"/>
            <a:ext cx="7488832" cy="857250"/>
          </a:xfrm>
        </p:spPr>
        <p:txBody>
          <a:bodyPr>
            <a:normAutofit fontScale="90000"/>
          </a:bodyPr>
          <a:lstStyle/>
          <a:p>
            <a:r>
              <a:rPr lang="en-GB" dirty="0"/>
              <a:t>Elite Migration: Doctors and Nurses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2D025-90D3-275F-3CBB-5CAFCA0CA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833" y="987574"/>
            <a:ext cx="3362039" cy="392834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Are doctors and nurses ‘ideal migrants’? ‘Ideal emigrants’?</a:t>
            </a:r>
          </a:p>
          <a:p>
            <a:r>
              <a:rPr lang="en-GB" dirty="0"/>
              <a:t>What do the contrasting images of medical migration on the following slides tell us about elite migration, and about migrant agency more generally?</a:t>
            </a:r>
          </a:p>
        </p:txBody>
      </p:sp>
      <p:pic>
        <p:nvPicPr>
          <p:cNvPr id="9" name="Content Placeholder 8" descr="A black screen with white text&#10;&#10;Description automatically generated with low confidence">
            <a:extLst>
              <a:ext uri="{FF2B5EF4-FFF2-40B4-BE49-F238E27FC236}">
                <a16:creationId xmlns:a16="http://schemas.microsoft.com/office/drawing/2014/main" id="{92DB7C07-B550-6E41-3EBD-6EDA5DDB9B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347614"/>
            <a:ext cx="5666295" cy="2880548"/>
          </a:xfrm>
        </p:spPr>
      </p:pic>
    </p:spTree>
    <p:extLst>
      <p:ext uri="{BB962C8B-B14F-4D97-AF65-F5344CB8AC3E}">
        <p14:creationId xmlns:p14="http://schemas.microsoft.com/office/powerpoint/2010/main" val="1725535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99381-3973-0985-E6C4-57541A906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D3AAD1-2338-2E4E-7D88-665D4B3A8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7534"/>
            <a:ext cx="6552728" cy="442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5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7785D-7F89-DC9C-527C-1FB2CD6BC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036E24E-8C58-7797-F634-F7D057971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75" y="1233256"/>
            <a:ext cx="4483998" cy="311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ABA2698A-D950-AFB3-621C-A23E72082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" y="896820"/>
            <a:ext cx="4483997" cy="378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0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11413</TotalTime>
  <Words>258</Words>
  <Application>Microsoft Macintosh PowerPoint</Application>
  <PresentationFormat>On-screen Show (16:9)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Lato</vt:lpstr>
      <vt:lpstr>Times New Roman</vt:lpstr>
      <vt:lpstr>uni_of_warwick_ruby red_16_9</vt:lpstr>
      <vt:lpstr>1_Custom Design</vt:lpstr>
      <vt:lpstr>Custom Design</vt:lpstr>
      <vt:lpstr>Foreign Bodies: British Migrants in the 20th Century </vt:lpstr>
      <vt:lpstr>Britain: An ‘Emigration State’?</vt:lpstr>
      <vt:lpstr>Again: What defines the ‘ideal’ Australian (or Canadian) migrant?</vt:lpstr>
      <vt:lpstr>Elite Migration: Doctors and Nurses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307</cp:revision>
  <cp:lastPrinted>2018-03-22T09:31:03Z</cp:lastPrinted>
  <dcterms:created xsi:type="dcterms:W3CDTF">2016-05-26T09:13:48Z</dcterms:created>
  <dcterms:modified xsi:type="dcterms:W3CDTF">2026-01-16T08:44:31Z</dcterms:modified>
</cp:coreProperties>
</file>