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503FFA-20A2-48D3-AC1A-3A1E5F989E30}" v="250" dt="2026-01-23T13:06:21.591"/>
    <p1510:client id="{2043F563-FAFE-8C16-C546-74E0C124EC97}" v="8" dt="2026-01-22T20:11:46.820"/>
    <p1510:client id="{2C337C0B-9AB0-FB7E-832B-EBD97C628995}" v="2" dt="2026-01-22T18:12:30.718"/>
    <p1510:client id="{3397BEAC-FCD9-EA5B-4054-B298CBF4C9FD}" v="106" dt="2026-01-23T12:09:22.350"/>
    <p1510:client id="{9C3BA1FB-9B66-4D2D-F433-23A986B811F0}" v="115" dt="2026-01-22T18:47:06.257"/>
    <p1510:client id="{CED4C5C0-14DD-6272-6175-F320D9808BE1}" v="34" dt="2026-01-23T00:22:46.942"/>
    <p1510:client id="{ED1F9B32-89F1-84D5-C705-619B5B2C493C}" v="397" dt="2026-01-23T10:13:41.299"/>
    <p1510:client id="{EEBC0E98-9239-6EEA-6816-FC2ED9234C3F}" v="101" dt="2026-01-22T16:00:42.2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23/01/2026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23/01/2026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23/01/2026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23/01/2026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23/01/2026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23/01/2026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23/01/2026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23/01/2026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23/01/2026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23/01/2026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23/01/2026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23/01/2026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nationalarchives.gov.uk/education/resources/commonwealth-migration-since-1945/booklet-west-indian-on-england/" TargetMode="External"/><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hyperlink" Target="https://www.themaphouse.com/artworks/243343-george-arkell-jewish-east-london-1901/" TargetMode="External"/><Relationship Id="rId5" Type="http://schemas.openxmlformats.org/officeDocument/2006/relationships/hyperlink" Target="https://www.royalacademy.org.uk/art-artists/work-of-art/noon-1" TargetMode="Externa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archive.cartoons.ac.uk/Record.aspx?src=CalmView.Catalog&amp;id=106785&amp;pos=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3253754"/>
            <a:ext cx="9144000" cy="2387600"/>
          </a:xfrm>
        </p:spPr>
        <p:txBody>
          <a:bodyPr>
            <a:normAutofit fontScale="90000"/>
          </a:bodyPr>
          <a:lstStyle/>
          <a:p>
            <a:r>
              <a:rPr lang="en-GB" b="1">
                <a:solidFill>
                  <a:srgbClr val="212529"/>
                </a:solidFill>
                <a:latin typeface="Aptos"/>
              </a:rPr>
              <a:t>'We are here because you were there': Migration in the Metropole</a:t>
            </a:r>
            <a:br>
              <a:rPr lang="en-US">
                <a:latin typeface="Aptos"/>
              </a:rPr>
            </a:br>
            <a:endParaRPr lang="en-US">
              <a:latin typeface="Aptos"/>
            </a:endParaRPr>
          </a:p>
          <a:p>
            <a:endParaRPr lang="en-GB"/>
          </a:p>
        </p:txBody>
      </p:sp>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2D57A-E6BC-BF4D-1652-40652A79F4DF}"/>
              </a:ext>
            </a:extLst>
          </p:cNvPr>
          <p:cNvSpPr>
            <a:spLocks noGrp="1"/>
          </p:cNvSpPr>
          <p:nvPr>
            <p:ph type="title"/>
          </p:nvPr>
        </p:nvSpPr>
        <p:spPr>
          <a:xfrm>
            <a:off x="2124076" y="-3969"/>
            <a:ext cx="10241755" cy="1301750"/>
          </a:xfrm>
        </p:spPr>
        <p:txBody>
          <a:bodyPr>
            <a:normAutofit/>
          </a:bodyPr>
          <a:lstStyle/>
          <a:p>
            <a:r>
              <a:rPr lang="en-GB" sz="2900" b="1" i="1" u="sng">
                <a:solidFill>
                  <a:srgbClr val="0A0A0A"/>
                </a:solidFill>
                <a:highlight>
                  <a:srgbClr val="FFFFFF"/>
                </a:highlight>
                <a:latin typeface="Roboto"/>
                <a:ea typeface="Roboto"/>
                <a:cs typeface="Roboto"/>
              </a:rPr>
              <a:t>Mera England da Safar</a:t>
            </a:r>
            <a:r>
              <a:rPr lang="en-GB" sz="2900" b="1" u="sng">
                <a:solidFill>
                  <a:srgbClr val="0A0A0A"/>
                </a:solidFill>
                <a:highlight>
                  <a:srgbClr val="FFFFFF"/>
                </a:highlight>
                <a:latin typeface="Roboto"/>
                <a:ea typeface="Roboto"/>
                <a:cs typeface="Roboto"/>
              </a:rPr>
              <a:t> ("My Passage to England")</a:t>
            </a:r>
            <a:endParaRPr lang="en-US" sz="2900" b="1" u="sng"/>
          </a:p>
        </p:txBody>
      </p:sp>
      <p:sp>
        <p:nvSpPr>
          <p:cNvPr id="5" name="TextBox 4">
            <a:extLst>
              <a:ext uri="{FF2B5EF4-FFF2-40B4-BE49-F238E27FC236}">
                <a16:creationId xmlns:a16="http://schemas.microsoft.com/office/drawing/2014/main" id="{B761D0A1-3197-A6AC-FE55-D561EDA98A2B}"/>
              </a:ext>
            </a:extLst>
          </p:cNvPr>
          <p:cNvSpPr txBox="1"/>
          <p:nvPr/>
        </p:nvSpPr>
        <p:spPr>
          <a:xfrm>
            <a:off x="504660" y="4128729"/>
            <a:ext cx="2788590" cy="15081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400" b="1"/>
              <a:t>Madha Ram</a:t>
            </a:r>
            <a:endParaRPr lang="en-US" sz="1400"/>
          </a:p>
          <a:p>
            <a:pPr algn="ctr"/>
            <a:r>
              <a:rPr lang="en-GB" sz="1400">
                <a:solidFill>
                  <a:srgbClr val="0A0A0A"/>
                </a:solidFill>
                <a:latin typeface="Roboto"/>
                <a:ea typeface="Roboto"/>
                <a:cs typeface="Roboto"/>
              </a:rPr>
              <a:t>Punjabi foundry worker who settled in Wolverhampton, UK, in 1958</a:t>
            </a:r>
            <a:r>
              <a:rPr lang="en-GB" sz="1200">
                <a:solidFill>
                  <a:srgbClr val="0A0A0A"/>
                </a:solidFill>
                <a:latin typeface="Roboto"/>
                <a:ea typeface="Roboto"/>
                <a:cs typeface="Roboto"/>
              </a:rPr>
              <a:t>.</a:t>
            </a:r>
            <a:endParaRPr lang="en-GB"/>
          </a:p>
          <a:p>
            <a:br>
              <a:rPr lang="en-US"/>
            </a:br>
            <a:endParaRPr lang="en-US"/>
          </a:p>
        </p:txBody>
      </p:sp>
      <p:sp>
        <p:nvSpPr>
          <p:cNvPr id="3" name="TextBox 2">
            <a:extLst>
              <a:ext uri="{FF2B5EF4-FFF2-40B4-BE49-F238E27FC236}">
                <a16:creationId xmlns:a16="http://schemas.microsoft.com/office/drawing/2014/main" id="{76CE353F-4EB7-C742-615A-6F0C43EF0EFF}"/>
              </a:ext>
            </a:extLst>
          </p:cNvPr>
          <p:cNvSpPr txBox="1"/>
          <p:nvPr/>
        </p:nvSpPr>
        <p:spPr>
          <a:xfrm>
            <a:off x="6756905" y="5783622"/>
            <a:ext cx="4106139" cy="12926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400" b="1">
                <a:ea typeface="+mn-lt"/>
                <a:cs typeface="+mn-lt"/>
              </a:rPr>
              <a:t>Madho Rams poem is in the Punjabi language and consists of 50 pages of A4 sheets</a:t>
            </a:r>
          </a:p>
          <a:p>
            <a:pPr algn="ctr"/>
            <a:r>
              <a:rPr lang="en-GB" sz="1400" b="1" u="sng"/>
              <a:t>-</a:t>
            </a:r>
            <a:r>
              <a:rPr lang="en-GB" sz="1100" u="sng">
                <a:latin typeface="Arial"/>
                <a:cs typeface="Arial"/>
              </a:rPr>
              <a:t>Oral History Society</a:t>
            </a:r>
            <a:endParaRPr lang="en-GB" sz="1400" b="1" u="sng"/>
          </a:p>
          <a:p>
            <a:pPr algn="ctr"/>
            <a:br>
              <a:rPr lang="en-US"/>
            </a:br>
            <a:endParaRPr lang="en-US"/>
          </a:p>
        </p:txBody>
      </p:sp>
      <p:pic>
        <p:nvPicPr>
          <p:cNvPr id="6" name="Picture 5" descr="A page of a book&#10;&#10;AI-generated content may be incorrect.">
            <a:extLst>
              <a:ext uri="{FF2B5EF4-FFF2-40B4-BE49-F238E27FC236}">
                <a16:creationId xmlns:a16="http://schemas.microsoft.com/office/drawing/2014/main" id="{324FA8C7-3A52-EC9B-290E-CBF3FE0BD2EC}"/>
              </a:ext>
            </a:extLst>
          </p:cNvPr>
          <p:cNvPicPr>
            <a:picLocks noChangeAspect="1"/>
          </p:cNvPicPr>
          <p:nvPr/>
        </p:nvPicPr>
        <p:blipFill>
          <a:blip r:embed="rId2"/>
          <a:srcRect l="-3200" t="-6061" r="2933" b="6061"/>
          <a:stretch>
            <a:fillRect/>
          </a:stretch>
        </p:blipFill>
        <p:spPr>
          <a:xfrm>
            <a:off x="6098381" y="1345407"/>
            <a:ext cx="3948134" cy="4155286"/>
          </a:xfrm>
          <a:prstGeom prst="rect">
            <a:avLst/>
          </a:prstGeom>
        </p:spPr>
      </p:pic>
      <p:sp>
        <p:nvSpPr>
          <p:cNvPr id="8" name="TextBox 7">
            <a:extLst>
              <a:ext uri="{FF2B5EF4-FFF2-40B4-BE49-F238E27FC236}">
                <a16:creationId xmlns:a16="http://schemas.microsoft.com/office/drawing/2014/main" id="{C976B7EA-6855-23D1-596F-CD950776CFC8}"/>
              </a:ext>
            </a:extLst>
          </p:cNvPr>
          <p:cNvSpPr txBox="1"/>
          <p:nvPr/>
        </p:nvSpPr>
        <p:spPr>
          <a:xfrm>
            <a:off x="3988594" y="916781"/>
            <a:ext cx="6096000" cy="7540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500" b="1">
                <a:solidFill>
                  <a:srgbClr val="0A0A0A"/>
                </a:solidFill>
                <a:latin typeface="Roboto"/>
                <a:ea typeface="Roboto"/>
                <a:cs typeface="Roboto"/>
              </a:rPr>
              <a:t>Poem by: Madho Ram </a:t>
            </a:r>
            <a:r>
              <a:rPr lang="en-US" sz="2500" b="1" err="1">
                <a:solidFill>
                  <a:srgbClr val="0A0A0A"/>
                </a:solidFill>
                <a:latin typeface="Roboto"/>
                <a:ea typeface="Roboto"/>
                <a:cs typeface="Roboto"/>
              </a:rPr>
              <a:t>Mahimi</a:t>
            </a:r>
            <a:endParaRPr lang="en-US" sz="2500" b="1"/>
          </a:p>
          <a:p>
            <a:pPr algn="ctr"/>
            <a:endParaRPr lang="en-GB"/>
          </a:p>
        </p:txBody>
      </p:sp>
      <p:pic>
        <p:nvPicPr>
          <p:cNvPr id="4" name="Content Placeholder 3" descr="A person wearing a hat and glasses&#10;&#10;AI-generated content may be incorrect.">
            <a:extLst>
              <a:ext uri="{FF2B5EF4-FFF2-40B4-BE49-F238E27FC236}">
                <a16:creationId xmlns:a16="http://schemas.microsoft.com/office/drawing/2014/main" id="{964480EA-6270-9D96-BFFB-E02EBA7DDF8B}"/>
              </a:ext>
            </a:extLst>
          </p:cNvPr>
          <p:cNvPicPr>
            <a:picLocks noGrp="1" noChangeAspect="1"/>
          </p:cNvPicPr>
          <p:nvPr>
            <p:ph idx="1"/>
          </p:nvPr>
        </p:nvPicPr>
        <p:blipFill>
          <a:blip r:embed="rId3"/>
          <a:stretch>
            <a:fillRect/>
          </a:stretch>
        </p:blipFill>
        <p:spPr>
          <a:xfrm>
            <a:off x="266595" y="1668776"/>
            <a:ext cx="3262313" cy="2462212"/>
          </a:xfrm>
          <a:prstGeom prst="rect">
            <a:avLst/>
          </a:prstGeom>
        </p:spPr>
      </p:pic>
      <p:sp>
        <p:nvSpPr>
          <p:cNvPr id="10" name="TextBox 9">
            <a:extLst>
              <a:ext uri="{FF2B5EF4-FFF2-40B4-BE49-F238E27FC236}">
                <a16:creationId xmlns:a16="http://schemas.microsoft.com/office/drawing/2014/main" id="{48E19815-0504-7734-264C-B047BB4EF653}"/>
              </a:ext>
            </a:extLst>
          </p:cNvPr>
          <p:cNvSpPr txBox="1"/>
          <p:nvPr/>
        </p:nvSpPr>
        <p:spPr>
          <a:xfrm>
            <a:off x="10417969" y="1988344"/>
            <a:ext cx="1393034"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b="1" i="1">
                <a:solidFill>
                  <a:srgbClr val="0A0A0A"/>
                </a:solidFill>
                <a:latin typeface="Roboto"/>
                <a:ea typeface="Roboto"/>
                <a:cs typeface="Roboto"/>
              </a:rPr>
              <a:t>"rigid regime, twelve-hour shifts, masochistic work"</a:t>
            </a:r>
            <a:endParaRPr lang="en-US" b="1" i="1"/>
          </a:p>
          <a:p>
            <a:pPr algn="ctr"/>
            <a:endParaRPr lang="en-GB"/>
          </a:p>
        </p:txBody>
      </p:sp>
      <p:sp>
        <p:nvSpPr>
          <p:cNvPr id="11" name="TextBox 10">
            <a:extLst>
              <a:ext uri="{FF2B5EF4-FFF2-40B4-BE49-F238E27FC236}">
                <a16:creationId xmlns:a16="http://schemas.microsoft.com/office/drawing/2014/main" id="{BE3FE527-EB25-F2FF-9C37-7695E2F9A373}"/>
              </a:ext>
            </a:extLst>
          </p:cNvPr>
          <p:cNvSpPr txBox="1"/>
          <p:nvPr/>
        </p:nvSpPr>
        <p:spPr>
          <a:xfrm>
            <a:off x="4143375" y="3131344"/>
            <a:ext cx="3250407"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b="1" i="1">
                <a:solidFill>
                  <a:srgbClr val="0A0A0A"/>
                </a:solidFill>
                <a:latin typeface="Roboto"/>
                <a:ea typeface="Roboto"/>
                <a:cs typeface="Roboto"/>
              </a:rPr>
              <a:t>''Why do you take my joys away? How will the lonely days pass without you? the husband gets no respect or salvation, doesn't the whole world know?"''</a:t>
            </a:r>
            <a:endParaRPr lang="en-US" b="1" i="1"/>
          </a:p>
          <a:p>
            <a:pPr algn="ctr"/>
            <a:endParaRPr lang="en-GB"/>
          </a:p>
        </p:txBody>
      </p:sp>
      <p:sp>
        <p:nvSpPr>
          <p:cNvPr id="12" name="TextBox 11">
            <a:extLst>
              <a:ext uri="{FF2B5EF4-FFF2-40B4-BE49-F238E27FC236}">
                <a16:creationId xmlns:a16="http://schemas.microsoft.com/office/drawing/2014/main" id="{74848C2E-4C27-154A-703E-405C7CD11DD6}"/>
              </a:ext>
            </a:extLst>
          </p:cNvPr>
          <p:cNvSpPr txBox="1"/>
          <p:nvPr/>
        </p:nvSpPr>
        <p:spPr>
          <a:xfrm>
            <a:off x="10417968" y="4238626"/>
            <a:ext cx="1643064"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b="1" i="1">
                <a:solidFill>
                  <a:srgbClr val="0A0A0A"/>
                </a:solidFill>
                <a:latin typeface="Roboto"/>
                <a:ea typeface="Roboto"/>
                <a:cs typeface="Roboto"/>
              </a:rPr>
              <a:t>''huddle in pub, share drinks, sing songs''</a:t>
            </a:r>
            <a:endParaRPr lang="en-US" b="1" i="1"/>
          </a:p>
          <a:p>
            <a:pPr algn="ctr"/>
            <a:endParaRPr lang="en-GB"/>
          </a:p>
        </p:txBody>
      </p:sp>
    </p:spTree>
    <p:extLst>
      <p:ext uri="{BB962C8B-B14F-4D97-AF65-F5344CB8AC3E}">
        <p14:creationId xmlns:p14="http://schemas.microsoft.com/office/powerpoint/2010/main" val="3151502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C17EC-BEE3-796F-50EF-73AD526C6F55}"/>
              </a:ext>
            </a:extLst>
          </p:cNvPr>
          <p:cNvSpPr>
            <a:spLocks noGrp="1"/>
          </p:cNvSpPr>
          <p:nvPr>
            <p:ph type="title"/>
          </p:nvPr>
        </p:nvSpPr>
        <p:spPr/>
        <p:txBody>
          <a:bodyPr>
            <a:normAutofit fontScale="90000"/>
          </a:bodyPr>
          <a:lstStyle/>
          <a:p>
            <a:r>
              <a:rPr lang="en-GB"/>
              <a:t> </a:t>
            </a:r>
            <a:br>
              <a:rPr lang="en-GB"/>
            </a:br>
            <a:br>
              <a:rPr lang="en-GB"/>
            </a:br>
            <a:r>
              <a:rPr lang="en-GB"/>
              <a:t>‘A West Indian in England' leaflet by HD Carberry and Dudley Thompson</a:t>
            </a:r>
            <a:br>
              <a:rPr lang="en-GB"/>
            </a:br>
            <a:br>
              <a:rPr lang="en-GB"/>
            </a:br>
            <a:endParaRPr lang="en-GB"/>
          </a:p>
        </p:txBody>
      </p:sp>
      <p:pic>
        <p:nvPicPr>
          <p:cNvPr id="5" name="Content Placeholder 4" descr="A book cover with a picture of a statue and a person&#10;&#10;AI-generated content may be incorrect.">
            <a:extLst>
              <a:ext uri="{FF2B5EF4-FFF2-40B4-BE49-F238E27FC236}">
                <a16:creationId xmlns:a16="http://schemas.microsoft.com/office/drawing/2014/main" id="{19AF3C74-2150-D959-D144-CCF541A1D9AE}"/>
              </a:ext>
            </a:extLst>
          </p:cNvPr>
          <p:cNvPicPr>
            <a:picLocks noGrp="1" noChangeAspect="1"/>
          </p:cNvPicPr>
          <p:nvPr>
            <p:ph idx="1"/>
          </p:nvPr>
        </p:nvPicPr>
        <p:blipFill>
          <a:blip r:embed="rId2"/>
          <a:stretch>
            <a:fillRect/>
          </a:stretch>
        </p:blipFill>
        <p:spPr>
          <a:xfrm>
            <a:off x="8777861" y="1139825"/>
            <a:ext cx="2980177" cy="4072255"/>
          </a:xfrm>
          <a:prstGeom prst="rect">
            <a:avLst/>
          </a:prstGeom>
        </p:spPr>
      </p:pic>
      <p:sp>
        <p:nvSpPr>
          <p:cNvPr id="6" name="TextBox 5">
            <a:extLst>
              <a:ext uri="{FF2B5EF4-FFF2-40B4-BE49-F238E27FC236}">
                <a16:creationId xmlns:a16="http://schemas.microsoft.com/office/drawing/2014/main" id="{E2C99A2F-DDBF-0083-61AD-55107612A36A}"/>
              </a:ext>
            </a:extLst>
          </p:cNvPr>
          <p:cNvSpPr txBox="1"/>
          <p:nvPr/>
        </p:nvSpPr>
        <p:spPr>
          <a:xfrm>
            <a:off x="8389620" y="5212080"/>
            <a:ext cx="3646170" cy="2031325"/>
          </a:xfrm>
          <a:prstGeom prst="rect">
            <a:avLst/>
          </a:prstGeom>
          <a:noFill/>
        </p:spPr>
        <p:txBody>
          <a:bodyPr wrap="square" rtlCol="0">
            <a:spAutoFit/>
          </a:bodyPr>
          <a:lstStyle/>
          <a:p>
            <a:r>
              <a:rPr lang="en-GB"/>
              <a:t>Link: </a:t>
            </a:r>
            <a:r>
              <a:rPr lang="en-GB">
                <a:hlinkClick r:id="rId3"/>
              </a:rPr>
              <a:t>https://www.nationalarchives.gov.uk/education/resources/commonwealth-migration-since-1945/booklet-west-indian-on-england/</a:t>
            </a:r>
            <a:endParaRPr lang="en-GB"/>
          </a:p>
          <a:p>
            <a:endParaRPr lang="en-GB"/>
          </a:p>
        </p:txBody>
      </p:sp>
      <p:sp>
        <p:nvSpPr>
          <p:cNvPr id="7" name="TextBox 6">
            <a:extLst>
              <a:ext uri="{FF2B5EF4-FFF2-40B4-BE49-F238E27FC236}">
                <a16:creationId xmlns:a16="http://schemas.microsoft.com/office/drawing/2014/main" id="{84DD502A-D55E-BB80-767F-EE6A2EBC2E7F}"/>
              </a:ext>
            </a:extLst>
          </p:cNvPr>
          <p:cNvSpPr txBox="1"/>
          <p:nvPr/>
        </p:nvSpPr>
        <p:spPr>
          <a:xfrm>
            <a:off x="685990" y="1817370"/>
            <a:ext cx="7509510" cy="3693319"/>
          </a:xfrm>
          <a:prstGeom prst="rect">
            <a:avLst/>
          </a:prstGeom>
          <a:noFill/>
        </p:spPr>
        <p:txBody>
          <a:bodyPr wrap="square" lIns="91440" tIns="45720" rIns="91440" bIns="45720" rtlCol="0" anchor="t">
            <a:spAutoFit/>
          </a:bodyPr>
          <a:lstStyle/>
          <a:p>
            <a:r>
              <a:rPr lang="en-GB"/>
              <a:t>The leaflet was approved by the government and was designed to give early immigrants some idea of life in Britain  </a:t>
            </a:r>
          </a:p>
          <a:p>
            <a:r>
              <a:rPr lang="en-GB"/>
              <a:t>Main Themes: </a:t>
            </a:r>
          </a:p>
          <a:p>
            <a:r>
              <a:rPr lang="en-GB"/>
              <a:t>Racism </a:t>
            </a:r>
          </a:p>
          <a:p>
            <a:r>
              <a:rPr lang="en-GB"/>
              <a:t>Assimilation </a:t>
            </a:r>
          </a:p>
          <a:p>
            <a:r>
              <a:rPr lang="en-GB"/>
              <a:t>Comparisons to America </a:t>
            </a:r>
          </a:p>
          <a:p>
            <a:endParaRPr lang="en-GB"/>
          </a:p>
          <a:p>
            <a:endParaRPr lang="en-GB"/>
          </a:p>
          <a:p>
            <a:endParaRPr lang="en-GB"/>
          </a:p>
          <a:p>
            <a:endParaRPr lang="en-GB"/>
          </a:p>
          <a:p>
            <a:endParaRPr lang="en-GB"/>
          </a:p>
          <a:p>
            <a:endParaRPr lang="en-GB"/>
          </a:p>
          <a:p>
            <a:endParaRPr lang="en-GB"/>
          </a:p>
        </p:txBody>
      </p:sp>
      <p:pic>
        <p:nvPicPr>
          <p:cNvPr id="9" name="Picture 8">
            <a:extLst>
              <a:ext uri="{FF2B5EF4-FFF2-40B4-BE49-F238E27FC236}">
                <a16:creationId xmlns:a16="http://schemas.microsoft.com/office/drawing/2014/main" id="{F307FCDE-C1CE-A240-B3A6-DC00297846B8}"/>
              </a:ext>
            </a:extLst>
          </p:cNvPr>
          <p:cNvPicPr>
            <a:picLocks noChangeAspect="1"/>
          </p:cNvPicPr>
          <p:nvPr/>
        </p:nvPicPr>
        <p:blipFill>
          <a:blip r:embed="rId4"/>
          <a:stretch>
            <a:fillRect/>
          </a:stretch>
        </p:blipFill>
        <p:spPr>
          <a:xfrm>
            <a:off x="491870" y="3939537"/>
            <a:ext cx="5610266" cy="647705"/>
          </a:xfrm>
          <a:prstGeom prst="rect">
            <a:avLst/>
          </a:prstGeom>
        </p:spPr>
      </p:pic>
      <p:pic>
        <p:nvPicPr>
          <p:cNvPr id="11" name="Picture 10" descr="A close up of a text&#10;&#10;AI-generated content may be incorrect.">
            <a:extLst>
              <a:ext uri="{FF2B5EF4-FFF2-40B4-BE49-F238E27FC236}">
                <a16:creationId xmlns:a16="http://schemas.microsoft.com/office/drawing/2014/main" id="{894E1382-8965-CB5E-46F6-7B4A0CCACE28}"/>
              </a:ext>
            </a:extLst>
          </p:cNvPr>
          <p:cNvPicPr>
            <a:picLocks noChangeAspect="1"/>
          </p:cNvPicPr>
          <p:nvPr/>
        </p:nvPicPr>
        <p:blipFill>
          <a:blip r:embed="rId5"/>
          <a:stretch>
            <a:fillRect/>
          </a:stretch>
        </p:blipFill>
        <p:spPr>
          <a:xfrm>
            <a:off x="2733635" y="4947271"/>
            <a:ext cx="5600741" cy="1762138"/>
          </a:xfrm>
          <a:prstGeom prst="rect">
            <a:avLst/>
          </a:prstGeom>
        </p:spPr>
      </p:pic>
    </p:spTree>
    <p:extLst>
      <p:ext uri="{BB962C8B-B14F-4D97-AF65-F5344CB8AC3E}">
        <p14:creationId xmlns:p14="http://schemas.microsoft.com/office/powerpoint/2010/main" val="330544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E4667-FDD8-58EC-B469-0B6E45E5FC79}"/>
              </a:ext>
            </a:extLst>
          </p:cNvPr>
          <p:cNvSpPr>
            <a:spLocks noGrp="1"/>
          </p:cNvSpPr>
          <p:nvPr>
            <p:ph type="ctrTitle"/>
          </p:nvPr>
        </p:nvSpPr>
        <p:spPr>
          <a:xfrm>
            <a:off x="1524000" y="126568"/>
            <a:ext cx="9144000" cy="837623"/>
          </a:xfrm>
        </p:spPr>
        <p:txBody>
          <a:bodyPr vert="horz" lIns="91440" tIns="45720" rIns="91440" bIns="45720" rtlCol="0" anchor="ctr">
            <a:noAutofit/>
          </a:bodyPr>
          <a:lstStyle/>
          <a:p>
            <a:pPr algn="ctr"/>
            <a:r>
              <a:rPr lang="en-GB" sz="2200" b="1">
                <a:solidFill>
                  <a:srgbClr val="495057"/>
                </a:solidFill>
                <a:latin typeface="Aptos Display"/>
                <a:ea typeface="Open Sans"/>
                <a:cs typeface="Open Sans"/>
              </a:rPr>
              <a:t>Does the arrival of the Empire Windrush mark a moment of discontinuity in Britain's migration story, or of continuity?</a:t>
            </a:r>
            <a:endParaRPr lang="en-US" sz="2200">
              <a:latin typeface="Aptos Display"/>
            </a:endParaRPr>
          </a:p>
        </p:txBody>
      </p:sp>
      <p:pic>
        <p:nvPicPr>
          <p:cNvPr id="4" name="Picture 3" descr="William Hogarth, Noon">
            <a:extLst>
              <a:ext uri="{FF2B5EF4-FFF2-40B4-BE49-F238E27FC236}">
                <a16:creationId xmlns:a16="http://schemas.microsoft.com/office/drawing/2014/main" id="{D4234E0E-6BB8-B54F-CB36-49D4A284A82C}"/>
              </a:ext>
            </a:extLst>
          </p:cNvPr>
          <p:cNvPicPr>
            <a:picLocks noChangeAspect="1"/>
          </p:cNvPicPr>
          <p:nvPr/>
        </p:nvPicPr>
        <p:blipFill>
          <a:blip r:embed="rId2"/>
          <a:srcRect l="10184" t="12822" r="10851" b="18434"/>
          <a:stretch>
            <a:fillRect/>
          </a:stretch>
        </p:blipFill>
        <p:spPr>
          <a:xfrm>
            <a:off x="563697" y="1272563"/>
            <a:ext cx="4094836" cy="4714465"/>
          </a:xfrm>
          <a:prstGeom prst="rect">
            <a:avLst/>
          </a:prstGeom>
        </p:spPr>
      </p:pic>
      <p:grpSp>
        <p:nvGrpSpPr>
          <p:cNvPr id="9" name="Group 8">
            <a:extLst>
              <a:ext uri="{FF2B5EF4-FFF2-40B4-BE49-F238E27FC236}">
                <a16:creationId xmlns:a16="http://schemas.microsoft.com/office/drawing/2014/main" id="{47FA53D5-9AC8-9161-ADE7-09802A046347}"/>
              </a:ext>
            </a:extLst>
          </p:cNvPr>
          <p:cNvGrpSpPr/>
          <p:nvPr/>
        </p:nvGrpSpPr>
        <p:grpSpPr>
          <a:xfrm>
            <a:off x="1140735" y="7526025"/>
            <a:ext cx="6878225" cy="2773360"/>
            <a:chOff x="4794872" y="919139"/>
            <a:chExt cx="6878225" cy="2773360"/>
          </a:xfrm>
        </p:grpSpPr>
        <p:pic>
          <p:nvPicPr>
            <p:cNvPr id="7" name="Picture 6">
              <a:extLst>
                <a:ext uri="{FF2B5EF4-FFF2-40B4-BE49-F238E27FC236}">
                  <a16:creationId xmlns:a16="http://schemas.microsoft.com/office/drawing/2014/main" id="{5D337CE4-64B6-E548-4AB5-F47FB53060E2}"/>
                </a:ext>
              </a:extLst>
            </p:cNvPr>
            <p:cNvPicPr>
              <a:picLocks noChangeAspect="1"/>
            </p:cNvPicPr>
            <p:nvPr/>
          </p:nvPicPr>
          <p:blipFill>
            <a:blip r:embed="rId3"/>
            <a:srcRect l="1779" r="356" b="370"/>
            <a:stretch>
              <a:fillRect/>
            </a:stretch>
          </p:blipFill>
          <p:spPr>
            <a:xfrm>
              <a:off x="9025754" y="1101803"/>
              <a:ext cx="2647343" cy="2590696"/>
            </a:xfrm>
            <a:prstGeom prst="rect">
              <a:avLst/>
            </a:prstGeom>
          </p:spPr>
        </p:pic>
        <p:pic>
          <p:nvPicPr>
            <p:cNvPr id="8" name="Picture 7" descr="A map of a city&#10;&#10;AI-generated content may be incorrect.">
              <a:extLst>
                <a:ext uri="{FF2B5EF4-FFF2-40B4-BE49-F238E27FC236}">
                  <a16:creationId xmlns:a16="http://schemas.microsoft.com/office/drawing/2014/main" id="{5AA87B1E-EBDA-B323-CF2C-CF1268632FFE}"/>
                </a:ext>
              </a:extLst>
            </p:cNvPr>
            <p:cNvPicPr>
              <a:picLocks noChangeAspect="1"/>
            </p:cNvPicPr>
            <p:nvPr/>
          </p:nvPicPr>
          <p:blipFill>
            <a:blip r:embed="rId4"/>
            <a:srcRect l="3636" r="260" b="-324"/>
            <a:stretch>
              <a:fillRect/>
            </a:stretch>
          </p:blipFill>
          <p:spPr>
            <a:xfrm>
              <a:off x="4794872" y="919139"/>
              <a:ext cx="3104372" cy="2592356"/>
            </a:xfrm>
            <a:prstGeom prst="rect">
              <a:avLst/>
            </a:prstGeom>
          </p:spPr>
        </p:pic>
      </p:grpSp>
      <p:sp>
        <p:nvSpPr>
          <p:cNvPr id="5" name="TextBox 4">
            <a:extLst>
              <a:ext uri="{FF2B5EF4-FFF2-40B4-BE49-F238E27FC236}">
                <a16:creationId xmlns:a16="http://schemas.microsoft.com/office/drawing/2014/main" id="{A2F2A96E-84F5-4F03-C64B-65DD2171870E}"/>
              </a:ext>
            </a:extLst>
          </p:cNvPr>
          <p:cNvSpPr txBox="1"/>
          <p:nvPr/>
        </p:nvSpPr>
        <p:spPr>
          <a:xfrm>
            <a:off x="564762" y="5983123"/>
            <a:ext cx="4089170" cy="369332"/>
          </a:xfrm>
          <a:prstGeom prst="rect">
            <a:avLst/>
          </a:prstGeom>
          <a:noFill/>
        </p:spPr>
        <p:txBody>
          <a:bodyPr wrap="square" lIns="91440" tIns="45720" rIns="91440" bIns="45720" rtlCol="0" anchor="t">
            <a:spAutoFit/>
          </a:bodyPr>
          <a:lstStyle/>
          <a:p>
            <a:r>
              <a:rPr lang="en-GB"/>
              <a:t>'</a:t>
            </a:r>
            <a:r>
              <a:rPr lang="en-GB">
                <a:hlinkClick r:id="rId5"/>
              </a:rPr>
              <a:t>Noon</a:t>
            </a:r>
            <a:r>
              <a:rPr lang="en-GB"/>
              <a:t>' William Hogarth (1738)</a:t>
            </a:r>
          </a:p>
        </p:txBody>
      </p:sp>
      <p:sp>
        <p:nvSpPr>
          <p:cNvPr id="6" name="TextBox 5">
            <a:extLst>
              <a:ext uri="{FF2B5EF4-FFF2-40B4-BE49-F238E27FC236}">
                <a16:creationId xmlns:a16="http://schemas.microsoft.com/office/drawing/2014/main" id="{96C77B27-20EF-7012-B9BD-16AAA9A92B19}"/>
              </a:ext>
            </a:extLst>
          </p:cNvPr>
          <p:cNvSpPr txBox="1"/>
          <p:nvPr/>
        </p:nvSpPr>
        <p:spPr>
          <a:xfrm>
            <a:off x="6310329" y="5138288"/>
            <a:ext cx="5656258" cy="378512"/>
          </a:xfrm>
          <a:prstGeom prst="rect">
            <a:avLst/>
          </a:prstGeom>
          <a:noFill/>
        </p:spPr>
        <p:txBody>
          <a:bodyPr wrap="square" lIns="91440" tIns="45720" rIns="91440" bIns="45720" rtlCol="0" anchor="t">
            <a:spAutoFit/>
          </a:bodyPr>
          <a:lstStyle/>
          <a:p>
            <a:r>
              <a:rPr lang="en-GB"/>
              <a:t>'</a:t>
            </a:r>
            <a:r>
              <a:rPr lang="en-GB">
                <a:hlinkClick r:id="rId6"/>
              </a:rPr>
              <a:t>Jewish East London 1899</a:t>
            </a:r>
            <a:r>
              <a:rPr lang="en-GB"/>
              <a:t>' George Arkell (1901)</a:t>
            </a:r>
          </a:p>
        </p:txBody>
      </p:sp>
      <p:pic>
        <p:nvPicPr>
          <p:cNvPr id="10" name="Picture 9" descr="George Arkell, Jewish East London, 1901">
            <a:extLst>
              <a:ext uri="{FF2B5EF4-FFF2-40B4-BE49-F238E27FC236}">
                <a16:creationId xmlns:a16="http://schemas.microsoft.com/office/drawing/2014/main" id="{98B72D0A-1358-811E-2A06-6873CA032C7D}"/>
              </a:ext>
            </a:extLst>
          </p:cNvPr>
          <p:cNvPicPr>
            <a:picLocks noChangeAspect="1"/>
          </p:cNvPicPr>
          <p:nvPr/>
        </p:nvPicPr>
        <p:blipFill>
          <a:blip r:embed="rId7"/>
          <a:srcRect l="3717" t="3371" r="-72" b="2022"/>
          <a:stretch>
            <a:fillRect/>
          </a:stretch>
        </p:blipFill>
        <p:spPr>
          <a:xfrm>
            <a:off x="6309850" y="1269339"/>
            <a:ext cx="5654455" cy="3862401"/>
          </a:xfrm>
          <a:prstGeom prst="rect">
            <a:avLst/>
          </a:prstGeom>
        </p:spPr>
      </p:pic>
    </p:spTree>
    <p:extLst>
      <p:ext uri="{BB962C8B-B14F-4D97-AF65-F5344CB8AC3E}">
        <p14:creationId xmlns:p14="http://schemas.microsoft.com/office/powerpoint/2010/main" val="2499354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1197C-5901-C490-F71C-1F73AC87756F}"/>
              </a:ext>
            </a:extLst>
          </p:cNvPr>
          <p:cNvSpPr>
            <a:spLocks noGrp="1"/>
          </p:cNvSpPr>
          <p:nvPr>
            <p:ph type="title"/>
          </p:nvPr>
        </p:nvSpPr>
        <p:spPr/>
        <p:txBody>
          <a:bodyPr/>
          <a:lstStyle/>
          <a:p>
            <a:r>
              <a:rPr lang="en-GB"/>
              <a:t>The Windrush Boys</a:t>
            </a:r>
          </a:p>
        </p:txBody>
      </p:sp>
      <p:sp>
        <p:nvSpPr>
          <p:cNvPr id="3" name="Content Placeholder 2">
            <a:extLst>
              <a:ext uri="{FF2B5EF4-FFF2-40B4-BE49-F238E27FC236}">
                <a16:creationId xmlns:a16="http://schemas.microsoft.com/office/drawing/2014/main" id="{0B034C77-9872-C987-DC8C-9156E39D70D8}"/>
              </a:ext>
            </a:extLst>
          </p:cNvPr>
          <p:cNvSpPr>
            <a:spLocks noGrp="1"/>
          </p:cNvSpPr>
          <p:nvPr>
            <p:ph idx="1"/>
          </p:nvPr>
        </p:nvSpPr>
        <p:spPr>
          <a:xfrm>
            <a:off x="838200" y="1825625"/>
            <a:ext cx="6558709" cy="4544133"/>
          </a:xfrm>
        </p:spPr>
        <p:txBody>
          <a:bodyPr vert="horz" lIns="91440" tIns="45720" rIns="91440" bIns="45720" rtlCol="0" anchor="t">
            <a:normAutofit/>
          </a:bodyPr>
          <a:lstStyle/>
          <a:p>
            <a:r>
              <a:rPr lang="en-GB">
                <a:ea typeface="+mn-lt"/>
                <a:cs typeface="+mn-lt"/>
                <a:hlinkClick r:id="rId2"/>
              </a:rPr>
              <a:t>The Windrush Boys</a:t>
            </a:r>
            <a:r>
              <a:rPr lang="en-GB">
                <a:ea typeface="+mn-lt"/>
                <a:cs typeface="+mn-lt"/>
              </a:rPr>
              <a:t> </a:t>
            </a:r>
            <a:endParaRPr lang="en-US">
              <a:ea typeface="+mn-lt"/>
              <a:cs typeface="+mn-lt"/>
            </a:endParaRPr>
          </a:p>
          <a:p>
            <a:r>
              <a:rPr lang="en-GB">
                <a:ea typeface="+mn-lt"/>
                <a:cs typeface="+mn-lt"/>
              </a:rPr>
              <a:t>"You asked us to come here and drive your buses and work day and night as nurses there was no work in Jamica so over we cam with our mums and dads who put up with landladies and Enoch Powell turning them away. We worked hard and paid our taxes! Now it turns out that you have lost our boarding passes! And passports and wanted us out! Anyway! Shame on you!"</a:t>
            </a:r>
          </a:p>
        </p:txBody>
      </p:sp>
      <p:pic>
        <p:nvPicPr>
          <p:cNvPr id="4" name="Picture 3" descr="106785.jpg">
            <a:extLst>
              <a:ext uri="{FF2B5EF4-FFF2-40B4-BE49-F238E27FC236}">
                <a16:creationId xmlns:a16="http://schemas.microsoft.com/office/drawing/2014/main" id="{EBB2892D-E98D-EAF5-E208-E0CCD94A842E}"/>
              </a:ext>
            </a:extLst>
          </p:cNvPr>
          <p:cNvPicPr>
            <a:picLocks noChangeAspect="1"/>
          </p:cNvPicPr>
          <p:nvPr/>
        </p:nvPicPr>
        <p:blipFill>
          <a:blip r:embed="rId3"/>
          <a:stretch>
            <a:fillRect/>
          </a:stretch>
        </p:blipFill>
        <p:spPr>
          <a:xfrm>
            <a:off x="7199981" y="1825759"/>
            <a:ext cx="4732662" cy="3940940"/>
          </a:xfrm>
          <a:prstGeom prst="rect">
            <a:avLst/>
          </a:prstGeom>
        </p:spPr>
      </p:pic>
    </p:spTree>
    <p:extLst>
      <p:ext uri="{BB962C8B-B14F-4D97-AF65-F5344CB8AC3E}">
        <p14:creationId xmlns:p14="http://schemas.microsoft.com/office/powerpoint/2010/main" val="25508558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5</Slides>
  <Notes>0</Notes>
  <HiddenSlides>0</HiddenSlide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'We are here because you were there': Migration in the Metropole  </vt:lpstr>
      <vt:lpstr>Mera England da Safar ("My Passage to England")</vt:lpstr>
      <vt:lpstr>   ‘A West Indian in England' leaflet by HD Carberry and Dudley Thompson  </vt:lpstr>
      <vt:lpstr>Does the arrival of the Empire Windrush mark a moment of discontinuity in Britain's migration story, or of continuity?</vt:lpstr>
      <vt:lpstr>The Windrush Boys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4</cp:revision>
  <dcterms:created xsi:type="dcterms:W3CDTF">2026-01-16T15:06:52Z</dcterms:created>
  <dcterms:modified xsi:type="dcterms:W3CDTF">2026-01-23T13:06:50Z</dcterms:modified>
</cp:coreProperties>
</file>