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9"/>
  </p:notesMasterIdLst>
  <p:handoutMasterIdLst>
    <p:handoutMasterId r:id="rId10"/>
  </p:handoutMasterIdLst>
  <p:sldIdLst>
    <p:sldId id="270" r:id="rId4"/>
    <p:sldId id="350" r:id="rId5"/>
    <p:sldId id="353" r:id="rId6"/>
    <p:sldId id="354" r:id="rId7"/>
    <p:sldId id="355" r:id="rId8"/>
  </p:sldIdLst>
  <p:sldSz cx="9144000" cy="5143500" type="screen16x9"/>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00"/>
    <a:srgbClr val="FF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64" autoAdjust="0"/>
    <p:restoredTop sz="90952"/>
  </p:normalViewPr>
  <p:slideViewPr>
    <p:cSldViewPr showGuides="1">
      <p:cViewPr varScale="1">
        <p:scale>
          <a:sx n="155" d="100"/>
          <a:sy n="155" d="100"/>
        </p:scale>
        <p:origin x="624" y="176"/>
      </p:cViewPr>
      <p:guideLst>
        <p:guide orient="horz" pos="1620"/>
        <p:guide pos="2880"/>
      </p:guideLst>
    </p:cSldViewPr>
  </p:slideViewPr>
  <p:notesTextViewPr>
    <p:cViewPr>
      <p:scale>
        <a:sx n="1" d="1"/>
        <a:sy n="1" d="1"/>
      </p:scale>
      <p:origin x="0" y="0"/>
    </p:cViewPr>
  </p:notesTextViewPr>
  <p:sorterViewPr>
    <p:cViewPr>
      <p:scale>
        <a:sx n="162" d="100"/>
        <a:sy n="16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88900" y="742950"/>
            <a:ext cx="6604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4F9E15A-2DDD-48A4-81E6-2EDEC1199FAA}" type="slidenum">
              <a:rPr lang="en-GB" altLang="en-US" smtClean="0"/>
              <a:pPr>
                <a:defRPr/>
              </a:pPr>
              <a:t>4</a:t>
            </a:fld>
            <a:endParaRPr lang="en-GB" altLang="en-US"/>
          </a:p>
        </p:txBody>
      </p:sp>
    </p:spTree>
    <p:extLst>
      <p:ext uri="{BB962C8B-B14F-4D97-AF65-F5344CB8AC3E}">
        <p14:creationId xmlns:p14="http://schemas.microsoft.com/office/powerpoint/2010/main" val="22009124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4000" cy="5012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107504" y="3507854"/>
            <a:ext cx="7056784" cy="720080"/>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4299942"/>
            <a:ext cx="6400800" cy="54542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71450"/>
            <a:ext cx="1943100" cy="394335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171450"/>
            <a:ext cx="5676900" cy="3943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23/01/2026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23/01/2026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23/01/2026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23/01/2026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23/01/2026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23/01/2026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23/01/2026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2051" name="Picture 3"/>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0538"/>
            <a:ext cx="9141366" cy="498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5" name="Rectangle 3"/>
          <p:cNvSpPr>
            <a:spLocks noGrp="1" noChangeArrowheads="1"/>
          </p:cNvSpPr>
          <p:nvPr>
            <p:ph type="ctrTitle"/>
          </p:nvPr>
        </p:nvSpPr>
        <p:spPr>
          <a:xfrm>
            <a:off x="251520" y="2895786"/>
            <a:ext cx="7056784" cy="972108"/>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259432" y="3898534"/>
            <a:ext cx="6400800" cy="995474"/>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23/01/2026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23/01/2026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23/01/2026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23/01/2026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23/01/2026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23/01/2026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3568" y="1923679"/>
            <a:ext cx="7772400" cy="2403053"/>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23/01/2026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23/01/2026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23/01/2026</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23/01/2026</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23/01/2026</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23/01/2026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23/01/2026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23/01/2026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23/01/2026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hasCustomPrompt="1"/>
          </p:nvPr>
        </p:nvSpPr>
        <p:spPr>
          <a:xfrm>
            <a:off x="685800" y="1163236"/>
            <a:ext cx="7772400" cy="1021556"/>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0287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0" y="4529614"/>
            <a:ext cx="9139568" cy="6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7" name="Rectangle 2"/>
          <p:cNvSpPr>
            <a:spLocks noGrp="1" noChangeArrowheads="1"/>
          </p:cNvSpPr>
          <p:nvPr>
            <p:ph type="title"/>
          </p:nvPr>
        </p:nvSpPr>
        <p:spPr bwMode="auto">
          <a:xfrm>
            <a:off x="685800" y="171450"/>
            <a:ext cx="77724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028700"/>
            <a:ext cx="77724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dirty="0"/>
          </a:p>
        </p:txBody>
      </p:sp>
      <p:sp>
        <p:nvSpPr>
          <p:cNvPr id="1029" name="Rectangle 5"/>
          <p:cNvSpPr>
            <a:spLocks noGrp="1" noChangeArrowheads="1"/>
          </p:cNvSpPr>
          <p:nvPr>
            <p:ph type="ftr" sz="quarter" idx="3"/>
          </p:nvPr>
        </p:nvSpPr>
        <p:spPr bwMode="auto">
          <a:xfrm>
            <a:off x="3276600" y="417195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4171950"/>
            <a:ext cx="19050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10634" y="-20538"/>
            <a:ext cx="9152000" cy="40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79512" y="364350"/>
            <a:ext cx="7056784" cy="85725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23/01/2026</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23/01/2026</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bbc.co.uk/programmes/p056mz68" TargetMode="External"/><Relationship Id="rId1" Type="http://schemas.openxmlformats.org/officeDocument/2006/relationships/slideLayout" Target="../slideLayouts/slideLayout16.xml"/><Relationship Id="rId4" Type="http://schemas.openxmlformats.org/officeDocument/2006/relationships/image" Target="../media/image8.tiff"/></Relationships>
</file>

<file path=ppt/slides/_rels/slide3.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image" Target="../media/image9.tiff"/><Relationship Id="rId1" Type="http://schemas.openxmlformats.org/officeDocument/2006/relationships/slideLayout" Target="../slideLayouts/slideLayout16.xml"/><Relationship Id="rId5" Type="http://schemas.openxmlformats.org/officeDocument/2006/relationships/image" Target="../media/image12.tiff"/><Relationship Id="rId4" Type="http://schemas.openxmlformats.org/officeDocument/2006/relationships/image" Target="../media/image11.tiff"/></Relationships>
</file>

<file path=ppt/slides/_rels/slide4.xml.rels><?xml version="1.0" encoding="UTF-8" standalone="yes"?>
<Relationships xmlns="http://schemas.openxmlformats.org/package/2006/relationships"><Relationship Id="rId3" Type="http://schemas.openxmlformats.org/officeDocument/2006/relationships/hyperlink" Target="https://www.bbc.com/historyofthebbc/100-voices/people-nation-empire" TargetMode="External"/><Relationship Id="rId2" Type="http://schemas.openxmlformats.org/officeDocument/2006/relationships/notesSlide" Target="../notesSlides/notesSlide1.xml"/><Relationship Id="rId1" Type="http://schemas.openxmlformats.org/officeDocument/2006/relationships/slideLayout" Target="../slideLayouts/slideLayout16.xml"/><Relationship Id="rId5" Type="http://schemas.openxmlformats.org/officeDocument/2006/relationships/hyperlink" Target="https://pugwash.lib.warwick.ac.uk/search~S1/v?news+and+newspapers" TargetMode="External"/><Relationship Id="rId4" Type="http://schemas.openxmlformats.org/officeDocument/2006/relationships/hyperlink" Target="https://archive.cartoons.ac.uk/"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api.parliament.uk/historic-hansard/lords/1962/mar/20/commonwealth-immigrants-bill#column_465" TargetMode="External"/><Relationship Id="rId2" Type="http://schemas.openxmlformats.org/officeDocument/2006/relationships/hyperlink" Target="https://api.parliament.uk/historic-hansard/people/mr-victor-collins" TargetMode="External"/><Relationship Id="rId1" Type="http://schemas.openxmlformats.org/officeDocument/2006/relationships/slideLayout" Target="../slideLayouts/slideLayout16.xml"/><Relationship Id="rId6" Type="http://schemas.openxmlformats.org/officeDocument/2006/relationships/hyperlink" Target="https://api.parliament.uk/historic-hansard/lords/1968/feb/29/commonwealth-immigrants-bill-1#column_919" TargetMode="External"/><Relationship Id="rId5" Type="http://schemas.openxmlformats.org/officeDocument/2006/relationships/hyperlink" Target="https://api.parliament.uk/historic-hansard/acts/commonwealth-immigration-act-1962" TargetMode="External"/><Relationship Id="rId4" Type="http://schemas.openxmlformats.org/officeDocument/2006/relationships/hyperlink" Target="https://api.parliament.uk/historic-hansard/lords/1962/mar/20/commonwealth-immigrants-bil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1995686"/>
            <a:ext cx="6408712" cy="2880320"/>
          </a:xfrm>
        </p:spPr>
        <p:txBody>
          <a:bodyPr/>
          <a:lstStyle/>
          <a:p>
            <a:r>
              <a:rPr lang="en-US" sz="3600" b="0" dirty="0">
                <a:latin typeface="+mn-lt"/>
              </a:rPr>
              <a:t>Windrush, Whiteness, and the end of ‘Open Door’ Britain: </a:t>
            </a:r>
            <a:br>
              <a:rPr lang="en-US" sz="3600" b="0" dirty="0">
                <a:latin typeface="+mn-lt"/>
              </a:rPr>
            </a:br>
            <a:r>
              <a:rPr lang="en-US" sz="3600" b="0" dirty="0">
                <a:latin typeface="+mn-lt"/>
              </a:rPr>
              <a:t>‘We are here because you were there…’</a:t>
            </a:r>
            <a:br>
              <a:rPr lang="en-GB" sz="1600" b="0" i="0" dirty="0">
                <a:solidFill>
                  <a:srgbClr val="393A3B"/>
                </a:solidFill>
                <a:effectLst/>
                <a:latin typeface="Lato" panose="020F0502020204030203" pitchFamily="34" charset="0"/>
              </a:rPr>
            </a:br>
            <a:endParaRPr lang="en-GB" sz="3600" dirty="0"/>
          </a:p>
        </p:txBody>
      </p:sp>
      <p:sp>
        <p:nvSpPr>
          <p:cNvPr id="4" name="TextBox 3"/>
          <p:cNvSpPr txBox="1"/>
          <p:nvPr/>
        </p:nvSpPr>
        <p:spPr>
          <a:xfrm>
            <a:off x="9159631" y="-359508"/>
            <a:ext cx="184731" cy="461665"/>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5708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DE0E706-5263-CD12-90AE-B4E146C55B0D}"/>
              </a:ext>
            </a:extLst>
          </p:cNvPr>
          <p:cNvSpPr>
            <a:spLocks noGrp="1"/>
          </p:cNvSpPr>
          <p:nvPr>
            <p:ph type="title"/>
          </p:nvPr>
        </p:nvSpPr>
        <p:spPr>
          <a:xfrm>
            <a:off x="-1" y="411511"/>
            <a:ext cx="5780509" cy="742516"/>
          </a:xfrm>
        </p:spPr>
        <p:txBody>
          <a:bodyPr>
            <a:noAutofit/>
          </a:bodyPr>
          <a:lstStyle/>
          <a:p>
            <a:r>
              <a:rPr lang="en-GB" sz="2400" dirty="0"/>
              <a:t>Britain: ‘Emigration State’ to (</a:t>
            </a:r>
            <a:r>
              <a:rPr lang="en-GB" sz="2400" dirty="0" err="1"/>
              <a:t>Im</a:t>
            </a:r>
            <a:r>
              <a:rPr lang="en-GB" sz="2400" dirty="0"/>
              <a:t>?) migration Destination</a:t>
            </a:r>
          </a:p>
        </p:txBody>
      </p:sp>
      <p:sp>
        <p:nvSpPr>
          <p:cNvPr id="5" name="Content Placeholder 4">
            <a:extLst>
              <a:ext uri="{FF2B5EF4-FFF2-40B4-BE49-F238E27FC236}">
                <a16:creationId xmlns:a16="http://schemas.microsoft.com/office/drawing/2014/main" id="{CA3A5E31-46B4-0D66-A83B-1F5AE58D9302}"/>
              </a:ext>
            </a:extLst>
          </p:cNvPr>
          <p:cNvSpPr>
            <a:spLocks noGrp="1"/>
          </p:cNvSpPr>
          <p:nvPr>
            <p:ph sz="half" idx="1"/>
          </p:nvPr>
        </p:nvSpPr>
        <p:spPr>
          <a:xfrm>
            <a:off x="107504" y="1203597"/>
            <a:ext cx="2664586" cy="2119165"/>
          </a:xfrm>
        </p:spPr>
        <p:txBody>
          <a:bodyPr>
            <a:noAutofit/>
          </a:bodyPr>
          <a:lstStyle/>
          <a:p>
            <a:pPr marL="0" indent="0">
              <a:buNone/>
            </a:pPr>
            <a:r>
              <a:rPr lang="en-GB" sz="2000" dirty="0"/>
              <a:t>If the UK was forged as an ‘emigration state’, what might we expect to see when it (repeatedly) became a migration destination?</a:t>
            </a:r>
          </a:p>
        </p:txBody>
      </p:sp>
      <p:sp>
        <p:nvSpPr>
          <p:cNvPr id="3" name="Content Placeholder 2">
            <a:extLst>
              <a:ext uri="{FF2B5EF4-FFF2-40B4-BE49-F238E27FC236}">
                <a16:creationId xmlns:a16="http://schemas.microsoft.com/office/drawing/2014/main" id="{EC14A897-8679-B844-8570-F891AEC255B2}"/>
              </a:ext>
            </a:extLst>
          </p:cNvPr>
          <p:cNvSpPr>
            <a:spLocks noGrp="1"/>
          </p:cNvSpPr>
          <p:nvPr>
            <p:ph sz="half" idx="2"/>
          </p:nvPr>
        </p:nvSpPr>
        <p:spPr>
          <a:xfrm>
            <a:off x="71256" y="3322762"/>
            <a:ext cx="2700834" cy="1656184"/>
          </a:xfrm>
        </p:spPr>
        <p:txBody>
          <a:bodyPr>
            <a:normAutofit fontScale="62500" lnSpcReduction="20000"/>
          </a:bodyPr>
          <a:lstStyle/>
          <a:p>
            <a:pPr marL="0" indent="0">
              <a:buNone/>
            </a:pPr>
            <a:r>
              <a:rPr lang="en-GB" dirty="0"/>
              <a:t>A few migration ‘crises’:</a:t>
            </a:r>
          </a:p>
          <a:p>
            <a:pPr marL="400050" lvl="1" indent="0">
              <a:buNone/>
            </a:pPr>
            <a:r>
              <a:rPr lang="en-GB" dirty="0"/>
              <a:t>Loss of the ‘First Empire’</a:t>
            </a:r>
          </a:p>
          <a:p>
            <a:pPr marL="400050" lvl="1" indent="0">
              <a:buNone/>
            </a:pPr>
            <a:r>
              <a:rPr lang="en-GB" dirty="0"/>
              <a:t>French Revolution</a:t>
            </a:r>
          </a:p>
          <a:p>
            <a:pPr marL="400050" lvl="1" indent="0">
              <a:buNone/>
            </a:pPr>
            <a:r>
              <a:rPr lang="en-GB" dirty="0"/>
              <a:t>Irish Potato Famine</a:t>
            </a:r>
          </a:p>
          <a:p>
            <a:pPr marL="400050" lvl="1" indent="0">
              <a:buNone/>
            </a:pPr>
            <a:r>
              <a:rPr lang="en-GB" dirty="0"/>
              <a:t>Pogroms and Russian Revolution</a:t>
            </a:r>
            <a:endParaRPr lang="en-GB" dirty="0">
              <a:hlinkClick r:id="rId2"/>
            </a:endParaRPr>
          </a:p>
          <a:p>
            <a:endParaRPr lang="en-GB" dirty="0"/>
          </a:p>
        </p:txBody>
      </p:sp>
      <p:pic>
        <p:nvPicPr>
          <p:cNvPr id="7" name="Picture 6">
            <a:extLst>
              <a:ext uri="{FF2B5EF4-FFF2-40B4-BE49-F238E27FC236}">
                <a16:creationId xmlns:a16="http://schemas.microsoft.com/office/drawing/2014/main" id="{2AF8BA9A-3D9A-7648-8364-C3A287CD107F}"/>
              </a:ext>
            </a:extLst>
          </p:cNvPr>
          <p:cNvPicPr>
            <a:picLocks noChangeAspect="1"/>
          </p:cNvPicPr>
          <p:nvPr/>
        </p:nvPicPr>
        <p:blipFill>
          <a:blip r:embed="rId3"/>
          <a:stretch>
            <a:fillRect/>
          </a:stretch>
        </p:blipFill>
        <p:spPr>
          <a:xfrm>
            <a:off x="5780509" y="82265"/>
            <a:ext cx="3243472" cy="4402904"/>
          </a:xfrm>
          <a:prstGeom prst="rect">
            <a:avLst/>
          </a:prstGeom>
        </p:spPr>
      </p:pic>
      <p:sp>
        <p:nvSpPr>
          <p:cNvPr id="8" name="TextBox 7">
            <a:extLst>
              <a:ext uri="{FF2B5EF4-FFF2-40B4-BE49-F238E27FC236}">
                <a16:creationId xmlns:a16="http://schemas.microsoft.com/office/drawing/2014/main" id="{A86ABC95-B168-B14E-9C1F-4576FC1BFF63}"/>
              </a:ext>
            </a:extLst>
          </p:cNvPr>
          <p:cNvSpPr txBox="1"/>
          <p:nvPr/>
        </p:nvSpPr>
        <p:spPr>
          <a:xfrm>
            <a:off x="5638049" y="4464647"/>
            <a:ext cx="3528392" cy="707886"/>
          </a:xfrm>
          <a:prstGeom prst="rect">
            <a:avLst/>
          </a:prstGeom>
          <a:noFill/>
        </p:spPr>
        <p:txBody>
          <a:bodyPr wrap="square" rtlCol="0">
            <a:spAutoFit/>
          </a:bodyPr>
          <a:lstStyle/>
          <a:p>
            <a:r>
              <a:rPr lang="en-GB" sz="1000" dirty="0">
                <a:latin typeface="+mn-lt"/>
              </a:rPr>
              <a:t>‘Britannia holding back Cholera at British ports’. In the outbreak of 1892 about 260,000 died in Russia and 7,600 in Hamburg. The epidemic was prevented in Britain.’ John Tenniel cartoon from </a:t>
            </a:r>
            <a:r>
              <a:rPr lang="en-GB" sz="1000" i="1" dirty="0">
                <a:latin typeface="+mn-lt"/>
              </a:rPr>
              <a:t>Punch</a:t>
            </a:r>
            <a:r>
              <a:rPr lang="en-GB" sz="1000" dirty="0">
                <a:latin typeface="+mn-lt"/>
              </a:rPr>
              <a:t> London 10 September 1892.</a:t>
            </a:r>
          </a:p>
        </p:txBody>
      </p:sp>
      <p:pic>
        <p:nvPicPr>
          <p:cNvPr id="9" name="Picture 8">
            <a:extLst>
              <a:ext uri="{FF2B5EF4-FFF2-40B4-BE49-F238E27FC236}">
                <a16:creationId xmlns:a16="http://schemas.microsoft.com/office/drawing/2014/main" id="{18E83211-E043-4942-B3E0-F145BDEDD6C7}"/>
              </a:ext>
            </a:extLst>
          </p:cNvPr>
          <p:cNvPicPr>
            <a:picLocks noChangeAspect="1"/>
          </p:cNvPicPr>
          <p:nvPr/>
        </p:nvPicPr>
        <p:blipFill>
          <a:blip r:embed="rId4"/>
          <a:stretch>
            <a:fillRect/>
          </a:stretch>
        </p:blipFill>
        <p:spPr>
          <a:xfrm>
            <a:off x="2914550" y="1023382"/>
            <a:ext cx="2723499" cy="3631332"/>
          </a:xfrm>
          <a:prstGeom prst="rect">
            <a:avLst/>
          </a:prstGeom>
        </p:spPr>
      </p:pic>
      <p:sp>
        <p:nvSpPr>
          <p:cNvPr id="2" name="TextBox 1">
            <a:extLst>
              <a:ext uri="{FF2B5EF4-FFF2-40B4-BE49-F238E27FC236}">
                <a16:creationId xmlns:a16="http://schemas.microsoft.com/office/drawing/2014/main" id="{BAC787B4-0F0D-AE5E-F6BB-B8228154A1D2}"/>
              </a:ext>
            </a:extLst>
          </p:cNvPr>
          <p:cNvSpPr txBox="1"/>
          <p:nvPr/>
        </p:nvSpPr>
        <p:spPr>
          <a:xfrm>
            <a:off x="3173357" y="4654714"/>
            <a:ext cx="2177199" cy="338554"/>
          </a:xfrm>
          <a:prstGeom prst="rect">
            <a:avLst/>
          </a:prstGeom>
          <a:noFill/>
        </p:spPr>
        <p:txBody>
          <a:bodyPr wrap="none" rtlCol="0">
            <a:spAutoFit/>
          </a:bodyPr>
          <a:lstStyle/>
          <a:p>
            <a:r>
              <a:rPr lang="en-GB" sz="1600" dirty="0"/>
              <a:t>Chester Cathedral, 1785</a:t>
            </a:r>
          </a:p>
        </p:txBody>
      </p:sp>
    </p:spTree>
    <p:extLst>
      <p:ext uri="{BB962C8B-B14F-4D97-AF65-F5344CB8AC3E}">
        <p14:creationId xmlns:p14="http://schemas.microsoft.com/office/powerpoint/2010/main" val="2739326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38AE679-1CD1-1046-BB19-1D5C1E51D3E4}"/>
              </a:ext>
            </a:extLst>
          </p:cNvPr>
          <p:cNvSpPr>
            <a:spLocks noGrp="1"/>
          </p:cNvSpPr>
          <p:nvPr>
            <p:ph type="title"/>
          </p:nvPr>
        </p:nvSpPr>
        <p:spPr>
          <a:xfrm>
            <a:off x="2267743" y="378586"/>
            <a:ext cx="3093841" cy="1018542"/>
          </a:xfrm>
        </p:spPr>
        <p:txBody>
          <a:bodyPr>
            <a:normAutofit fontScale="90000"/>
          </a:bodyPr>
          <a:lstStyle/>
          <a:p>
            <a:r>
              <a:rPr lang="en-GB" sz="3600" dirty="0"/>
              <a:t>‘Reverse colonisation’?</a:t>
            </a:r>
          </a:p>
        </p:txBody>
      </p:sp>
      <p:sp>
        <p:nvSpPr>
          <p:cNvPr id="5" name="Content Placeholder 4">
            <a:extLst>
              <a:ext uri="{FF2B5EF4-FFF2-40B4-BE49-F238E27FC236}">
                <a16:creationId xmlns:a16="http://schemas.microsoft.com/office/drawing/2014/main" id="{BAFFC3A3-179A-1049-81B6-8770F0079ADE}"/>
              </a:ext>
            </a:extLst>
          </p:cNvPr>
          <p:cNvSpPr>
            <a:spLocks noGrp="1"/>
          </p:cNvSpPr>
          <p:nvPr>
            <p:ph sz="half" idx="1"/>
          </p:nvPr>
        </p:nvSpPr>
        <p:spPr>
          <a:xfrm>
            <a:off x="2105723" y="1351914"/>
            <a:ext cx="3009618" cy="1545596"/>
          </a:xfrm>
        </p:spPr>
        <p:txBody>
          <a:bodyPr>
            <a:normAutofit fontScale="92500" lnSpcReduction="20000"/>
          </a:bodyPr>
          <a:lstStyle/>
          <a:p>
            <a:r>
              <a:rPr lang="en-GB" sz="2400" dirty="0"/>
              <a:t>Does it matter that post-war migration reversed the trajectory of imperial movement?</a:t>
            </a:r>
          </a:p>
        </p:txBody>
      </p:sp>
      <p:pic>
        <p:nvPicPr>
          <p:cNvPr id="7" name="Picture 6">
            <a:extLst>
              <a:ext uri="{FF2B5EF4-FFF2-40B4-BE49-F238E27FC236}">
                <a16:creationId xmlns:a16="http://schemas.microsoft.com/office/drawing/2014/main" id="{22CFA346-2E17-B845-8B1B-E27681EFED7F}"/>
              </a:ext>
            </a:extLst>
          </p:cNvPr>
          <p:cNvPicPr>
            <a:picLocks noChangeAspect="1"/>
          </p:cNvPicPr>
          <p:nvPr/>
        </p:nvPicPr>
        <p:blipFill>
          <a:blip r:embed="rId2"/>
          <a:stretch>
            <a:fillRect/>
          </a:stretch>
        </p:blipFill>
        <p:spPr>
          <a:xfrm>
            <a:off x="5190848" y="203000"/>
            <a:ext cx="1857257" cy="4324629"/>
          </a:xfrm>
          <a:prstGeom prst="rect">
            <a:avLst/>
          </a:prstGeom>
        </p:spPr>
      </p:pic>
      <p:sp>
        <p:nvSpPr>
          <p:cNvPr id="8" name="TextBox 7">
            <a:extLst>
              <a:ext uri="{FF2B5EF4-FFF2-40B4-BE49-F238E27FC236}">
                <a16:creationId xmlns:a16="http://schemas.microsoft.com/office/drawing/2014/main" id="{D291DC6D-A021-6243-B563-E5D744DD637F}"/>
              </a:ext>
            </a:extLst>
          </p:cNvPr>
          <p:cNvSpPr txBox="1"/>
          <p:nvPr/>
        </p:nvSpPr>
        <p:spPr>
          <a:xfrm>
            <a:off x="5310472" y="4701356"/>
            <a:ext cx="1635765" cy="442144"/>
          </a:xfrm>
          <a:prstGeom prst="rect">
            <a:avLst/>
          </a:prstGeom>
          <a:noFill/>
        </p:spPr>
        <p:txBody>
          <a:bodyPr wrap="square" rtlCol="0">
            <a:spAutoFit/>
          </a:bodyPr>
          <a:lstStyle/>
          <a:p>
            <a:r>
              <a:rPr lang="en-GB" sz="1100" dirty="0">
                <a:latin typeface="+mn-lt"/>
              </a:rPr>
              <a:t>Jon, </a:t>
            </a:r>
            <a:r>
              <a:rPr lang="en-GB" sz="1100" i="1" dirty="0">
                <a:latin typeface="+mn-lt"/>
              </a:rPr>
              <a:t>Daily Mail</a:t>
            </a:r>
            <a:r>
              <a:rPr lang="en-GB" sz="1100" dirty="0">
                <a:latin typeface="+mn-lt"/>
              </a:rPr>
              <a:t>, 29 April 1968</a:t>
            </a:r>
          </a:p>
        </p:txBody>
      </p:sp>
      <p:pic>
        <p:nvPicPr>
          <p:cNvPr id="9" name="Picture 8">
            <a:extLst>
              <a:ext uri="{FF2B5EF4-FFF2-40B4-BE49-F238E27FC236}">
                <a16:creationId xmlns:a16="http://schemas.microsoft.com/office/drawing/2014/main" id="{CB0DB902-8AB6-614A-B915-347E48CA03DA}"/>
              </a:ext>
            </a:extLst>
          </p:cNvPr>
          <p:cNvPicPr>
            <a:picLocks noChangeAspect="1"/>
          </p:cNvPicPr>
          <p:nvPr/>
        </p:nvPicPr>
        <p:blipFill rotWithShape="1">
          <a:blip r:embed="rId3"/>
          <a:srcRect t="1524" r="1872" b="-1"/>
          <a:stretch/>
        </p:blipFill>
        <p:spPr>
          <a:xfrm>
            <a:off x="7144978" y="197048"/>
            <a:ext cx="1813730" cy="4217920"/>
          </a:xfrm>
          <a:prstGeom prst="rect">
            <a:avLst/>
          </a:prstGeom>
        </p:spPr>
      </p:pic>
      <p:sp>
        <p:nvSpPr>
          <p:cNvPr id="10" name="TextBox 9">
            <a:extLst>
              <a:ext uri="{FF2B5EF4-FFF2-40B4-BE49-F238E27FC236}">
                <a16:creationId xmlns:a16="http://schemas.microsoft.com/office/drawing/2014/main" id="{C6C115D1-80EB-A544-803C-CC02DAE5F745}"/>
              </a:ext>
            </a:extLst>
          </p:cNvPr>
          <p:cNvSpPr txBox="1"/>
          <p:nvPr/>
        </p:nvSpPr>
        <p:spPr>
          <a:xfrm>
            <a:off x="7254017" y="4493239"/>
            <a:ext cx="1704691" cy="430887"/>
          </a:xfrm>
          <a:prstGeom prst="rect">
            <a:avLst/>
          </a:prstGeom>
          <a:noFill/>
        </p:spPr>
        <p:txBody>
          <a:bodyPr wrap="square" rtlCol="0">
            <a:spAutoFit/>
          </a:bodyPr>
          <a:lstStyle/>
          <a:p>
            <a:r>
              <a:rPr lang="en-GB" sz="1100" dirty="0">
                <a:latin typeface="+mn-lt"/>
              </a:rPr>
              <a:t>Osbert Lancaster, </a:t>
            </a:r>
            <a:r>
              <a:rPr lang="en-GB" sz="1100" i="1" dirty="0">
                <a:latin typeface="+mn-lt"/>
              </a:rPr>
              <a:t>Daily Express</a:t>
            </a:r>
            <a:r>
              <a:rPr lang="en-GB" sz="1100" dirty="0">
                <a:latin typeface="+mn-lt"/>
              </a:rPr>
              <a:t>, 21 April 1971</a:t>
            </a:r>
          </a:p>
        </p:txBody>
      </p:sp>
      <p:pic>
        <p:nvPicPr>
          <p:cNvPr id="11" name="Picture 10">
            <a:extLst>
              <a:ext uri="{FF2B5EF4-FFF2-40B4-BE49-F238E27FC236}">
                <a16:creationId xmlns:a16="http://schemas.microsoft.com/office/drawing/2014/main" id="{AA4868B3-458C-8443-B025-E372D7730625}"/>
              </a:ext>
            </a:extLst>
          </p:cNvPr>
          <p:cNvPicPr>
            <a:picLocks noChangeAspect="1"/>
          </p:cNvPicPr>
          <p:nvPr/>
        </p:nvPicPr>
        <p:blipFill rotWithShape="1">
          <a:blip r:embed="rId4"/>
          <a:srcRect l="15899" b="7804"/>
          <a:stretch/>
        </p:blipFill>
        <p:spPr>
          <a:xfrm>
            <a:off x="107504" y="51470"/>
            <a:ext cx="1965442" cy="4742086"/>
          </a:xfrm>
          <a:prstGeom prst="rect">
            <a:avLst/>
          </a:prstGeom>
        </p:spPr>
      </p:pic>
      <p:sp>
        <p:nvSpPr>
          <p:cNvPr id="13" name="TextBox 12">
            <a:extLst>
              <a:ext uri="{FF2B5EF4-FFF2-40B4-BE49-F238E27FC236}">
                <a16:creationId xmlns:a16="http://schemas.microsoft.com/office/drawing/2014/main" id="{CBFE0548-0586-D843-9D58-FE6EA8B24DDA}"/>
              </a:ext>
            </a:extLst>
          </p:cNvPr>
          <p:cNvSpPr txBox="1"/>
          <p:nvPr/>
        </p:nvSpPr>
        <p:spPr>
          <a:xfrm>
            <a:off x="107504" y="4793556"/>
            <a:ext cx="2088232" cy="430887"/>
          </a:xfrm>
          <a:prstGeom prst="rect">
            <a:avLst/>
          </a:prstGeom>
          <a:noFill/>
        </p:spPr>
        <p:txBody>
          <a:bodyPr wrap="square" rtlCol="0">
            <a:spAutoFit/>
          </a:bodyPr>
          <a:lstStyle/>
          <a:p>
            <a:r>
              <a:rPr lang="en-GB" sz="1100" dirty="0">
                <a:latin typeface="+mn-lt"/>
              </a:rPr>
              <a:t>Margaret Belsky, </a:t>
            </a:r>
            <a:r>
              <a:rPr lang="en-GB" sz="1100" i="1" dirty="0">
                <a:latin typeface="+mn-lt"/>
              </a:rPr>
              <a:t>The Sun</a:t>
            </a:r>
            <a:r>
              <a:rPr lang="en-GB" sz="1100" dirty="0">
                <a:latin typeface="+mn-lt"/>
              </a:rPr>
              <a:t>, 18 October 1966</a:t>
            </a:r>
          </a:p>
        </p:txBody>
      </p:sp>
      <p:pic>
        <p:nvPicPr>
          <p:cNvPr id="14" name="Content Placeholder 4">
            <a:extLst>
              <a:ext uri="{FF2B5EF4-FFF2-40B4-BE49-F238E27FC236}">
                <a16:creationId xmlns:a16="http://schemas.microsoft.com/office/drawing/2014/main" id="{41C5210B-09B2-6442-8D69-D0CE81E4BFA3}"/>
              </a:ext>
            </a:extLst>
          </p:cNvPr>
          <p:cNvPicPr>
            <a:picLocks noGrp="1" noChangeAspect="1"/>
          </p:cNvPicPr>
          <p:nvPr>
            <p:ph sz="half" idx="2"/>
          </p:nvPr>
        </p:nvPicPr>
        <p:blipFill>
          <a:blip r:embed="rId5"/>
          <a:stretch>
            <a:fillRect/>
          </a:stretch>
        </p:blipFill>
        <p:spPr>
          <a:xfrm>
            <a:off x="2223019" y="2849340"/>
            <a:ext cx="2892322" cy="1944216"/>
          </a:xfrm>
          <a:prstGeom prst="rect">
            <a:avLst/>
          </a:prstGeom>
        </p:spPr>
      </p:pic>
      <p:sp>
        <p:nvSpPr>
          <p:cNvPr id="16" name="Rectangle 15">
            <a:extLst>
              <a:ext uri="{FF2B5EF4-FFF2-40B4-BE49-F238E27FC236}">
                <a16:creationId xmlns:a16="http://schemas.microsoft.com/office/drawing/2014/main" id="{C72D3786-B608-D548-AFD1-6E510FF72AF7}"/>
              </a:ext>
            </a:extLst>
          </p:cNvPr>
          <p:cNvSpPr/>
          <p:nvPr/>
        </p:nvSpPr>
        <p:spPr>
          <a:xfrm>
            <a:off x="2038150" y="4868256"/>
            <a:ext cx="3262060" cy="261610"/>
          </a:xfrm>
          <a:prstGeom prst="rect">
            <a:avLst/>
          </a:prstGeom>
        </p:spPr>
        <p:txBody>
          <a:bodyPr wrap="square">
            <a:spAutoFit/>
          </a:bodyPr>
          <a:lstStyle/>
          <a:p>
            <a:r>
              <a:rPr lang="en-GB" sz="1100" dirty="0">
                <a:solidFill>
                  <a:srgbClr val="000000"/>
                </a:solidFill>
                <a:latin typeface="+mn-lt"/>
              </a:rPr>
              <a:t>Michael Cummings, </a:t>
            </a:r>
            <a:r>
              <a:rPr lang="en-GB" sz="1100" dirty="0">
                <a:latin typeface="+mn-lt"/>
              </a:rPr>
              <a:t>Sunday Express, 8 March 1970 </a:t>
            </a:r>
          </a:p>
        </p:txBody>
      </p:sp>
    </p:spTree>
    <p:extLst>
      <p:ext uri="{BB962C8B-B14F-4D97-AF65-F5344CB8AC3E}">
        <p14:creationId xmlns:p14="http://schemas.microsoft.com/office/powerpoint/2010/main" val="2851208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5BF5C-7E84-7447-9E95-635AC44A584E}"/>
              </a:ext>
            </a:extLst>
          </p:cNvPr>
          <p:cNvSpPr>
            <a:spLocks noGrp="1"/>
          </p:cNvSpPr>
          <p:nvPr>
            <p:ph type="title"/>
          </p:nvPr>
        </p:nvSpPr>
        <p:spPr/>
        <p:txBody>
          <a:bodyPr/>
          <a:lstStyle/>
          <a:p>
            <a:r>
              <a:rPr lang="en-GB" dirty="0"/>
              <a:t>Primary Source Work</a:t>
            </a:r>
          </a:p>
        </p:txBody>
      </p:sp>
      <p:sp>
        <p:nvSpPr>
          <p:cNvPr id="3" name="Content Placeholder 2">
            <a:extLst>
              <a:ext uri="{FF2B5EF4-FFF2-40B4-BE49-F238E27FC236}">
                <a16:creationId xmlns:a16="http://schemas.microsoft.com/office/drawing/2014/main" id="{625D7089-19A8-EF44-99C5-E9C5E73C9732}"/>
              </a:ext>
            </a:extLst>
          </p:cNvPr>
          <p:cNvSpPr>
            <a:spLocks noGrp="1"/>
          </p:cNvSpPr>
          <p:nvPr>
            <p:ph sz="half" idx="1"/>
          </p:nvPr>
        </p:nvSpPr>
        <p:spPr/>
        <p:txBody>
          <a:bodyPr>
            <a:normAutofit fontScale="92500" lnSpcReduction="20000"/>
          </a:bodyPr>
          <a:lstStyle/>
          <a:p>
            <a:pPr marL="0" indent="0">
              <a:buNone/>
            </a:pPr>
            <a:r>
              <a:rPr lang="en-GB" dirty="0"/>
              <a:t>Question:</a:t>
            </a:r>
          </a:p>
          <a:p>
            <a:r>
              <a:rPr lang="en-GB" dirty="0"/>
              <a:t>Compare responses to migrants from Europe and Ireland with those from Britain's former colonies and Dominions. What rationales for inclusion and exclusion were applied to these different groups, and by whom?</a:t>
            </a:r>
          </a:p>
          <a:p>
            <a:endParaRPr lang="en-GB" dirty="0"/>
          </a:p>
        </p:txBody>
      </p:sp>
      <p:sp>
        <p:nvSpPr>
          <p:cNvPr id="9" name="Content Placeholder 8">
            <a:extLst>
              <a:ext uri="{FF2B5EF4-FFF2-40B4-BE49-F238E27FC236}">
                <a16:creationId xmlns:a16="http://schemas.microsoft.com/office/drawing/2014/main" id="{7A25E02A-9FB6-F949-A352-DE2315942CC0}"/>
              </a:ext>
            </a:extLst>
          </p:cNvPr>
          <p:cNvSpPr>
            <a:spLocks noGrp="1"/>
          </p:cNvSpPr>
          <p:nvPr>
            <p:ph sz="half" idx="2"/>
          </p:nvPr>
        </p:nvSpPr>
        <p:spPr>
          <a:xfrm>
            <a:off x="4716016" y="1275606"/>
            <a:ext cx="3812232" cy="3099791"/>
          </a:xfrm>
        </p:spPr>
        <p:txBody>
          <a:bodyPr>
            <a:normAutofit fontScale="92500" lnSpcReduction="20000"/>
          </a:bodyPr>
          <a:lstStyle/>
          <a:p>
            <a:pPr marL="0" indent="0">
              <a:buNone/>
            </a:pPr>
            <a:r>
              <a:rPr lang="en-GB" dirty="0"/>
              <a:t>Sources:</a:t>
            </a:r>
          </a:p>
          <a:p>
            <a:r>
              <a:rPr lang="en-GB" dirty="0"/>
              <a:t>Either </a:t>
            </a:r>
            <a:r>
              <a:rPr lang="en-GB" dirty="0">
                <a:hlinkClick r:id="rId3"/>
              </a:rPr>
              <a:t>100 Voices: people nation empire</a:t>
            </a:r>
            <a:endParaRPr lang="en-GB" dirty="0"/>
          </a:p>
          <a:p>
            <a:pPr marL="0" indent="0">
              <a:buNone/>
            </a:pPr>
            <a:r>
              <a:rPr lang="en-GB" dirty="0"/>
              <a:t>OR</a:t>
            </a:r>
          </a:p>
          <a:p>
            <a:r>
              <a:rPr lang="en-GB" dirty="0">
                <a:hlinkClick r:id="rId4"/>
              </a:rPr>
              <a:t>British Cartoon Archive</a:t>
            </a:r>
            <a:endParaRPr lang="en-GB" dirty="0"/>
          </a:p>
          <a:p>
            <a:pPr marL="0" indent="0">
              <a:buNone/>
            </a:pPr>
            <a:r>
              <a:rPr lang="en-GB" dirty="0"/>
              <a:t>OR</a:t>
            </a:r>
          </a:p>
          <a:p>
            <a:r>
              <a:rPr lang="en-GB" dirty="0">
                <a:hlinkClick r:id="rId5"/>
              </a:rPr>
              <a:t>News and Newspapers</a:t>
            </a:r>
            <a:endParaRPr lang="en-GB" dirty="0"/>
          </a:p>
        </p:txBody>
      </p:sp>
    </p:spTree>
    <p:extLst>
      <p:ext uri="{BB962C8B-B14F-4D97-AF65-F5344CB8AC3E}">
        <p14:creationId xmlns:p14="http://schemas.microsoft.com/office/powerpoint/2010/main" val="37422563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45005-EFA5-4E4C-AED6-FEF2E0D7109E}"/>
              </a:ext>
            </a:extLst>
          </p:cNvPr>
          <p:cNvSpPr>
            <a:spLocks noGrp="1"/>
          </p:cNvSpPr>
          <p:nvPr>
            <p:ph type="title"/>
          </p:nvPr>
        </p:nvSpPr>
        <p:spPr>
          <a:xfrm>
            <a:off x="179512" y="555526"/>
            <a:ext cx="7488832" cy="432048"/>
          </a:xfrm>
        </p:spPr>
        <p:txBody>
          <a:bodyPr>
            <a:normAutofit/>
          </a:bodyPr>
          <a:lstStyle/>
          <a:p>
            <a:r>
              <a:rPr lang="en-GB" sz="2000" dirty="0"/>
              <a:t>Historic Hansard and the Immigration Debates</a:t>
            </a:r>
          </a:p>
        </p:txBody>
      </p:sp>
      <p:sp>
        <p:nvSpPr>
          <p:cNvPr id="3" name="Content Placeholder 2">
            <a:extLst>
              <a:ext uri="{FF2B5EF4-FFF2-40B4-BE49-F238E27FC236}">
                <a16:creationId xmlns:a16="http://schemas.microsoft.com/office/drawing/2014/main" id="{DD71B864-20CE-7942-8A65-117D39727E81}"/>
              </a:ext>
            </a:extLst>
          </p:cNvPr>
          <p:cNvSpPr>
            <a:spLocks noGrp="1"/>
          </p:cNvSpPr>
          <p:nvPr>
            <p:ph sz="half" idx="1"/>
          </p:nvPr>
        </p:nvSpPr>
        <p:spPr>
          <a:xfrm>
            <a:off x="179512" y="987574"/>
            <a:ext cx="4536504" cy="4032448"/>
          </a:xfrm>
        </p:spPr>
        <p:txBody>
          <a:bodyPr>
            <a:normAutofit fontScale="25000" lnSpcReduction="20000"/>
          </a:bodyPr>
          <a:lstStyle/>
          <a:p>
            <a:pPr marL="0" indent="0" algn="l">
              <a:buNone/>
            </a:pPr>
            <a:r>
              <a:rPr lang="en-GB" sz="4000" b="1" i="0" u="none" strike="noStrike" dirty="0">
                <a:solidFill>
                  <a:srgbClr val="000000"/>
                </a:solidFill>
                <a:effectLst/>
                <a:latin typeface="Lucida Grande" panose="020B0600040502020204" pitchFamily="34" charset="0"/>
                <a:hlinkClick r:id="rId2" tooltip="Mr Victor Collins"/>
              </a:rPr>
              <a:t>LORD STONHAM</a:t>
            </a:r>
            <a:r>
              <a:rPr lang="en-GB" sz="4000" b="0" i="0" dirty="0">
                <a:solidFill>
                  <a:srgbClr val="000000"/>
                </a:solidFill>
                <a:effectLst/>
                <a:latin typeface="Lucida Grande" panose="020B0600040502020204" pitchFamily="34" charset="0"/>
              </a:rPr>
              <a:t>  ‘The clause is very clear here. It refers to a person who proposes to attend a course of study at any university, college or school, being a course which will occupy the whole or a substantial part of his time. I imagine that in the main the Government are thinking of university students or those who are going to attend a full-time course at a technical </a:t>
            </a:r>
            <a:r>
              <a:rPr lang="en-GB" sz="4000" b="0" i="0" u="none" strike="noStrike" dirty="0">
                <a:solidFill>
                  <a:srgbClr val="000000"/>
                </a:solidFill>
                <a:effectLst/>
                <a:latin typeface="Lucida Grande" panose="020B0600040502020204" pitchFamily="34" charset="0"/>
                <a:hlinkClick r:id="rId3" tooltip="Col. 465 — HL Deb 20 March 1962 vol 238 c465"/>
              </a:rPr>
              <a:t>465</a:t>
            </a:r>
            <a:r>
              <a:rPr lang="en-GB" sz="4000" b="0" i="0" dirty="0">
                <a:solidFill>
                  <a:srgbClr val="000000"/>
                </a:solidFill>
                <a:effectLst/>
                <a:latin typeface="Lucida Grande" panose="020B0600040502020204" pitchFamily="34" charset="0"/>
              </a:rPr>
              <a:t>college. They will be a particular class of person, either supported by scholarships or whose families are able to afford to send them over and support them while they are here. [However] A very substantial number of immigrants from the Commonwealth are attending as evening students at the many polytechnics and schools throughout the country.</a:t>
            </a:r>
          </a:p>
          <a:p>
            <a:pPr marL="0" indent="0">
              <a:buNone/>
            </a:pPr>
            <a:r>
              <a:rPr lang="en-GB" sz="4000" b="0" i="0" dirty="0">
                <a:solidFill>
                  <a:srgbClr val="000000"/>
                </a:solidFill>
                <a:effectLst/>
                <a:latin typeface="Lucida Grande" panose="020B0600040502020204" pitchFamily="34" charset="0"/>
              </a:rPr>
              <a:t>Last night at nine o'clock I was at the Northern Polytechnic, which is at Holloway in North London. …I should say that approximately half of all the students I saw were coloured—varying degrees of colour it is true, but obviously about half of them were Commonwealth students. Some of them no doubt were studying comparatively simple subjects, like improving their English; but many of them I saw coming from classrooms dealing with technical subjects—some of them quite advanced technical subjects. It is quite obvious that they are working during the day-time and attending these courses during the evening, and taking advantage of facilities for improving their education which are not available in their own country. I should have thought that that was not only extremely valuable to them, but also extremely valuable to the Mother Country. Therefore I hope that the noble and learned Viscount will give us some idea of what is meant by a "substantial part of their time". They would be attending for perhaps three hours during an evening, several times a week, which would add up to a quite substantial amount of study. They have to enrol in advance for these courses, and they are properly scheduled educational courses with a syllabus. I should hope that students who enrol for such courses would not be debarred but will be included in the provisions of Clause 2 (3) (b).  Find it </a:t>
            </a:r>
            <a:r>
              <a:rPr lang="en-GB" sz="4000" b="0" i="0" dirty="0">
                <a:solidFill>
                  <a:srgbClr val="000000"/>
                </a:solidFill>
                <a:effectLst/>
                <a:latin typeface="Lucida Grande" panose="020B0600040502020204" pitchFamily="34" charset="0"/>
                <a:hlinkClick r:id="rId4"/>
              </a:rPr>
              <a:t>here.</a:t>
            </a:r>
            <a:r>
              <a:rPr lang="en-GB" sz="4000" b="0" i="0" dirty="0">
                <a:solidFill>
                  <a:srgbClr val="000000"/>
                </a:solidFill>
                <a:effectLst/>
                <a:latin typeface="Lucida Grande" panose="020B0600040502020204" pitchFamily="34" charset="0"/>
              </a:rPr>
              <a:t> </a:t>
            </a:r>
            <a:r>
              <a:rPr lang="en-GB" dirty="0"/>
              <a:t>HL Deb 20 March 1962</a:t>
            </a:r>
            <a:endParaRPr lang="en-GB" sz="4000" b="0" i="0" dirty="0">
              <a:solidFill>
                <a:srgbClr val="000000"/>
              </a:solidFill>
              <a:effectLst/>
              <a:latin typeface="Lucida Grande" panose="020B0600040502020204" pitchFamily="34" charset="0"/>
            </a:endParaRPr>
          </a:p>
          <a:p>
            <a:pPr marL="0" indent="0" algn="l">
              <a:buNone/>
            </a:pPr>
            <a:endParaRPr lang="en-GB" sz="4000" b="0" i="0" dirty="0">
              <a:solidFill>
                <a:srgbClr val="000000"/>
              </a:solidFill>
              <a:effectLst/>
              <a:latin typeface="Lucida Grande" panose="020B0600040502020204" pitchFamily="34" charset="0"/>
            </a:endParaRPr>
          </a:p>
          <a:p>
            <a:pPr marL="0" indent="0">
              <a:buNone/>
            </a:pPr>
            <a:endParaRPr lang="en-GB" dirty="0"/>
          </a:p>
        </p:txBody>
      </p:sp>
      <p:sp>
        <p:nvSpPr>
          <p:cNvPr id="4" name="Content Placeholder 3">
            <a:extLst>
              <a:ext uri="{FF2B5EF4-FFF2-40B4-BE49-F238E27FC236}">
                <a16:creationId xmlns:a16="http://schemas.microsoft.com/office/drawing/2014/main" id="{AEBF0CDD-F4FF-604B-A51D-F37BC02CAD98}"/>
              </a:ext>
            </a:extLst>
          </p:cNvPr>
          <p:cNvSpPr>
            <a:spLocks noGrp="1"/>
          </p:cNvSpPr>
          <p:nvPr>
            <p:ph sz="half" idx="2"/>
          </p:nvPr>
        </p:nvSpPr>
        <p:spPr>
          <a:xfrm>
            <a:off x="5076056" y="555526"/>
            <a:ext cx="3888432" cy="4587974"/>
          </a:xfrm>
          <a:solidFill>
            <a:schemeClr val="bg1"/>
          </a:solidFill>
        </p:spPr>
        <p:txBody>
          <a:bodyPr>
            <a:normAutofit fontScale="25000" lnSpcReduction="20000"/>
          </a:bodyPr>
          <a:lstStyle/>
          <a:p>
            <a:pPr marL="0" indent="0" algn="l">
              <a:buNone/>
            </a:pPr>
            <a:r>
              <a:rPr lang="en-GB" b="0" i="0" dirty="0">
                <a:solidFill>
                  <a:srgbClr val="000000"/>
                </a:solidFill>
                <a:effectLst/>
                <a:latin typeface="Lucida Grande" panose="020B0600040502020204" pitchFamily="34" charset="0"/>
              </a:rPr>
              <a:t>‘ there are questions of policy behind this Bill on which honest people take differing views. …It imposes additional restraints by inserting a section into the </a:t>
            </a:r>
            <a:r>
              <a:rPr lang="en-GB" b="0" i="0" u="none" strike="noStrike" dirty="0">
                <a:solidFill>
                  <a:srgbClr val="000000"/>
                </a:solidFill>
                <a:effectLst/>
                <a:latin typeface="Lucida Grande" panose="020B0600040502020204" pitchFamily="34" charset="0"/>
                <a:hlinkClick r:id="rId5"/>
              </a:rPr>
              <a:t>Commonwealth Immigration Act 1962</a:t>
            </a:r>
            <a:r>
              <a:rPr lang="en-GB" b="0" i="0" dirty="0">
                <a:solidFill>
                  <a:srgbClr val="000000"/>
                </a:solidFill>
                <a:effectLst/>
                <a:latin typeface="Lucida Grande" panose="020B0600040502020204" pitchFamily="34" charset="0"/>
              </a:rPr>
              <a:t>. So perhaps I should start by reminding the House what that Act does. It is the 1962 Act... Under that Act, the immigration officer can admit or refuse, and can impose conditions as to length of stay or as to employment. …</a:t>
            </a:r>
          </a:p>
          <a:p>
            <a:pPr marL="0" indent="0" algn="l">
              <a:buNone/>
            </a:pPr>
            <a:r>
              <a:rPr lang="en-GB" b="0" i="0" dirty="0">
                <a:solidFill>
                  <a:srgbClr val="000000"/>
                </a:solidFill>
                <a:effectLst/>
                <a:latin typeface="Lucida Grande" panose="020B0600040502020204" pitchFamily="34" charset="0"/>
              </a:rPr>
              <a:t>Entry cannot be refused to a person who is, or has been within two years, ordinarily resident here, or a person with an entry voucher, or a bona fide student coming here to undergo an educational course, or a person who can financially support himself, or a wife or child under 16 of a resident, or who accompanies one who is allowed to come in, </a:t>
            </a:r>
            <a:r>
              <a:rPr lang="en-GB" b="0" i="0" dirty="0">
                <a:solidFill>
                  <a:srgbClr val="000000"/>
                </a:solidFill>
                <a:effectLst/>
                <a:highlight>
                  <a:srgbClr val="FFFF00"/>
                </a:highlight>
                <a:latin typeface="Lucida Grande" panose="020B0600040502020204" pitchFamily="34" charset="0"/>
              </a:rPr>
              <a:t>except that entry is not permitted, first, to a person convicted of a crime which is an extradition crime; secondly, to a person undesirable on medical grounds; and thirdly, to a person who is undesirable on grounds of national security…A child under that Act includes stepchild, adopted child and illegitimate child. Lastly, … the immigrant—not his wife or children—may be medically examined.</a:t>
            </a:r>
          </a:p>
          <a:p>
            <a:pPr marL="0" indent="0" algn="l">
              <a:buNone/>
            </a:pPr>
            <a:r>
              <a:rPr lang="en-GB" b="0" i="0" dirty="0">
                <a:solidFill>
                  <a:srgbClr val="000000"/>
                </a:solidFill>
                <a:effectLst/>
                <a:latin typeface="Lucida Grande" panose="020B0600040502020204" pitchFamily="34" charset="0"/>
              </a:rPr>
              <a:t>These controls have been found in practice since 1962 to be </a:t>
            </a:r>
            <a:r>
              <a:rPr lang="en-GB" b="0" i="0" dirty="0">
                <a:solidFill>
                  <a:srgbClr val="000000"/>
                </a:solidFill>
                <a:effectLst/>
                <a:highlight>
                  <a:srgbClr val="FFFF00"/>
                </a:highlight>
                <a:latin typeface="Lucida Grande" panose="020B0600040502020204" pitchFamily="34" charset="0"/>
              </a:rPr>
              <a:t>inadequate</a:t>
            </a:r>
            <a:r>
              <a:rPr lang="en-GB" b="0" i="0" dirty="0">
                <a:solidFill>
                  <a:srgbClr val="000000"/>
                </a:solidFill>
                <a:effectLst/>
                <a:latin typeface="Lucida Grande" panose="020B0600040502020204" pitchFamily="34" charset="0"/>
              </a:rPr>
              <a:t> in the following respects. First of all, clandestine entry is not an offence. Most people are very surprised to hear that. It is for aliens, but it has not been for Commonwealth citizens. Under this Bill it will be an offence to enter without examination by an immigration officer. Next there is to be a change in relation to children. At the moment about 8,500 vouchers a year are issued. They Are not all taken up.</a:t>
            </a:r>
            <a:r>
              <a:rPr lang="en-GB" b="0" i="0" dirty="0">
                <a:solidFill>
                  <a:srgbClr val="000000"/>
                </a:solidFill>
                <a:effectLst/>
                <a:highlight>
                  <a:srgbClr val="FFFF00"/>
                </a:highlight>
                <a:latin typeface="Lucida Grande" panose="020B0600040502020204" pitchFamily="34" charset="0"/>
              </a:rPr>
              <a:t> What has risen very much has been the number of children coming in—and this will interest the noble Lord, Lord Elton, who has always maintained that it is a fatal mistake to allow those who settle here to bring all their dependants at any future time</a:t>
            </a:r>
            <a:r>
              <a:rPr lang="en-GB" b="0" i="0" dirty="0">
                <a:solidFill>
                  <a:srgbClr val="000000"/>
                </a:solidFill>
                <a:effectLst/>
                <a:latin typeface="Lucida Grande" panose="020B0600040502020204" pitchFamily="34" charset="0"/>
              </a:rPr>
              <a:t>. In 1965 there were 24,000 children, in 1966, 26,000, and in 1967, 35,000. Altogether, in 1967, 58,000 immigrants in all came in, and as a matter of interest 19,000 were from India, 18,000 from Pakistan, 12,000 from the West Indies, and there were 7,000 others.</a:t>
            </a:r>
          </a:p>
          <a:p>
            <a:pPr marL="0" indent="0" algn="l">
              <a:buNone/>
            </a:pPr>
            <a:r>
              <a:rPr lang="en-GB" b="0" i="0" dirty="0">
                <a:solidFill>
                  <a:srgbClr val="000000"/>
                </a:solidFill>
                <a:effectLst/>
                <a:latin typeface="Lucida Grande" panose="020B0600040502020204" pitchFamily="34" charset="0"/>
              </a:rPr>
              <a:t>The Government have always thought—and, if I may say so, I entirely agree—that we have been right to say that anyone who is allowed in may either bring with him or have subsequently reside here his family. I can understand the attitude: "It is all very well to have a man who is going to do some work, but to have his wife and children here, too, only adds to our problems without our getting any benefit from it." I do not think that is right or humane. The unit on which most civilisations are planned is the family, and we have always thought that this is right.</a:t>
            </a:r>
          </a:p>
          <a:p>
            <a:pPr marL="0" indent="0" algn="l">
              <a:buNone/>
            </a:pPr>
            <a:r>
              <a:rPr lang="en-GB" b="0" i="0" dirty="0">
                <a:solidFill>
                  <a:srgbClr val="000000"/>
                </a:solidFill>
                <a:effectLst/>
                <a:latin typeface="Lucida Grande" panose="020B0600040502020204" pitchFamily="34" charset="0"/>
              </a:rPr>
              <a:t>I suppose we are all affected by our own experience. I remember being shown round some native townships outside Johannesburg by a very kind South </a:t>
            </a:r>
            <a:r>
              <a:rPr lang="en-GB" b="0" i="0" u="none" strike="noStrike" dirty="0">
                <a:solidFill>
                  <a:srgbClr val="000000"/>
                </a:solidFill>
                <a:effectLst/>
                <a:latin typeface="Lucida Grande" panose="020B0600040502020204" pitchFamily="34" charset="0"/>
                <a:hlinkClick r:id="rId6" tooltip="Col. 919 — HL Deb 29 February 1968 vol 289 c919"/>
              </a:rPr>
              <a:t>919</a:t>
            </a:r>
            <a:r>
              <a:rPr lang="en-GB" b="0" i="0" dirty="0">
                <a:solidFill>
                  <a:srgbClr val="000000"/>
                </a:solidFill>
                <a:effectLst/>
                <a:latin typeface="Lucida Grande" panose="020B0600040502020204" pitchFamily="34" charset="0"/>
              </a:rPr>
              <a:t>African official—being white I could not have got there if he had not done so—and I remember a large building for contract men who come in from the country. They are bound to leave their wives and children for a year or two years. There was a little room with a wooden table, a wooden bed and a wooden chair; and the whole place was completely surrounded by barbed wire. I said: "These men go out to work. Why do they have to be shut in with barbed wire?". He said to me: "That is not to keep the men in; that is to keep small boys out." I think that, even from the point of view of our own population</a:t>
            </a:r>
            <a:r>
              <a:rPr lang="en-GB" b="0" i="0" dirty="0">
                <a:solidFill>
                  <a:srgbClr val="000000"/>
                </a:solidFill>
                <a:effectLst/>
                <a:highlight>
                  <a:srgbClr val="FFFF00"/>
                </a:highlight>
                <a:latin typeface="Lucida Grande" panose="020B0600040502020204" pitchFamily="34" charset="0"/>
              </a:rPr>
              <a:t>, it is not a good thing to have large numbers of men who are in fact married but are separated from their wives and children</a:t>
            </a:r>
            <a:r>
              <a:rPr lang="en-GB" b="0" i="0" dirty="0">
                <a:solidFill>
                  <a:srgbClr val="000000"/>
                </a:solidFill>
                <a:effectLst/>
                <a:latin typeface="Lucida Grande" panose="020B0600040502020204" pitchFamily="34" charset="0"/>
              </a:rPr>
              <a:t>.</a:t>
            </a:r>
          </a:p>
          <a:p>
            <a:pPr marL="0" indent="0">
              <a:buNone/>
            </a:pPr>
            <a:endParaRPr lang="en-GB" dirty="0"/>
          </a:p>
          <a:p>
            <a:pPr marL="0" indent="0" algn="r">
              <a:buNone/>
            </a:pPr>
            <a:r>
              <a:rPr lang="en-GB" dirty="0"/>
              <a:t>HL Deb 29 February 1968</a:t>
            </a:r>
          </a:p>
        </p:txBody>
      </p:sp>
    </p:spTree>
    <p:extLst>
      <p:ext uri="{BB962C8B-B14F-4D97-AF65-F5344CB8AC3E}">
        <p14:creationId xmlns:p14="http://schemas.microsoft.com/office/powerpoint/2010/main" val="3759036843"/>
      </p:ext>
    </p:extLst>
  </p:cSld>
  <p:clrMapOvr>
    <a:masterClrMapping/>
  </p:clrMapOvr>
</p:sld>
</file>

<file path=ppt/theme/theme1.xml><?xml version="1.0" encoding="utf-8"?>
<a:theme xmlns:a="http://schemas.openxmlformats.org/drawingml/2006/main" name="uni_of_warwick_ruby red_16_9">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uni_of_warwick_ruby_red_16_9_2810</Template>
  <TotalTime>11617</TotalTime>
  <Words>1406</Words>
  <Application>Microsoft Macintosh PowerPoint</Application>
  <PresentationFormat>On-screen Show (16:9)</PresentationFormat>
  <Paragraphs>36</Paragraphs>
  <Slides>5</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5</vt:i4>
      </vt:variant>
    </vt:vector>
  </HeadingPairs>
  <TitlesOfParts>
    <vt:vector size="13" baseType="lpstr">
      <vt:lpstr>Arial</vt:lpstr>
      <vt:lpstr>Calibri</vt:lpstr>
      <vt:lpstr>Lato</vt:lpstr>
      <vt:lpstr>Lucida Grande</vt:lpstr>
      <vt:lpstr>Times New Roman</vt:lpstr>
      <vt:lpstr>uni_of_warwick_ruby red_16_9</vt:lpstr>
      <vt:lpstr>1_Custom Design</vt:lpstr>
      <vt:lpstr>Custom Design</vt:lpstr>
      <vt:lpstr>Windrush, Whiteness, and the end of ‘Open Door’ Britain:  ‘We are here because you were there…’ </vt:lpstr>
      <vt:lpstr>Britain: ‘Emigration State’ to (Im?) migration Destination</vt:lpstr>
      <vt:lpstr>‘Reverse colonisation’?</vt:lpstr>
      <vt:lpstr>Primary Source Work</vt:lpstr>
      <vt:lpstr>Historic Hansard and the Immigration Debates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Contagious Communities, Contested Intersections</dc:title>
  <dc:creator>Microsoft Office User</dc:creator>
  <cp:lastModifiedBy>Bivins, Roberta</cp:lastModifiedBy>
  <cp:revision>316</cp:revision>
  <cp:lastPrinted>2018-03-22T09:31:03Z</cp:lastPrinted>
  <dcterms:created xsi:type="dcterms:W3CDTF">2016-05-26T09:13:48Z</dcterms:created>
  <dcterms:modified xsi:type="dcterms:W3CDTF">2026-01-23T09:01:57Z</dcterms:modified>
</cp:coreProperties>
</file>