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95" r:id="rId2"/>
    <p:sldMasterId id="2147483660" r:id="rId3"/>
  </p:sldMasterIdLst>
  <p:notesMasterIdLst>
    <p:notesMasterId r:id="rId9"/>
  </p:notesMasterIdLst>
  <p:handoutMasterIdLst>
    <p:handoutMasterId r:id="rId10"/>
  </p:handoutMasterIdLst>
  <p:sldIdLst>
    <p:sldId id="270" r:id="rId4"/>
    <p:sldId id="357" r:id="rId5"/>
    <p:sldId id="350" r:id="rId6"/>
    <p:sldId id="356" r:id="rId7"/>
    <p:sldId id="355" r:id="rId8"/>
  </p:sldIdLst>
  <p:sldSz cx="9144000" cy="5143500" type="screen16x9"/>
  <p:notesSz cx="6781800" cy="9906000"/>
  <p:defaultTextStyle>
    <a:defPPr>
      <a:defRPr lang="en-GB"/>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D100"/>
    <a:srgbClr val="FF98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585" autoAdjust="0"/>
    <p:restoredTop sz="90948"/>
  </p:normalViewPr>
  <p:slideViewPr>
    <p:cSldViewPr showGuides="1">
      <p:cViewPr>
        <p:scale>
          <a:sx n="202" d="100"/>
          <a:sy n="202" d="100"/>
        </p:scale>
        <p:origin x="616" y="856"/>
      </p:cViewPr>
      <p:guideLst>
        <p:guide orient="horz" pos="1620"/>
        <p:guide pos="2880"/>
      </p:guideLst>
    </p:cSldViewPr>
  </p:slideViewPr>
  <p:notesTextViewPr>
    <p:cViewPr>
      <p:scale>
        <a:sx n="1" d="1"/>
        <a:sy n="1" d="1"/>
      </p:scale>
      <p:origin x="0" y="0"/>
    </p:cViewPr>
  </p:notesTextViewPr>
  <p:sorterViewPr>
    <p:cViewPr>
      <p:scale>
        <a:sx n="162" d="100"/>
        <a:sy n="162"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presProps" Target="presProps.xml"/><Relationship Id="rId5" Type="http://schemas.openxmlformats.org/officeDocument/2006/relationships/slide" Target="slides/slide2.xml"/><Relationship Id="rId10" Type="http://schemas.openxmlformats.org/officeDocument/2006/relationships/handoutMaster" Target="handoutMasters/handoutMaster1.xml"/><Relationship Id="rId4" Type="http://schemas.openxmlformats.org/officeDocument/2006/relationships/slide" Target="slides/slide1.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1026"/>
          <p:cNvSpPr>
            <a:spLocks noGrp="1" noChangeArrowheads="1"/>
          </p:cNvSpPr>
          <p:nvPr>
            <p:ph type="hdr" sz="quarter"/>
          </p:nvPr>
        </p:nvSpPr>
        <p:spPr bwMode="auto">
          <a:xfrm>
            <a:off x="0" y="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a:cs typeface="+mn-cs"/>
              </a:defRPr>
            </a:lvl1pPr>
          </a:lstStyle>
          <a:p>
            <a:pPr>
              <a:defRPr/>
            </a:pPr>
            <a:endParaRPr lang="en-GB" altLang="en-US"/>
          </a:p>
        </p:txBody>
      </p:sp>
      <p:sp>
        <p:nvSpPr>
          <p:cNvPr id="47107" name="Rectangle 1027"/>
          <p:cNvSpPr>
            <a:spLocks noGrp="1" noChangeArrowheads="1"/>
          </p:cNvSpPr>
          <p:nvPr>
            <p:ph type="dt" sz="quarter" idx="1"/>
          </p:nvPr>
        </p:nvSpPr>
        <p:spPr bwMode="auto">
          <a:xfrm>
            <a:off x="3843338" y="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cs typeface="+mn-cs"/>
              </a:defRPr>
            </a:lvl1pPr>
          </a:lstStyle>
          <a:p>
            <a:pPr>
              <a:defRPr/>
            </a:pPr>
            <a:endParaRPr lang="en-GB" altLang="en-US"/>
          </a:p>
        </p:txBody>
      </p:sp>
      <p:sp>
        <p:nvSpPr>
          <p:cNvPr id="47108" name="Rectangle 1028"/>
          <p:cNvSpPr>
            <a:spLocks noGrp="1" noChangeArrowheads="1"/>
          </p:cNvSpPr>
          <p:nvPr>
            <p:ph type="ftr" sz="quarter" idx="2"/>
          </p:nvPr>
        </p:nvSpPr>
        <p:spPr bwMode="auto">
          <a:xfrm>
            <a:off x="0" y="941070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defRPr sz="1200">
                <a:cs typeface="+mn-cs"/>
              </a:defRPr>
            </a:lvl1pPr>
          </a:lstStyle>
          <a:p>
            <a:pPr>
              <a:defRPr/>
            </a:pPr>
            <a:endParaRPr lang="en-GB" altLang="en-US"/>
          </a:p>
        </p:txBody>
      </p:sp>
      <p:sp>
        <p:nvSpPr>
          <p:cNvPr id="47109" name="Rectangle 1029"/>
          <p:cNvSpPr>
            <a:spLocks noGrp="1" noChangeArrowheads="1"/>
          </p:cNvSpPr>
          <p:nvPr>
            <p:ph type="sldNum" sz="quarter" idx="3"/>
          </p:nvPr>
        </p:nvSpPr>
        <p:spPr bwMode="auto">
          <a:xfrm>
            <a:off x="3843338" y="941070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sz="1200">
                <a:cs typeface="+mn-cs"/>
              </a:defRPr>
            </a:lvl1pPr>
          </a:lstStyle>
          <a:p>
            <a:pPr>
              <a:defRPr/>
            </a:pPr>
            <a:fld id="{8819A2C5-D425-418A-813C-D2056631D7C5}" type="slidenum">
              <a:rPr lang="en-GB" altLang="en-US"/>
              <a:pPr>
                <a:defRPr/>
              </a:pPr>
              <a:t>‹#›</a:t>
            </a:fld>
            <a:endParaRPr lang="en-GB" altLang="en-US"/>
          </a:p>
        </p:txBody>
      </p:sp>
    </p:spTree>
    <p:extLst>
      <p:ext uri="{BB962C8B-B14F-4D97-AF65-F5344CB8AC3E}">
        <p14:creationId xmlns:p14="http://schemas.microsoft.com/office/powerpoint/2010/main" val="37919462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050"/>
          <p:cNvSpPr>
            <a:spLocks noGrp="1" noChangeArrowheads="1"/>
          </p:cNvSpPr>
          <p:nvPr>
            <p:ph type="hdr" sz="quarter"/>
          </p:nvPr>
        </p:nvSpPr>
        <p:spPr bwMode="auto">
          <a:xfrm>
            <a:off x="0" y="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a:cs typeface="+mn-cs"/>
              </a:defRPr>
            </a:lvl1pPr>
          </a:lstStyle>
          <a:p>
            <a:pPr>
              <a:defRPr/>
            </a:pPr>
            <a:endParaRPr lang="en-GB" altLang="en-US"/>
          </a:p>
        </p:txBody>
      </p:sp>
      <p:sp>
        <p:nvSpPr>
          <p:cNvPr id="16387" name="Rectangle 2051"/>
          <p:cNvSpPr>
            <a:spLocks noGrp="1" noChangeArrowheads="1"/>
          </p:cNvSpPr>
          <p:nvPr>
            <p:ph type="dt" idx="1"/>
          </p:nvPr>
        </p:nvSpPr>
        <p:spPr bwMode="auto">
          <a:xfrm>
            <a:off x="3843338" y="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cs typeface="+mn-cs"/>
              </a:defRPr>
            </a:lvl1pPr>
          </a:lstStyle>
          <a:p>
            <a:pPr>
              <a:defRPr/>
            </a:pPr>
            <a:endParaRPr lang="en-GB" altLang="en-US"/>
          </a:p>
        </p:txBody>
      </p:sp>
      <p:sp>
        <p:nvSpPr>
          <p:cNvPr id="8196" name="Rectangle 2052"/>
          <p:cNvSpPr>
            <a:spLocks noGrp="1" noRot="1" noChangeAspect="1" noChangeArrowheads="1" noTextEdit="1"/>
          </p:cNvSpPr>
          <p:nvPr>
            <p:ph type="sldImg" idx="2"/>
          </p:nvPr>
        </p:nvSpPr>
        <p:spPr bwMode="auto">
          <a:xfrm>
            <a:off x="88900" y="742950"/>
            <a:ext cx="6604000" cy="371475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6389" name="Rectangle 2053"/>
          <p:cNvSpPr>
            <a:spLocks noGrp="1" noChangeArrowheads="1"/>
          </p:cNvSpPr>
          <p:nvPr>
            <p:ph type="body" sz="quarter" idx="3"/>
          </p:nvPr>
        </p:nvSpPr>
        <p:spPr bwMode="auto">
          <a:xfrm>
            <a:off x="904875" y="4705350"/>
            <a:ext cx="4972050" cy="445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noProof="0"/>
              <a:t>Click to edit Master text styles</a:t>
            </a:r>
          </a:p>
          <a:p>
            <a:pPr lvl="1"/>
            <a:r>
              <a:rPr lang="en-GB" altLang="en-US" noProof="0"/>
              <a:t>Second level</a:t>
            </a:r>
          </a:p>
          <a:p>
            <a:pPr lvl="2"/>
            <a:r>
              <a:rPr lang="en-GB" altLang="en-US" noProof="0"/>
              <a:t>Third level</a:t>
            </a:r>
          </a:p>
          <a:p>
            <a:pPr lvl="3"/>
            <a:r>
              <a:rPr lang="en-GB" altLang="en-US" noProof="0"/>
              <a:t>Fourth level</a:t>
            </a:r>
          </a:p>
          <a:p>
            <a:pPr lvl="4"/>
            <a:r>
              <a:rPr lang="en-GB" altLang="en-US" noProof="0"/>
              <a:t>Fifth level</a:t>
            </a:r>
          </a:p>
        </p:txBody>
      </p:sp>
      <p:sp>
        <p:nvSpPr>
          <p:cNvPr id="16390" name="Rectangle 2054"/>
          <p:cNvSpPr>
            <a:spLocks noGrp="1" noChangeArrowheads="1"/>
          </p:cNvSpPr>
          <p:nvPr>
            <p:ph type="ftr" sz="quarter" idx="4"/>
          </p:nvPr>
        </p:nvSpPr>
        <p:spPr bwMode="auto">
          <a:xfrm>
            <a:off x="0" y="941070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defRPr sz="1200">
                <a:cs typeface="+mn-cs"/>
              </a:defRPr>
            </a:lvl1pPr>
          </a:lstStyle>
          <a:p>
            <a:pPr>
              <a:defRPr/>
            </a:pPr>
            <a:endParaRPr lang="en-GB" altLang="en-US"/>
          </a:p>
        </p:txBody>
      </p:sp>
      <p:sp>
        <p:nvSpPr>
          <p:cNvPr id="16391" name="Rectangle 2055"/>
          <p:cNvSpPr>
            <a:spLocks noGrp="1" noChangeArrowheads="1"/>
          </p:cNvSpPr>
          <p:nvPr>
            <p:ph type="sldNum" sz="quarter" idx="5"/>
          </p:nvPr>
        </p:nvSpPr>
        <p:spPr bwMode="auto">
          <a:xfrm>
            <a:off x="3843338" y="941070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sz="1200">
                <a:cs typeface="+mn-cs"/>
              </a:defRPr>
            </a:lvl1pPr>
          </a:lstStyle>
          <a:p>
            <a:pPr>
              <a:defRPr/>
            </a:pPr>
            <a:fld id="{74F9E15A-2DDD-48A4-81E6-2EDEC1199FAA}" type="slidenum">
              <a:rPr lang="en-GB" altLang="en-US"/>
              <a:pPr>
                <a:defRPr/>
              </a:pPr>
              <a:t>‹#›</a:t>
            </a:fld>
            <a:endParaRPr lang="en-GB" altLang="en-US"/>
          </a:p>
        </p:txBody>
      </p:sp>
    </p:spTree>
    <p:extLst>
      <p:ext uri="{BB962C8B-B14F-4D97-AF65-F5344CB8AC3E}">
        <p14:creationId xmlns:p14="http://schemas.microsoft.com/office/powerpoint/2010/main" val="125109489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74F9E15A-2DDD-48A4-81E6-2EDEC1199FAA}" type="slidenum">
              <a:rPr lang="en-GB" altLang="en-US" smtClean="0"/>
              <a:pPr>
                <a:defRPr/>
              </a:pPr>
              <a:t>4</a:t>
            </a:fld>
            <a:endParaRPr lang="en-GB" altLang="en-US"/>
          </a:p>
        </p:txBody>
      </p:sp>
    </p:spTree>
    <p:extLst>
      <p:ext uri="{BB962C8B-B14F-4D97-AF65-F5344CB8AC3E}">
        <p14:creationId xmlns:p14="http://schemas.microsoft.com/office/powerpoint/2010/main" val="213102864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1026" name="Picture 2"/>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20538"/>
            <a:ext cx="9144000" cy="50126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9155" name="Rectangle 3"/>
          <p:cNvSpPr>
            <a:spLocks noGrp="1" noChangeArrowheads="1"/>
          </p:cNvSpPr>
          <p:nvPr>
            <p:ph type="ctrTitle"/>
          </p:nvPr>
        </p:nvSpPr>
        <p:spPr>
          <a:xfrm>
            <a:off x="107504" y="3507854"/>
            <a:ext cx="7056784" cy="720080"/>
          </a:xfrm>
        </p:spPr>
        <p:txBody>
          <a:bodyPr/>
          <a:lstStyle>
            <a:lvl1pPr>
              <a:defRPr sz="4000"/>
            </a:lvl1pPr>
          </a:lstStyle>
          <a:p>
            <a:pPr lvl="0"/>
            <a:r>
              <a:rPr lang="en-US" altLang="en-US" noProof="0"/>
              <a:t>Click to edit Master title style</a:t>
            </a:r>
            <a:endParaRPr lang="en-GB" altLang="en-US" noProof="0" dirty="0"/>
          </a:p>
        </p:txBody>
      </p:sp>
      <p:sp>
        <p:nvSpPr>
          <p:cNvPr id="49156" name="Rectangle 4"/>
          <p:cNvSpPr>
            <a:spLocks noGrp="1" noChangeArrowheads="1"/>
          </p:cNvSpPr>
          <p:nvPr>
            <p:ph type="subTitle" idx="1"/>
          </p:nvPr>
        </p:nvSpPr>
        <p:spPr>
          <a:xfrm>
            <a:off x="107504" y="4299942"/>
            <a:ext cx="6400800" cy="545424"/>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39535128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Drag picture to placeholder or click icon to add</a:t>
            </a:r>
            <a:endParaRPr lang="en-GB" noProof="0"/>
          </a:p>
        </p:txBody>
      </p:sp>
      <p:sp>
        <p:nvSpPr>
          <p:cNvPr id="4" name="Text Placeholder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5F2DA786-226B-42DD-93E8-A1CF6097432C}" type="slidenum">
              <a:rPr lang="en-GB" altLang="en-US"/>
              <a:pPr>
                <a:defRPr/>
              </a:pPr>
              <a:t>‹#›</a:t>
            </a:fld>
            <a:endParaRPr lang="en-GB" altLang="en-US"/>
          </a:p>
        </p:txBody>
      </p:sp>
    </p:spTree>
    <p:extLst>
      <p:ext uri="{BB962C8B-B14F-4D97-AF65-F5344CB8AC3E}">
        <p14:creationId xmlns:p14="http://schemas.microsoft.com/office/powerpoint/2010/main" val="7629996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A548C52-FFFD-49F6-B265-F7E72DF156EB}" type="slidenum">
              <a:rPr lang="en-GB" altLang="en-US"/>
              <a:pPr>
                <a:defRPr/>
              </a:pPr>
              <a:t>‹#›</a:t>
            </a:fld>
            <a:endParaRPr lang="en-GB" altLang="en-US"/>
          </a:p>
        </p:txBody>
      </p:sp>
    </p:spTree>
    <p:extLst>
      <p:ext uri="{BB962C8B-B14F-4D97-AF65-F5344CB8AC3E}">
        <p14:creationId xmlns:p14="http://schemas.microsoft.com/office/powerpoint/2010/main" val="26053787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171450"/>
            <a:ext cx="1943100" cy="394335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85800" y="171450"/>
            <a:ext cx="5676900" cy="39433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7A5EEF6-EF9C-46E6-8B5F-3F5CA92D3B8D}" type="slidenum">
              <a:rPr lang="en-GB" altLang="en-US"/>
              <a:pPr>
                <a:defRPr/>
              </a:pPr>
              <a:t>‹#›</a:t>
            </a:fld>
            <a:endParaRPr lang="en-GB" altLang="en-US"/>
          </a:p>
        </p:txBody>
      </p:sp>
    </p:spTree>
    <p:extLst>
      <p:ext uri="{BB962C8B-B14F-4D97-AF65-F5344CB8AC3E}">
        <p14:creationId xmlns:p14="http://schemas.microsoft.com/office/powerpoint/2010/main" val="20908990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0"/>
            <a:ext cx="7772400" cy="1102519"/>
          </a:xfrm>
        </p:spPr>
        <p:txBody>
          <a:bodyPr/>
          <a:lstStyle/>
          <a:p>
            <a:r>
              <a:rPr lang="en-US"/>
              <a:t>Click to edit Master title style</a:t>
            </a:r>
            <a:endParaRPr lang="en-GB"/>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26/01/2023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7297237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26/01/2023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816135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5384978-FF33-4943-AA93-CA0F6CF72124}" type="datetimeFigureOut">
              <a:rPr lang="en-GB" smtClean="0"/>
              <a:t>26/01/2023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5105860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85384978-FF33-4943-AA93-CA0F6CF72124}" type="datetimeFigureOut">
              <a:rPr lang="en-GB" smtClean="0"/>
              <a:t>26/01/2023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87898047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85384978-FF33-4943-AA93-CA0F6CF72124}" type="datetimeFigureOut">
              <a:rPr lang="en-GB" smtClean="0"/>
              <a:t>26/01/2023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56895148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85384978-FF33-4943-AA93-CA0F6CF72124}" type="datetimeFigureOut">
              <a:rPr lang="en-GB" smtClean="0"/>
              <a:t>26/01/2023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45497763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84978-FF33-4943-AA93-CA0F6CF72124}" type="datetimeFigureOut">
              <a:rPr lang="en-GB" smtClean="0"/>
              <a:t>26/01/2023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3827202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2051" name="Picture 3"/>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20538"/>
            <a:ext cx="9141366" cy="49807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9155" name="Rectangle 3"/>
          <p:cNvSpPr>
            <a:spLocks noGrp="1" noChangeArrowheads="1"/>
          </p:cNvSpPr>
          <p:nvPr>
            <p:ph type="ctrTitle"/>
          </p:nvPr>
        </p:nvSpPr>
        <p:spPr>
          <a:xfrm>
            <a:off x="251520" y="2895786"/>
            <a:ext cx="7056784" cy="972108"/>
          </a:xfrm>
        </p:spPr>
        <p:txBody>
          <a:bodyPr/>
          <a:lstStyle>
            <a:lvl1pPr>
              <a:defRPr sz="4000"/>
            </a:lvl1pPr>
          </a:lstStyle>
          <a:p>
            <a:pPr lvl="0"/>
            <a:r>
              <a:rPr lang="en-US" altLang="en-US" noProof="0"/>
              <a:t>Click to edit Master title style</a:t>
            </a:r>
            <a:endParaRPr lang="en-GB" altLang="en-US" noProof="0" dirty="0"/>
          </a:p>
        </p:txBody>
      </p:sp>
      <p:sp>
        <p:nvSpPr>
          <p:cNvPr id="49156" name="Rectangle 4"/>
          <p:cNvSpPr>
            <a:spLocks noGrp="1" noChangeArrowheads="1"/>
          </p:cNvSpPr>
          <p:nvPr>
            <p:ph type="subTitle" idx="1"/>
          </p:nvPr>
        </p:nvSpPr>
        <p:spPr>
          <a:xfrm>
            <a:off x="259432" y="3898534"/>
            <a:ext cx="6400800" cy="995474"/>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31872389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7"/>
            <a:ext cx="3008313" cy="871538"/>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2"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26/01/2023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82894775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26/01/2023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0316336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26/01/2023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00213468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26/01/2023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79357404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0"/>
            <a:ext cx="7772400" cy="1102519"/>
          </a:xfrm>
        </p:spPr>
        <p:txBody>
          <a:bodyPr/>
          <a:lstStyle/>
          <a:p>
            <a:r>
              <a:rPr lang="en-US"/>
              <a:t>Click to edit Master title style</a:t>
            </a:r>
            <a:endParaRPr lang="en-GB"/>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CC04D4E8-1442-4A26-862E-F7A1A3386CB3}" type="datetimeFigureOut">
              <a:rPr lang="en-GB"/>
              <a:pPr>
                <a:defRPr/>
              </a:pPr>
              <a:t>26/01/2023</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D48AA0D-06A5-4A03-86AF-FCD31649C8B7}" type="slidenum">
              <a:rPr lang="en-GB"/>
              <a:pPr>
                <a:defRPr/>
              </a:pPr>
              <a:t>‹#›</a:t>
            </a:fld>
            <a:endParaRPr lang="en-GB"/>
          </a:p>
        </p:txBody>
      </p:sp>
    </p:spTree>
    <p:extLst>
      <p:ext uri="{BB962C8B-B14F-4D97-AF65-F5344CB8AC3E}">
        <p14:creationId xmlns:p14="http://schemas.microsoft.com/office/powerpoint/2010/main" val="85248852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5A340FB6-9916-4744-A588-88582159FB2B}" type="datetimeFigureOut">
              <a:rPr lang="en-GB"/>
              <a:pPr>
                <a:defRPr/>
              </a:pPr>
              <a:t>26/01/2023</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31B5FE55-7890-4B92-8DAC-E9A4D1B54585}" type="slidenum">
              <a:rPr lang="en-GB"/>
              <a:pPr>
                <a:defRPr/>
              </a:pPr>
              <a:t>‹#›</a:t>
            </a:fld>
            <a:endParaRPr lang="en-GB"/>
          </a:p>
        </p:txBody>
      </p:sp>
    </p:spTree>
    <p:extLst>
      <p:ext uri="{BB962C8B-B14F-4D97-AF65-F5344CB8AC3E}">
        <p14:creationId xmlns:p14="http://schemas.microsoft.com/office/powerpoint/2010/main" val="376064579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2"/>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10634" y="-20538"/>
            <a:ext cx="9152000" cy="4092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hasCustomPrompt="1"/>
          </p:nvPr>
        </p:nvSpPr>
        <p:spPr>
          <a:xfrm>
            <a:off x="683568" y="1923679"/>
            <a:ext cx="7772400" cy="2403053"/>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87EA2E35-467A-4B59-82DC-CA561B91D6DD}" type="datetimeFigureOut">
              <a:rPr lang="en-GB"/>
              <a:pPr>
                <a:defRPr/>
              </a:pPr>
              <a:t>26/01/2023</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730FB9F-F625-4E59-ABB6-F6A9692E4283}" type="slidenum">
              <a:rPr lang="en-GB"/>
              <a:pPr>
                <a:defRPr/>
              </a:pPr>
              <a:t>‹#›</a:t>
            </a:fld>
            <a:endParaRPr lang="en-GB"/>
          </a:p>
        </p:txBody>
      </p:sp>
    </p:spTree>
    <p:extLst>
      <p:ext uri="{BB962C8B-B14F-4D97-AF65-F5344CB8AC3E}">
        <p14:creationId xmlns:p14="http://schemas.microsoft.com/office/powerpoint/2010/main" val="360963698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3"/>
          <p:cNvSpPr>
            <a:spLocks noGrp="1"/>
          </p:cNvSpPr>
          <p:nvPr>
            <p:ph type="dt" sz="half" idx="10"/>
          </p:nvPr>
        </p:nvSpPr>
        <p:spPr/>
        <p:txBody>
          <a:bodyPr/>
          <a:lstStyle>
            <a:lvl1pPr>
              <a:defRPr/>
            </a:lvl1pPr>
          </a:lstStyle>
          <a:p>
            <a:pPr>
              <a:defRPr/>
            </a:pPr>
            <a:fld id="{89F47B15-667E-4BCF-8B3A-A77556EB54EA}" type="datetimeFigureOut">
              <a:rPr lang="en-GB"/>
              <a:pPr>
                <a:defRPr/>
              </a:pPr>
              <a:t>26/01/2023</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A6C46B6B-B495-4202-9733-F50C9C7FB744}" type="slidenum">
              <a:rPr lang="en-GB"/>
              <a:pPr>
                <a:defRPr/>
              </a:pPr>
              <a:t>‹#›</a:t>
            </a:fld>
            <a:endParaRPr lang="en-GB"/>
          </a:p>
        </p:txBody>
      </p:sp>
    </p:spTree>
    <p:extLst>
      <p:ext uri="{BB962C8B-B14F-4D97-AF65-F5344CB8AC3E}">
        <p14:creationId xmlns:p14="http://schemas.microsoft.com/office/powerpoint/2010/main" val="196443612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p:cNvSpPr>
            <a:spLocks noGrp="1"/>
          </p:cNvSpPr>
          <p:nvPr>
            <p:ph type="dt" sz="half" idx="10"/>
          </p:nvPr>
        </p:nvSpPr>
        <p:spPr/>
        <p:txBody>
          <a:bodyPr/>
          <a:lstStyle>
            <a:lvl1pPr>
              <a:defRPr/>
            </a:lvl1pPr>
          </a:lstStyle>
          <a:p>
            <a:pPr>
              <a:defRPr/>
            </a:pPr>
            <a:fld id="{7ADAC0FC-96BA-4D10-9D73-BF78231C6B28}" type="datetimeFigureOut">
              <a:rPr lang="en-GB"/>
              <a:pPr>
                <a:defRPr/>
              </a:pPr>
              <a:t>26/01/2023</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E133AD48-89ED-4225-9717-C63FF82E1232}" type="slidenum">
              <a:rPr lang="en-GB"/>
              <a:pPr>
                <a:defRPr/>
              </a:pPr>
              <a:t>‹#›</a:t>
            </a:fld>
            <a:endParaRPr lang="en-GB"/>
          </a:p>
        </p:txBody>
      </p:sp>
    </p:spTree>
    <p:extLst>
      <p:ext uri="{BB962C8B-B14F-4D97-AF65-F5344CB8AC3E}">
        <p14:creationId xmlns:p14="http://schemas.microsoft.com/office/powerpoint/2010/main" val="343387711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8A09EE57-8035-41DD-9C26-3C6F5DAA7CFD}" type="datetimeFigureOut">
              <a:rPr lang="en-GB"/>
              <a:pPr>
                <a:defRPr/>
              </a:pPr>
              <a:t>26/01/2023</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37C80DCE-CC63-41F3-B3BF-2DC7C1BD5F8C}" type="slidenum">
              <a:rPr lang="en-GB"/>
              <a:pPr>
                <a:defRPr/>
              </a:pPr>
              <a:t>‹#›</a:t>
            </a:fld>
            <a:endParaRPr lang="en-GB"/>
          </a:p>
        </p:txBody>
      </p:sp>
    </p:spTree>
    <p:extLst>
      <p:ext uri="{BB962C8B-B14F-4D97-AF65-F5344CB8AC3E}">
        <p14:creationId xmlns:p14="http://schemas.microsoft.com/office/powerpoint/2010/main" val="30919178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4"/>
          <p:cNvSpPr>
            <a:spLocks noGrp="1" noChangeArrowheads="1"/>
          </p:cNvSpPr>
          <p:nvPr>
            <p:ph type="dt" sz="half" idx="10"/>
          </p:nvPr>
        </p:nvSpPr>
        <p:spPr>
          <a:ln/>
        </p:spPr>
        <p:txBody>
          <a:bodyPr/>
          <a:lstStyle>
            <a:lvl1pPr>
              <a:defRPr/>
            </a:lvl1pPr>
          </a:lstStyle>
          <a:p>
            <a:pPr>
              <a:defRPr/>
            </a:pPr>
            <a:endParaRPr lang="en-GB" altLang="en-US" dirty="0"/>
          </a:p>
        </p:txBody>
      </p:sp>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E70D8804-937B-40C3-8369-0CF62D082B6D}" type="slidenum">
              <a:rPr lang="en-GB" altLang="en-US"/>
              <a:pPr>
                <a:defRPr/>
              </a:pPr>
              <a:t>‹#›</a:t>
            </a:fld>
            <a:endParaRPr lang="en-GB" altLang="en-US"/>
          </a:p>
        </p:txBody>
      </p:sp>
    </p:spTree>
    <p:extLst>
      <p:ext uri="{BB962C8B-B14F-4D97-AF65-F5344CB8AC3E}">
        <p14:creationId xmlns:p14="http://schemas.microsoft.com/office/powerpoint/2010/main" val="94878495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A0DAF2E-DC61-4E6E-94AB-B60AED80656E}" type="datetimeFigureOut">
              <a:rPr lang="en-GB"/>
              <a:pPr>
                <a:defRPr/>
              </a:pPr>
              <a:t>26/01/2023</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20B71BE9-486E-45C4-86CB-5A5F3C3951AF}" type="slidenum">
              <a:rPr lang="en-GB"/>
              <a:pPr>
                <a:defRPr/>
              </a:pPr>
              <a:t>‹#›</a:t>
            </a:fld>
            <a:endParaRPr lang="en-GB"/>
          </a:p>
        </p:txBody>
      </p:sp>
    </p:spTree>
    <p:extLst>
      <p:ext uri="{BB962C8B-B14F-4D97-AF65-F5344CB8AC3E}">
        <p14:creationId xmlns:p14="http://schemas.microsoft.com/office/powerpoint/2010/main" val="294054493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7"/>
            <a:ext cx="3008313" cy="871538"/>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2"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0F9898C3-4A5E-46F2-8CA9-97065EF60EB5}" type="datetimeFigureOut">
              <a:rPr lang="en-GB"/>
              <a:pPr>
                <a:defRPr/>
              </a:pPr>
              <a:t>26/01/2023</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E527412-71D6-44C2-A9F5-635BC2763565}" type="slidenum">
              <a:rPr lang="en-GB"/>
              <a:pPr>
                <a:defRPr/>
              </a:pPr>
              <a:t>‹#›</a:t>
            </a:fld>
            <a:endParaRPr lang="en-GB"/>
          </a:p>
        </p:txBody>
      </p:sp>
    </p:spTree>
    <p:extLst>
      <p:ext uri="{BB962C8B-B14F-4D97-AF65-F5344CB8AC3E}">
        <p14:creationId xmlns:p14="http://schemas.microsoft.com/office/powerpoint/2010/main" val="31275443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459581"/>
            <a:ext cx="5486400" cy="30861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82D78D83-690E-44A6-9615-6E3773D09219}" type="datetimeFigureOut">
              <a:rPr lang="en-GB"/>
              <a:pPr>
                <a:defRPr/>
              </a:pPr>
              <a:t>26/01/2023</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6B233AE-E9D9-464A-AA2D-6B972A04F9AF}" type="slidenum">
              <a:rPr lang="en-GB"/>
              <a:pPr>
                <a:defRPr/>
              </a:pPr>
              <a:t>‹#›</a:t>
            </a:fld>
            <a:endParaRPr lang="en-GB"/>
          </a:p>
        </p:txBody>
      </p:sp>
    </p:spTree>
    <p:extLst>
      <p:ext uri="{BB962C8B-B14F-4D97-AF65-F5344CB8AC3E}">
        <p14:creationId xmlns:p14="http://schemas.microsoft.com/office/powerpoint/2010/main" val="393453387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A4A34E77-4970-41AE-8E37-D8248A576885}" type="datetimeFigureOut">
              <a:rPr lang="en-GB"/>
              <a:pPr>
                <a:defRPr/>
              </a:pPr>
              <a:t>26/01/2023</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F6B9CED2-2637-4A41-9192-F691BFD70E77}" type="slidenum">
              <a:rPr lang="en-GB"/>
              <a:pPr>
                <a:defRPr/>
              </a:pPr>
              <a:t>‹#›</a:t>
            </a:fld>
            <a:endParaRPr lang="en-GB"/>
          </a:p>
        </p:txBody>
      </p:sp>
    </p:spTree>
    <p:extLst>
      <p:ext uri="{BB962C8B-B14F-4D97-AF65-F5344CB8AC3E}">
        <p14:creationId xmlns:p14="http://schemas.microsoft.com/office/powerpoint/2010/main" val="294133681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1E9B04DF-1EF5-402B-A3AD-220EAF3DB805}" type="datetimeFigureOut">
              <a:rPr lang="en-GB"/>
              <a:pPr>
                <a:defRPr/>
              </a:pPr>
              <a:t>26/01/2023</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78284ABD-F176-4BF4-91E7-E32687AA688D}" type="slidenum">
              <a:rPr lang="en-GB"/>
              <a:pPr>
                <a:defRPr/>
              </a:pPr>
              <a:t>‹#›</a:t>
            </a:fld>
            <a:endParaRPr lang="en-GB"/>
          </a:p>
        </p:txBody>
      </p:sp>
    </p:spTree>
    <p:extLst>
      <p:ext uri="{BB962C8B-B14F-4D97-AF65-F5344CB8AC3E}">
        <p14:creationId xmlns:p14="http://schemas.microsoft.com/office/powerpoint/2010/main" val="38598790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3074" name="Picture 2"/>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10634" y="-20538"/>
            <a:ext cx="9152000" cy="4092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hasCustomPrompt="1"/>
          </p:nvPr>
        </p:nvSpPr>
        <p:spPr>
          <a:xfrm>
            <a:off x="685800" y="1163236"/>
            <a:ext cx="7772400" cy="1021556"/>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722313" y="2180035"/>
            <a:ext cx="7772400" cy="1125140"/>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DF8B94E-925D-4A32-90AE-A4FAA5B8065E}" type="slidenum">
              <a:rPr lang="en-GB" altLang="en-US"/>
              <a:pPr>
                <a:defRPr/>
              </a:pPr>
              <a:t>‹#›</a:t>
            </a:fld>
            <a:endParaRPr lang="en-GB" altLang="en-US"/>
          </a:p>
        </p:txBody>
      </p:sp>
    </p:spTree>
    <p:extLst>
      <p:ext uri="{BB962C8B-B14F-4D97-AF65-F5344CB8AC3E}">
        <p14:creationId xmlns:p14="http://schemas.microsoft.com/office/powerpoint/2010/main" val="23047114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028700"/>
            <a:ext cx="3810000" cy="3086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028700"/>
            <a:ext cx="3810000" cy="3086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8A76B3E9-7FF0-4902-80F9-E8997D5A0E30}" type="slidenum">
              <a:rPr lang="en-GB" altLang="en-US"/>
              <a:pPr>
                <a:defRPr/>
              </a:pPr>
              <a:t>‹#›</a:t>
            </a:fld>
            <a:endParaRPr lang="en-GB" altLang="en-US"/>
          </a:p>
        </p:txBody>
      </p:sp>
    </p:spTree>
    <p:extLst>
      <p:ext uri="{BB962C8B-B14F-4D97-AF65-F5344CB8AC3E}">
        <p14:creationId xmlns:p14="http://schemas.microsoft.com/office/powerpoint/2010/main" val="30452839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8"/>
            <a:ext cx="8229600" cy="85725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9" name="Rectangle 6"/>
          <p:cNvSpPr>
            <a:spLocks noGrp="1" noChangeArrowheads="1"/>
          </p:cNvSpPr>
          <p:nvPr>
            <p:ph type="sldNum" sz="quarter" idx="12"/>
          </p:nvPr>
        </p:nvSpPr>
        <p:spPr>
          <a:ln/>
        </p:spPr>
        <p:txBody>
          <a:bodyPr/>
          <a:lstStyle>
            <a:lvl1pPr>
              <a:defRPr/>
            </a:lvl1pPr>
          </a:lstStyle>
          <a:p>
            <a:pPr>
              <a:defRPr/>
            </a:pPr>
            <a:fld id="{57203937-7804-4435-8F73-564F70BF0477}" type="slidenum">
              <a:rPr lang="en-GB" altLang="en-US"/>
              <a:pPr>
                <a:defRPr/>
              </a:pPr>
              <a:t>‹#›</a:t>
            </a:fld>
            <a:endParaRPr lang="en-GB" altLang="en-US"/>
          </a:p>
        </p:txBody>
      </p:sp>
    </p:spTree>
    <p:extLst>
      <p:ext uri="{BB962C8B-B14F-4D97-AF65-F5344CB8AC3E}">
        <p14:creationId xmlns:p14="http://schemas.microsoft.com/office/powerpoint/2010/main" val="22469718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5" name="Rectangle 6"/>
          <p:cNvSpPr>
            <a:spLocks noGrp="1" noChangeArrowheads="1"/>
          </p:cNvSpPr>
          <p:nvPr>
            <p:ph type="sldNum" sz="quarter" idx="12"/>
          </p:nvPr>
        </p:nvSpPr>
        <p:spPr>
          <a:ln/>
        </p:spPr>
        <p:txBody>
          <a:bodyPr/>
          <a:lstStyle>
            <a:lvl1pPr>
              <a:defRPr/>
            </a:lvl1pPr>
          </a:lstStyle>
          <a:p>
            <a:pPr>
              <a:defRPr/>
            </a:pPr>
            <a:fld id="{D89CFF8C-A83F-461F-AEDD-249687053BE5}" type="slidenum">
              <a:rPr lang="en-GB" altLang="en-US"/>
              <a:pPr>
                <a:defRPr/>
              </a:pPr>
              <a:t>‹#›</a:t>
            </a:fld>
            <a:endParaRPr lang="en-GB" altLang="en-US"/>
          </a:p>
        </p:txBody>
      </p:sp>
    </p:spTree>
    <p:extLst>
      <p:ext uri="{BB962C8B-B14F-4D97-AF65-F5344CB8AC3E}">
        <p14:creationId xmlns:p14="http://schemas.microsoft.com/office/powerpoint/2010/main" val="23470814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4" name="Rectangle 6"/>
          <p:cNvSpPr>
            <a:spLocks noGrp="1" noChangeArrowheads="1"/>
          </p:cNvSpPr>
          <p:nvPr>
            <p:ph type="sldNum" sz="quarter" idx="12"/>
          </p:nvPr>
        </p:nvSpPr>
        <p:spPr>
          <a:ln/>
        </p:spPr>
        <p:txBody>
          <a:bodyPr/>
          <a:lstStyle>
            <a:lvl1pPr>
              <a:defRPr/>
            </a:lvl1pPr>
          </a:lstStyle>
          <a:p>
            <a:pPr>
              <a:defRPr/>
            </a:pPr>
            <a:fld id="{F8DD0086-8934-43DE-AB7F-FE2D8ACF740C}" type="slidenum">
              <a:rPr lang="en-GB" altLang="en-US"/>
              <a:pPr>
                <a:defRPr/>
              </a:pPr>
              <a:t>‹#›</a:t>
            </a:fld>
            <a:endParaRPr lang="en-GB" altLang="en-US"/>
          </a:p>
        </p:txBody>
      </p:sp>
    </p:spTree>
    <p:extLst>
      <p:ext uri="{BB962C8B-B14F-4D97-AF65-F5344CB8AC3E}">
        <p14:creationId xmlns:p14="http://schemas.microsoft.com/office/powerpoint/2010/main" val="23790627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7"/>
            <a:ext cx="3008313" cy="871538"/>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2"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64278CB3-4A42-4C7D-9227-6531CAA8D3EB}" type="slidenum">
              <a:rPr lang="en-GB" altLang="en-US"/>
              <a:pPr>
                <a:defRPr/>
              </a:pPr>
              <a:t>‹#›</a:t>
            </a:fld>
            <a:endParaRPr lang="en-GB" altLang="en-US"/>
          </a:p>
        </p:txBody>
      </p:sp>
    </p:spTree>
    <p:extLst>
      <p:ext uri="{BB962C8B-B14F-4D97-AF65-F5344CB8AC3E}">
        <p14:creationId xmlns:p14="http://schemas.microsoft.com/office/powerpoint/2010/main" val="36941638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5.jpe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p:cNvPicPr>
            <a:picLocks noChangeAspect="1" noChangeArrowheads="1"/>
          </p:cNvPicPr>
          <p:nvPr/>
        </p:nvPicPr>
        <p:blipFill rotWithShape="1">
          <a:blip r:embed="rId14" cstate="screen">
            <a:extLst>
              <a:ext uri="{28A0092B-C50C-407E-A947-70E740481C1C}">
                <a14:useLocalDpi xmlns:a14="http://schemas.microsoft.com/office/drawing/2010/main"/>
              </a:ext>
            </a:extLst>
          </a:blip>
          <a:srcRect/>
          <a:stretch/>
        </p:blipFill>
        <p:spPr bwMode="auto">
          <a:xfrm>
            <a:off x="0" y="4529614"/>
            <a:ext cx="9139568" cy="61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27" name="Rectangle 2"/>
          <p:cNvSpPr>
            <a:spLocks noGrp="1" noChangeArrowheads="1"/>
          </p:cNvSpPr>
          <p:nvPr>
            <p:ph type="title"/>
          </p:nvPr>
        </p:nvSpPr>
        <p:spPr bwMode="auto">
          <a:xfrm>
            <a:off x="685800" y="171450"/>
            <a:ext cx="7772400" cy="800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Master title style</a:t>
            </a:r>
          </a:p>
        </p:txBody>
      </p:sp>
      <p:sp>
        <p:nvSpPr>
          <p:cNvPr id="1028" name="Rectangle 3"/>
          <p:cNvSpPr>
            <a:spLocks noGrp="1" noChangeArrowheads="1"/>
          </p:cNvSpPr>
          <p:nvPr>
            <p:ph type="body" idx="1"/>
          </p:nvPr>
        </p:nvSpPr>
        <p:spPr bwMode="auto">
          <a:xfrm>
            <a:off x="685800" y="1028700"/>
            <a:ext cx="7772400" cy="3086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dirty="0"/>
          </a:p>
        </p:txBody>
      </p:sp>
      <p:sp>
        <p:nvSpPr>
          <p:cNvPr id="2" name="Rectangle 4"/>
          <p:cNvSpPr>
            <a:spLocks noGrp="1" noChangeArrowheads="1"/>
          </p:cNvSpPr>
          <p:nvPr>
            <p:ph type="dt" sz="half" idx="2"/>
          </p:nvPr>
        </p:nvSpPr>
        <p:spPr bwMode="auto">
          <a:xfrm>
            <a:off x="152400" y="4171950"/>
            <a:ext cx="19050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pPr>
              <a:defRPr/>
            </a:pPr>
            <a:endParaRPr lang="en-GB" altLang="en-US" dirty="0"/>
          </a:p>
        </p:txBody>
      </p:sp>
      <p:sp>
        <p:nvSpPr>
          <p:cNvPr id="1029" name="Rectangle 5"/>
          <p:cNvSpPr>
            <a:spLocks noGrp="1" noChangeArrowheads="1"/>
          </p:cNvSpPr>
          <p:nvPr>
            <p:ph type="ftr" sz="quarter" idx="3"/>
          </p:nvPr>
        </p:nvSpPr>
        <p:spPr bwMode="auto">
          <a:xfrm>
            <a:off x="3276600" y="4171950"/>
            <a:ext cx="28956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pPr>
              <a:defRPr/>
            </a:pPr>
            <a:endParaRPr lang="en-GB" altLang="en-US"/>
          </a:p>
        </p:txBody>
      </p:sp>
      <p:sp>
        <p:nvSpPr>
          <p:cNvPr id="1030" name="Rectangle 6"/>
          <p:cNvSpPr>
            <a:spLocks noGrp="1" noChangeArrowheads="1"/>
          </p:cNvSpPr>
          <p:nvPr>
            <p:ph type="sldNum" sz="quarter" idx="4"/>
          </p:nvPr>
        </p:nvSpPr>
        <p:spPr bwMode="auto">
          <a:xfrm>
            <a:off x="7010400" y="4171950"/>
            <a:ext cx="19050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pPr>
              <a:defRPr/>
            </a:pPr>
            <a:fld id="{8B2FC1F5-3F11-4F4C-98D3-E04A951B33C5}" type="slidenum">
              <a:rPr lang="en-GB" altLang="en-US"/>
              <a:pPr>
                <a:defRPr/>
              </a:pPr>
              <a:t>‹#›</a:t>
            </a:fld>
            <a:endParaRPr lang="en-GB" altLang="en-US"/>
          </a:p>
        </p:txBody>
      </p:sp>
    </p:spTree>
  </p:cSld>
  <p:clrMap bg1="lt1" tx1="dk1" bg2="lt2" tx2="dk2" accent1="accent1" accent2="accent2" accent3="accent3" accent4="accent4" accent5="accent5" accent6="accent6" hlink="hlink" folHlink="folHlink"/>
  <p:sldLayoutIdLst>
    <p:sldLayoutId id="2147483694" r:id="rId1"/>
    <p:sldLayoutId id="2147483707"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5"/>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2"/>
          <p:cNvPicPr>
            <a:picLocks noChangeAspect="1" noChangeArrowheads="1"/>
          </p:cNvPicPr>
          <p:nvPr/>
        </p:nvPicPr>
        <p:blipFill rotWithShape="1">
          <a:blip r:embed="rId13" cstate="screen">
            <a:extLst>
              <a:ext uri="{28A0092B-C50C-407E-A947-70E740481C1C}">
                <a14:useLocalDpi xmlns:a14="http://schemas.microsoft.com/office/drawing/2010/main"/>
              </a:ext>
            </a:extLst>
          </a:blip>
          <a:srcRect/>
          <a:stretch/>
        </p:blipFill>
        <p:spPr bwMode="auto">
          <a:xfrm>
            <a:off x="-10634" y="-20538"/>
            <a:ext cx="9152000" cy="4092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Placeholder 1"/>
          <p:cNvSpPr>
            <a:spLocks noGrp="1"/>
          </p:cNvSpPr>
          <p:nvPr>
            <p:ph type="title"/>
          </p:nvPr>
        </p:nvSpPr>
        <p:spPr>
          <a:xfrm>
            <a:off x="179512" y="364350"/>
            <a:ext cx="7056784" cy="857250"/>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85384978-FF33-4943-AA93-CA0F6CF72124}" type="datetimeFigureOut">
              <a:rPr lang="en-GB" smtClean="0"/>
              <a:t>26/01/2023</a:t>
            </a:fld>
            <a:endParaRPr lang="en-GB"/>
          </a:p>
        </p:txBody>
      </p:sp>
      <p:sp>
        <p:nvSpPr>
          <p:cNvPr id="5" name="Footer Placeholder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DAC35110-1EFC-4265-8B99-12D554FCCDAB}" type="slidenum">
              <a:rPr lang="en-GB" smtClean="0"/>
              <a:t>‹#›</a:t>
            </a:fld>
            <a:endParaRPr lang="en-GB"/>
          </a:p>
        </p:txBody>
      </p:sp>
    </p:spTree>
    <p:extLst>
      <p:ext uri="{BB962C8B-B14F-4D97-AF65-F5344CB8AC3E}">
        <p14:creationId xmlns:p14="http://schemas.microsoft.com/office/powerpoint/2010/main" val="189591948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xStyles>
    <p:titleStyle>
      <a:lvl1pPr algn="l"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05978"/>
            <a:ext cx="82296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
        <p:nvSpPr>
          <p:cNvPr id="2051" name="Text Placeholder 2"/>
          <p:cNvSpPr>
            <a:spLocks noGrp="1"/>
          </p:cNvSpPr>
          <p:nvPr>
            <p:ph type="body" idx="1"/>
          </p:nvPr>
        </p:nvSpPr>
        <p:spPr bwMode="auto">
          <a:xfrm>
            <a:off x="457200" y="1200151"/>
            <a:ext cx="8229600" cy="3394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4" name="Date Placeholder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eaLnBrk="0" hangingPunct="0">
              <a:defRPr sz="1200" smtClean="0">
                <a:solidFill>
                  <a:schemeClr val="tx1">
                    <a:tint val="75000"/>
                  </a:schemeClr>
                </a:solidFill>
                <a:cs typeface="+mn-cs"/>
              </a:defRPr>
            </a:lvl1pPr>
          </a:lstStyle>
          <a:p>
            <a:pPr>
              <a:defRPr/>
            </a:pPr>
            <a:fld id="{9FADD070-3693-41F0-BADB-35FB541A71E6}" type="datetimeFigureOut">
              <a:rPr lang="en-GB"/>
              <a:pPr>
                <a:defRPr/>
              </a:pPr>
              <a:t>26/01/2023</a:t>
            </a:fld>
            <a:endParaRPr lang="en-GB"/>
          </a:p>
        </p:txBody>
      </p:sp>
      <p:sp>
        <p:nvSpPr>
          <p:cNvPr id="5" name="Footer Placeholder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eaLnBrk="0" hangingPunct="0">
              <a:defRPr sz="1200">
                <a:solidFill>
                  <a:schemeClr val="tx1">
                    <a:tint val="75000"/>
                  </a:schemeClr>
                </a:solidFill>
                <a:cs typeface="+mn-cs"/>
              </a:defRPr>
            </a:lvl1pPr>
          </a:lstStyle>
          <a:p>
            <a:pPr>
              <a:defRPr/>
            </a:pPr>
            <a:endParaRPr lang="en-GB"/>
          </a:p>
        </p:txBody>
      </p:sp>
      <p:sp>
        <p:nvSpPr>
          <p:cNvPr id="6" name="Slide Number Placeholder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eaLnBrk="0" hangingPunct="0">
              <a:defRPr sz="1200" smtClean="0">
                <a:solidFill>
                  <a:schemeClr val="tx1">
                    <a:tint val="75000"/>
                  </a:schemeClr>
                </a:solidFill>
                <a:cs typeface="+mn-cs"/>
              </a:defRPr>
            </a:lvl1pPr>
          </a:lstStyle>
          <a:p>
            <a:pPr>
              <a:defRPr/>
            </a:pPr>
            <a:fld id="{191FB2FD-B962-4662-80C0-9F11CBA06278}"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7.tiff"/><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7504" y="1923678"/>
            <a:ext cx="6840760" cy="1584176"/>
          </a:xfrm>
        </p:spPr>
        <p:txBody>
          <a:bodyPr/>
          <a:lstStyle/>
          <a:p>
            <a:r>
              <a:rPr lang="en-US" sz="3600" b="0" dirty="0">
                <a:latin typeface="+mn-lt"/>
              </a:rPr>
              <a:t>Foreign Bodies: ‘This crowded isle’ and the end of  ‘Open Door’ Britain</a:t>
            </a:r>
            <a:br>
              <a:rPr lang="en-GB" sz="1600" b="0" i="0" dirty="0">
                <a:solidFill>
                  <a:srgbClr val="393A3B"/>
                </a:solidFill>
                <a:effectLst/>
                <a:latin typeface="Lato" panose="020F0502020204030203" pitchFamily="34" charset="0"/>
              </a:rPr>
            </a:br>
            <a:endParaRPr lang="en-GB" sz="3600" dirty="0"/>
          </a:p>
        </p:txBody>
      </p:sp>
      <p:sp>
        <p:nvSpPr>
          <p:cNvPr id="3" name="Subtitle 2"/>
          <p:cNvSpPr>
            <a:spLocks noGrp="1"/>
          </p:cNvSpPr>
          <p:nvPr>
            <p:ph type="subTitle" idx="1"/>
          </p:nvPr>
        </p:nvSpPr>
        <p:spPr>
          <a:xfrm>
            <a:off x="259432" y="3507854"/>
            <a:ext cx="3880520" cy="792088"/>
          </a:xfrm>
        </p:spPr>
        <p:txBody>
          <a:bodyPr/>
          <a:lstStyle/>
          <a:p>
            <a:pPr>
              <a:spcBef>
                <a:spcPts val="0"/>
              </a:spcBef>
            </a:pPr>
            <a:r>
              <a:rPr lang="en-GB" sz="1800" dirty="0"/>
              <a:t>Professor Roberta Bivins</a:t>
            </a:r>
          </a:p>
          <a:p>
            <a:pPr>
              <a:spcBef>
                <a:spcPts val="0"/>
              </a:spcBef>
            </a:pPr>
            <a:r>
              <a:rPr lang="en-GB" sz="1800" dirty="0"/>
              <a:t>Centre for the History of Medicine</a:t>
            </a:r>
          </a:p>
          <a:p>
            <a:pPr>
              <a:spcBef>
                <a:spcPts val="0"/>
              </a:spcBef>
            </a:pPr>
            <a:r>
              <a:rPr lang="en-GB" sz="1800" dirty="0"/>
              <a:t>University of Warwick</a:t>
            </a:r>
          </a:p>
          <a:p>
            <a:r>
              <a:rPr lang="en-GB" dirty="0" err="1">
                <a:solidFill>
                  <a:srgbClr val="C00000"/>
                </a:solidFill>
              </a:rPr>
              <a:t>peopleshistorynhs.org</a:t>
            </a:r>
            <a:endParaRPr lang="en-GB" dirty="0">
              <a:solidFill>
                <a:srgbClr val="C00000"/>
              </a:solidFill>
            </a:endParaRPr>
          </a:p>
        </p:txBody>
      </p:sp>
      <p:sp>
        <p:nvSpPr>
          <p:cNvPr id="4" name="TextBox 3"/>
          <p:cNvSpPr txBox="1"/>
          <p:nvPr/>
        </p:nvSpPr>
        <p:spPr>
          <a:xfrm>
            <a:off x="9159631" y="-359508"/>
            <a:ext cx="184731" cy="461665"/>
          </a:xfrm>
          <a:prstGeom prst="rect">
            <a:avLst/>
          </a:prstGeom>
          <a:noFill/>
        </p:spPr>
        <p:txBody>
          <a:bodyPr wrap="none" rtlCol="0">
            <a:spAutoFit/>
          </a:bodyPr>
          <a:lstStyle/>
          <a:p>
            <a:endParaRPr lang="en-GB" dirty="0"/>
          </a:p>
        </p:txBody>
      </p:sp>
    </p:spTree>
    <p:extLst>
      <p:ext uri="{BB962C8B-B14F-4D97-AF65-F5344CB8AC3E}">
        <p14:creationId xmlns:p14="http://schemas.microsoft.com/office/powerpoint/2010/main" val="157084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FF57C37-011C-9245-ABE4-3A0B1171860B}"/>
              </a:ext>
            </a:extLst>
          </p:cNvPr>
          <p:cNvSpPr>
            <a:spLocks noGrp="1"/>
          </p:cNvSpPr>
          <p:nvPr>
            <p:ph type="title"/>
          </p:nvPr>
        </p:nvSpPr>
        <p:spPr>
          <a:xfrm>
            <a:off x="107504" y="171450"/>
            <a:ext cx="8784976" cy="528092"/>
          </a:xfrm>
        </p:spPr>
        <p:txBody>
          <a:bodyPr/>
          <a:lstStyle/>
          <a:p>
            <a:r>
              <a:rPr lang="en-GB" sz="2800" dirty="0"/>
              <a:t>What happens in UK immigration discourse after 1948?</a:t>
            </a:r>
          </a:p>
        </p:txBody>
      </p:sp>
      <p:sp>
        <p:nvSpPr>
          <p:cNvPr id="5" name="Content Placeholder 4">
            <a:extLst>
              <a:ext uri="{FF2B5EF4-FFF2-40B4-BE49-F238E27FC236}">
                <a16:creationId xmlns:a16="http://schemas.microsoft.com/office/drawing/2014/main" id="{D44E9522-754C-9045-B756-BC1B93D710B2}"/>
              </a:ext>
            </a:extLst>
          </p:cNvPr>
          <p:cNvSpPr>
            <a:spLocks noGrp="1"/>
          </p:cNvSpPr>
          <p:nvPr>
            <p:ph idx="1"/>
          </p:nvPr>
        </p:nvSpPr>
        <p:spPr>
          <a:xfrm>
            <a:off x="179512" y="843558"/>
            <a:ext cx="3888432" cy="4032448"/>
          </a:xfrm>
        </p:spPr>
        <p:txBody>
          <a:bodyPr/>
          <a:lstStyle/>
          <a:p>
            <a:pPr>
              <a:buFont typeface="Arial" panose="020B0604020202020204" pitchFamily="34" charset="0"/>
              <a:buChar char="•"/>
            </a:pPr>
            <a:r>
              <a:rPr lang="en-GB" sz="2000" dirty="0"/>
              <a:t>In your archive groups, think about how immigrants and immigration have been discussed in the UK since WWII. What metaphors, analogies, come up repeatedly? What is the tone of discourse?</a:t>
            </a:r>
          </a:p>
          <a:p>
            <a:pPr>
              <a:buFont typeface="Arial" panose="020B0604020202020204" pitchFamily="34" charset="0"/>
              <a:buChar char="•"/>
            </a:pPr>
            <a:r>
              <a:rPr lang="en-GB" sz="2000" dirty="0"/>
              <a:t>If this is your archive week, prepare to discuss your find in this light. What does it tell us?</a:t>
            </a:r>
          </a:p>
        </p:txBody>
      </p:sp>
      <p:pic>
        <p:nvPicPr>
          <p:cNvPr id="6" name="Picture 5">
            <a:extLst>
              <a:ext uri="{FF2B5EF4-FFF2-40B4-BE49-F238E27FC236}">
                <a16:creationId xmlns:a16="http://schemas.microsoft.com/office/drawing/2014/main" id="{CB466B3D-6671-D043-8B61-2A8090753719}"/>
              </a:ext>
            </a:extLst>
          </p:cNvPr>
          <p:cNvPicPr>
            <a:picLocks noChangeAspect="1"/>
          </p:cNvPicPr>
          <p:nvPr/>
        </p:nvPicPr>
        <p:blipFill>
          <a:blip r:embed="rId2"/>
          <a:stretch>
            <a:fillRect/>
          </a:stretch>
        </p:blipFill>
        <p:spPr>
          <a:xfrm>
            <a:off x="4095219" y="1131590"/>
            <a:ext cx="4869088" cy="2808312"/>
          </a:xfrm>
          <a:prstGeom prst="rect">
            <a:avLst/>
          </a:prstGeom>
        </p:spPr>
      </p:pic>
      <p:sp>
        <p:nvSpPr>
          <p:cNvPr id="7" name="TextBox 6">
            <a:extLst>
              <a:ext uri="{FF2B5EF4-FFF2-40B4-BE49-F238E27FC236}">
                <a16:creationId xmlns:a16="http://schemas.microsoft.com/office/drawing/2014/main" id="{948551C3-6972-F243-B0AE-7475A4C668C9}"/>
              </a:ext>
            </a:extLst>
          </p:cNvPr>
          <p:cNvSpPr txBox="1"/>
          <p:nvPr/>
        </p:nvSpPr>
        <p:spPr>
          <a:xfrm>
            <a:off x="5004048" y="4155926"/>
            <a:ext cx="4037195" cy="338554"/>
          </a:xfrm>
          <a:prstGeom prst="rect">
            <a:avLst/>
          </a:prstGeom>
          <a:noFill/>
        </p:spPr>
        <p:txBody>
          <a:bodyPr wrap="none" rtlCol="0">
            <a:spAutoFit/>
          </a:bodyPr>
          <a:lstStyle/>
          <a:p>
            <a:r>
              <a:rPr lang="en-GB" sz="1600" dirty="0">
                <a:latin typeface="+mn-lt"/>
              </a:rPr>
              <a:t>Michael Cummings, </a:t>
            </a:r>
            <a:r>
              <a:rPr lang="en-GB" sz="1600" i="1" dirty="0">
                <a:latin typeface="+mn-lt"/>
              </a:rPr>
              <a:t>Daily Express</a:t>
            </a:r>
            <a:r>
              <a:rPr lang="en-GB" sz="1600" dirty="0">
                <a:latin typeface="+mn-lt"/>
              </a:rPr>
              <a:t>, 17 Jan 1962</a:t>
            </a:r>
          </a:p>
        </p:txBody>
      </p:sp>
    </p:spTree>
    <p:extLst>
      <p:ext uri="{BB962C8B-B14F-4D97-AF65-F5344CB8AC3E}">
        <p14:creationId xmlns:p14="http://schemas.microsoft.com/office/powerpoint/2010/main" val="26052883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DE0E706-5263-CD12-90AE-B4E146C55B0D}"/>
              </a:ext>
            </a:extLst>
          </p:cNvPr>
          <p:cNvSpPr>
            <a:spLocks noGrp="1"/>
          </p:cNvSpPr>
          <p:nvPr>
            <p:ph type="title"/>
          </p:nvPr>
        </p:nvSpPr>
        <p:spPr>
          <a:xfrm>
            <a:off x="-1" y="411510"/>
            <a:ext cx="7174012" cy="936103"/>
          </a:xfrm>
        </p:spPr>
        <p:txBody>
          <a:bodyPr>
            <a:noAutofit/>
          </a:bodyPr>
          <a:lstStyle/>
          <a:p>
            <a:r>
              <a:rPr lang="en-GB" sz="2400" dirty="0"/>
              <a:t>(Never)Ending ‘Open Door Britain’ … or ‘Why Immigration control doesn’t work’</a:t>
            </a:r>
          </a:p>
        </p:txBody>
      </p:sp>
      <p:pic>
        <p:nvPicPr>
          <p:cNvPr id="15" name="Content Placeholder 14">
            <a:extLst>
              <a:ext uri="{FF2B5EF4-FFF2-40B4-BE49-F238E27FC236}">
                <a16:creationId xmlns:a16="http://schemas.microsoft.com/office/drawing/2014/main" id="{9264E409-61E4-AE49-9EBA-10582BD42C02}"/>
              </a:ext>
            </a:extLst>
          </p:cNvPr>
          <p:cNvPicPr>
            <a:picLocks noGrp="1" noChangeAspect="1"/>
          </p:cNvPicPr>
          <p:nvPr>
            <p:ph sz="half" idx="1"/>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823520" y="1203598"/>
            <a:ext cx="4320480" cy="3456384"/>
          </a:xfrm>
        </p:spPr>
      </p:pic>
      <p:sp>
        <p:nvSpPr>
          <p:cNvPr id="13" name="Content Placeholder 12">
            <a:extLst>
              <a:ext uri="{FF2B5EF4-FFF2-40B4-BE49-F238E27FC236}">
                <a16:creationId xmlns:a16="http://schemas.microsoft.com/office/drawing/2014/main" id="{063FB93E-3771-8D41-B0EE-84E31A97DE14}"/>
              </a:ext>
            </a:extLst>
          </p:cNvPr>
          <p:cNvSpPr>
            <a:spLocks noGrp="1"/>
          </p:cNvSpPr>
          <p:nvPr>
            <p:ph sz="half" idx="2"/>
          </p:nvPr>
        </p:nvSpPr>
        <p:spPr>
          <a:xfrm>
            <a:off x="107503" y="1258171"/>
            <a:ext cx="4896545" cy="3833605"/>
          </a:xfrm>
        </p:spPr>
        <p:txBody>
          <a:bodyPr>
            <a:normAutofit fontScale="55000" lnSpcReduction="20000"/>
          </a:bodyPr>
          <a:lstStyle/>
          <a:p>
            <a:pPr marL="0" indent="0">
              <a:buNone/>
            </a:pPr>
            <a:endParaRPr lang="en-GB" dirty="0"/>
          </a:p>
          <a:p>
            <a:pPr marL="0" indent="0">
              <a:buNone/>
            </a:pPr>
            <a:r>
              <a:rPr lang="en-GB" dirty="0"/>
              <a:t>Migration is inherently transnational: one nation cannot determine its immigration policy without considering global conditions;</a:t>
            </a:r>
          </a:p>
          <a:p>
            <a:pPr marL="0" indent="0">
              <a:buNone/>
            </a:pPr>
            <a:endParaRPr lang="en-GB" dirty="0"/>
          </a:p>
          <a:p>
            <a:pPr marL="0" indent="0">
              <a:buNone/>
            </a:pPr>
            <a:r>
              <a:rPr lang="en-GB" dirty="0"/>
              <a:t>Legal and physical borders must be permeable: no island is an island</a:t>
            </a:r>
          </a:p>
          <a:p>
            <a:pPr marL="0" indent="0">
              <a:buNone/>
            </a:pPr>
            <a:endParaRPr lang="en-GB" dirty="0"/>
          </a:p>
          <a:p>
            <a:pPr marL="0" indent="0">
              <a:buNone/>
            </a:pPr>
            <a:r>
              <a:rPr lang="en-GB" dirty="0"/>
              <a:t>Past commitments affect responses to new circumstances</a:t>
            </a:r>
          </a:p>
          <a:p>
            <a:pPr marL="0" indent="0">
              <a:buNone/>
            </a:pPr>
            <a:endParaRPr lang="en-GB" dirty="0"/>
          </a:p>
          <a:p>
            <a:pPr marL="0" indent="0">
              <a:buNone/>
            </a:pPr>
            <a:r>
              <a:rPr lang="en-GB" dirty="0"/>
              <a:t>So: WWII economic impacts; Cold War geopolitical impacts; imperial commitments; local populations; national myths all shape migration policy… And let’s not forget the Ireland Act of 1949, which states, ‘notwithstanding that the Republic of Ireland is not part of His Majesty’s dominions, the Republic of Ireland is not a foreign country for the purposes of any law in force in any part of the United Kingdom or in any colony, protectorate or United Kingdom trust territory,’</a:t>
            </a:r>
          </a:p>
        </p:txBody>
      </p:sp>
    </p:spTree>
    <p:extLst>
      <p:ext uri="{BB962C8B-B14F-4D97-AF65-F5344CB8AC3E}">
        <p14:creationId xmlns:p14="http://schemas.microsoft.com/office/powerpoint/2010/main" val="27393263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049961-A961-F94C-830C-5877AE6B216F}"/>
              </a:ext>
            </a:extLst>
          </p:cNvPr>
          <p:cNvSpPr>
            <a:spLocks noGrp="1"/>
          </p:cNvSpPr>
          <p:nvPr>
            <p:ph type="title" idx="4294967295"/>
          </p:nvPr>
        </p:nvSpPr>
        <p:spPr>
          <a:xfrm>
            <a:off x="0" y="325438"/>
            <a:ext cx="6012160" cy="662136"/>
          </a:xfrm>
        </p:spPr>
        <p:txBody>
          <a:bodyPr>
            <a:normAutofit/>
          </a:bodyPr>
          <a:lstStyle/>
          <a:p>
            <a:r>
              <a:rPr lang="en-GB" sz="2400" dirty="0"/>
              <a:t>Organic, Free-Range Essay Planning</a:t>
            </a:r>
          </a:p>
        </p:txBody>
      </p:sp>
      <p:sp>
        <p:nvSpPr>
          <p:cNvPr id="5" name="TextBox 4">
            <a:extLst>
              <a:ext uri="{FF2B5EF4-FFF2-40B4-BE49-F238E27FC236}">
                <a16:creationId xmlns:a16="http://schemas.microsoft.com/office/drawing/2014/main" id="{D37B61C0-DEF4-564C-A7B4-23D8DD289391}"/>
              </a:ext>
            </a:extLst>
          </p:cNvPr>
          <p:cNvSpPr txBox="1"/>
          <p:nvPr/>
        </p:nvSpPr>
        <p:spPr>
          <a:xfrm>
            <a:off x="179513" y="969381"/>
            <a:ext cx="1296143" cy="830997"/>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GB" sz="1600" dirty="0"/>
              <a:t>Step 1: What are my questions?</a:t>
            </a:r>
          </a:p>
        </p:txBody>
      </p:sp>
      <p:sp>
        <p:nvSpPr>
          <p:cNvPr id="6" name="TextBox 5">
            <a:extLst>
              <a:ext uri="{FF2B5EF4-FFF2-40B4-BE49-F238E27FC236}">
                <a16:creationId xmlns:a16="http://schemas.microsoft.com/office/drawing/2014/main" id="{DF587F6D-D1E4-8E41-904E-8CA349F82E14}"/>
              </a:ext>
            </a:extLst>
          </p:cNvPr>
          <p:cNvSpPr txBox="1"/>
          <p:nvPr/>
        </p:nvSpPr>
        <p:spPr>
          <a:xfrm>
            <a:off x="155288" y="2283718"/>
            <a:ext cx="1305526" cy="2554545"/>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en-GB" sz="1600" dirty="0"/>
              <a:t>Why does the 1962 CIA introduce health checks? Why was this ‘neutral’ in UK, but outrageous in Pakistan?</a:t>
            </a:r>
          </a:p>
        </p:txBody>
      </p:sp>
      <p:sp>
        <p:nvSpPr>
          <p:cNvPr id="7" name="TextBox 6">
            <a:extLst>
              <a:ext uri="{FF2B5EF4-FFF2-40B4-BE49-F238E27FC236}">
                <a16:creationId xmlns:a16="http://schemas.microsoft.com/office/drawing/2014/main" id="{85C01CDE-F148-4147-840B-2F9B8299539A}"/>
              </a:ext>
            </a:extLst>
          </p:cNvPr>
          <p:cNvSpPr txBox="1"/>
          <p:nvPr/>
        </p:nvSpPr>
        <p:spPr>
          <a:xfrm>
            <a:off x="1602665" y="969380"/>
            <a:ext cx="1218267" cy="830997"/>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GB" sz="1600" dirty="0"/>
              <a:t>Step 2:</a:t>
            </a:r>
          </a:p>
          <a:p>
            <a:r>
              <a:rPr lang="en-GB" sz="1600" dirty="0"/>
              <a:t>What is the context?</a:t>
            </a:r>
          </a:p>
        </p:txBody>
      </p:sp>
      <p:sp>
        <p:nvSpPr>
          <p:cNvPr id="8" name="TextBox 7">
            <a:extLst>
              <a:ext uri="{FF2B5EF4-FFF2-40B4-BE49-F238E27FC236}">
                <a16:creationId xmlns:a16="http://schemas.microsoft.com/office/drawing/2014/main" id="{0DCA242C-E9BA-1442-AF6C-85D9F2F98ADA}"/>
              </a:ext>
            </a:extLst>
          </p:cNvPr>
          <p:cNvSpPr txBox="1"/>
          <p:nvPr/>
        </p:nvSpPr>
        <p:spPr>
          <a:xfrm>
            <a:off x="1547664" y="2283718"/>
            <a:ext cx="1368152" cy="2800767"/>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en-GB" sz="1600" dirty="0"/>
              <a:t>Post-war, post-colonial UK and Pakistan, post NHS, post “race riots” of 1958, </a:t>
            </a:r>
            <a:r>
              <a:rPr lang="en-GB" sz="1600" u="sng" dirty="0"/>
              <a:t>PRE</a:t>
            </a:r>
            <a:r>
              <a:rPr lang="en-GB" sz="1600" dirty="0"/>
              <a:t> first restriction of Imperial citizenship</a:t>
            </a:r>
          </a:p>
        </p:txBody>
      </p:sp>
      <p:sp>
        <p:nvSpPr>
          <p:cNvPr id="9" name="TextBox 8">
            <a:extLst>
              <a:ext uri="{FF2B5EF4-FFF2-40B4-BE49-F238E27FC236}">
                <a16:creationId xmlns:a16="http://schemas.microsoft.com/office/drawing/2014/main" id="{92A55070-E706-504B-B8EB-E7C9114B0731}"/>
              </a:ext>
            </a:extLst>
          </p:cNvPr>
          <p:cNvSpPr txBox="1"/>
          <p:nvPr/>
        </p:nvSpPr>
        <p:spPr>
          <a:xfrm>
            <a:off x="2915012" y="969379"/>
            <a:ext cx="1368152" cy="830997"/>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GB" sz="1600" dirty="0"/>
              <a:t>Step 3: What evidence can I use?</a:t>
            </a:r>
          </a:p>
        </p:txBody>
      </p:sp>
      <p:sp>
        <p:nvSpPr>
          <p:cNvPr id="10" name="TextBox 9">
            <a:extLst>
              <a:ext uri="{FF2B5EF4-FFF2-40B4-BE49-F238E27FC236}">
                <a16:creationId xmlns:a16="http://schemas.microsoft.com/office/drawing/2014/main" id="{E791EB53-792D-1145-A2B0-E77329E3F451}"/>
              </a:ext>
            </a:extLst>
          </p:cNvPr>
          <p:cNvSpPr txBox="1"/>
          <p:nvPr/>
        </p:nvSpPr>
        <p:spPr>
          <a:xfrm>
            <a:off x="4373652" y="956129"/>
            <a:ext cx="1417284" cy="830997"/>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GB" sz="1600" dirty="0"/>
              <a:t>Step 4: What is my argument?</a:t>
            </a:r>
          </a:p>
        </p:txBody>
      </p:sp>
      <p:sp>
        <p:nvSpPr>
          <p:cNvPr id="11" name="TextBox 10">
            <a:extLst>
              <a:ext uri="{FF2B5EF4-FFF2-40B4-BE49-F238E27FC236}">
                <a16:creationId xmlns:a16="http://schemas.microsoft.com/office/drawing/2014/main" id="{02345A73-3153-8B4B-A53D-7345E4D10107}"/>
              </a:ext>
            </a:extLst>
          </p:cNvPr>
          <p:cNvSpPr txBox="1"/>
          <p:nvPr/>
        </p:nvSpPr>
        <p:spPr>
          <a:xfrm>
            <a:off x="5881424" y="476938"/>
            <a:ext cx="1348913" cy="1323439"/>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GB" sz="1600" dirty="0"/>
              <a:t>Step 5: How should I structure? Themes vs Chronology</a:t>
            </a:r>
          </a:p>
        </p:txBody>
      </p:sp>
      <p:sp>
        <p:nvSpPr>
          <p:cNvPr id="12" name="TextBox 11">
            <a:extLst>
              <a:ext uri="{FF2B5EF4-FFF2-40B4-BE49-F238E27FC236}">
                <a16:creationId xmlns:a16="http://schemas.microsoft.com/office/drawing/2014/main" id="{B9D97B06-4281-FD47-9B26-BE14810AD6DC}"/>
              </a:ext>
            </a:extLst>
          </p:cNvPr>
          <p:cNvSpPr txBox="1"/>
          <p:nvPr/>
        </p:nvSpPr>
        <p:spPr>
          <a:xfrm>
            <a:off x="7357080" y="476937"/>
            <a:ext cx="1689462" cy="1323439"/>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GB" sz="1600" dirty="0"/>
              <a:t>Step 6: Sketch it out: avoid repetition, concentrate description</a:t>
            </a:r>
          </a:p>
        </p:txBody>
      </p:sp>
      <p:sp>
        <p:nvSpPr>
          <p:cNvPr id="13" name="TextBox 12">
            <a:extLst>
              <a:ext uri="{FF2B5EF4-FFF2-40B4-BE49-F238E27FC236}">
                <a16:creationId xmlns:a16="http://schemas.microsoft.com/office/drawing/2014/main" id="{4CA6610A-EECC-1541-8F4A-3294C8D5359B}"/>
              </a:ext>
            </a:extLst>
          </p:cNvPr>
          <p:cNvSpPr txBox="1"/>
          <p:nvPr/>
        </p:nvSpPr>
        <p:spPr>
          <a:xfrm>
            <a:off x="236420" y="1811215"/>
            <a:ext cx="821059" cy="338554"/>
          </a:xfrm>
          <a:prstGeom prst="rect">
            <a:avLst/>
          </a:prstGeom>
          <a:noFill/>
        </p:spPr>
        <p:txBody>
          <a:bodyPr wrap="none" rtlCol="0">
            <a:spAutoFit/>
          </a:bodyPr>
          <a:lstStyle/>
          <a:p>
            <a:r>
              <a:rPr lang="en-GB" sz="1600" dirty="0"/>
              <a:t>THINK</a:t>
            </a:r>
          </a:p>
        </p:txBody>
      </p:sp>
      <p:sp>
        <p:nvSpPr>
          <p:cNvPr id="14" name="TextBox 13">
            <a:extLst>
              <a:ext uri="{FF2B5EF4-FFF2-40B4-BE49-F238E27FC236}">
                <a16:creationId xmlns:a16="http://schemas.microsoft.com/office/drawing/2014/main" id="{5A67CEFF-7A15-3045-B396-A93C24799CFE}"/>
              </a:ext>
            </a:extLst>
          </p:cNvPr>
          <p:cNvSpPr txBox="1"/>
          <p:nvPr/>
        </p:nvSpPr>
        <p:spPr>
          <a:xfrm>
            <a:off x="1691680" y="1811215"/>
            <a:ext cx="740908" cy="338554"/>
          </a:xfrm>
          <a:prstGeom prst="rect">
            <a:avLst/>
          </a:prstGeom>
          <a:noFill/>
        </p:spPr>
        <p:txBody>
          <a:bodyPr wrap="none" rtlCol="0">
            <a:spAutoFit/>
          </a:bodyPr>
          <a:lstStyle/>
          <a:p>
            <a:r>
              <a:rPr lang="en-GB" sz="1600" dirty="0"/>
              <a:t>READ</a:t>
            </a:r>
          </a:p>
        </p:txBody>
      </p:sp>
      <p:sp>
        <p:nvSpPr>
          <p:cNvPr id="15" name="TextBox 14">
            <a:extLst>
              <a:ext uri="{FF2B5EF4-FFF2-40B4-BE49-F238E27FC236}">
                <a16:creationId xmlns:a16="http://schemas.microsoft.com/office/drawing/2014/main" id="{A631F419-C0FA-2D4E-81E6-A6BBE5BABD5B}"/>
              </a:ext>
            </a:extLst>
          </p:cNvPr>
          <p:cNvSpPr txBox="1"/>
          <p:nvPr/>
        </p:nvSpPr>
        <p:spPr>
          <a:xfrm>
            <a:off x="2938970" y="1800375"/>
            <a:ext cx="1252266" cy="338554"/>
          </a:xfrm>
          <a:prstGeom prst="rect">
            <a:avLst/>
          </a:prstGeom>
          <a:noFill/>
        </p:spPr>
        <p:txBody>
          <a:bodyPr wrap="none" rtlCol="0">
            <a:spAutoFit/>
          </a:bodyPr>
          <a:lstStyle/>
          <a:p>
            <a:r>
              <a:rPr lang="en-GB" sz="1600" dirty="0"/>
              <a:t>RESEARCH</a:t>
            </a:r>
          </a:p>
        </p:txBody>
      </p:sp>
      <p:sp>
        <p:nvSpPr>
          <p:cNvPr id="16" name="TextBox 15">
            <a:extLst>
              <a:ext uri="{FF2B5EF4-FFF2-40B4-BE49-F238E27FC236}">
                <a16:creationId xmlns:a16="http://schemas.microsoft.com/office/drawing/2014/main" id="{A1A1749A-75A8-FF4B-BC2F-7D00DC0E3F3D}"/>
              </a:ext>
            </a:extLst>
          </p:cNvPr>
          <p:cNvSpPr txBox="1"/>
          <p:nvPr/>
        </p:nvSpPr>
        <p:spPr>
          <a:xfrm>
            <a:off x="4570956" y="1782599"/>
            <a:ext cx="821059" cy="338554"/>
          </a:xfrm>
          <a:prstGeom prst="rect">
            <a:avLst/>
          </a:prstGeom>
          <a:noFill/>
        </p:spPr>
        <p:txBody>
          <a:bodyPr wrap="none" rtlCol="0">
            <a:spAutoFit/>
          </a:bodyPr>
          <a:lstStyle/>
          <a:p>
            <a:r>
              <a:rPr lang="en-GB" sz="1600" dirty="0"/>
              <a:t>THINK</a:t>
            </a:r>
          </a:p>
        </p:txBody>
      </p:sp>
      <p:sp>
        <p:nvSpPr>
          <p:cNvPr id="17" name="TextBox 16">
            <a:extLst>
              <a:ext uri="{FF2B5EF4-FFF2-40B4-BE49-F238E27FC236}">
                <a16:creationId xmlns:a16="http://schemas.microsoft.com/office/drawing/2014/main" id="{2FBAC070-7DB8-EE40-8251-67338EFCB7C3}"/>
              </a:ext>
            </a:extLst>
          </p:cNvPr>
          <p:cNvSpPr txBox="1"/>
          <p:nvPr/>
        </p:nvSpPr>
        <p:spPr>
          <a:xfrm>
            <a:off x="5685638" y="1782599"/>
            <a:ext cx="1924501" cy="338554"/>
          </a:xfrm>
          <a:prstGeom prst="rect">
            <a:avLst/>
          </a:prstGeom>
          <a:noFill/>
        </p:spPr>
        <p:txBody>
          <a:bodyPr wrap="none" rtlCol="0">
            <a:spAutoFit/>
          </a:bodyPr>
          <a:lstStyle/>
          <a:p>
            <a:r>
              <a:rPr lang="en-GB" sz="1600" dirty="0"/>
              <a:t>HOW DO I WRITE?</a:t>
            </a:r>
          </a:p>
        </p:txBody>
      </p:sp>
      <p:sp>
        <p:nvSpPr>
          <p:cNvPr id="18" name="TextBox 17">
            <a:extLst>
              <a:ext uri="{FF2B5EF4-FFF2-40B4-BE49-F238E27FC236}">
                <a16:creationId xmlns:a16="http://schemas.microsoft.com/office/drawing/2014/main" id="{695BB322-58B6-F149-9807-594054B4E37F}"/>
              </a:ext>
            </a:extLst>
          </p:cNvPr>
          <p:cNvSpPr txBox="1"/>
          <p:nvPr/>
        </p:nvSpPr>
        <p:spPr>
          <a:xfrm>
            <a:off x="7700627" y="1768659"/>
            <a:ext cx="1071127" cy="338554"/>
          </a:xfrm>
          <a:prstGeom prst="rect">
            <a:avLst/>
          </a:prstGeom>
          <a:noFill/>
        </p:spPr>
        <p:txBody>
          <a:bodyPr wrap="none" rtlCol="0">
            <a:spAutoFit/>
          </a:bodyPr>
          <a:lstStyle/>
          <a:p>
            <a:r>
              <a:rPr lang="en-GB" sz="1600" dirty="0"/>
              <a:t>OUTLINE</a:t>
            </a:r>
          </a:p>
        </p:txBody>
      </p:sp>
      <p:sp>
        <p:nvSpPr>
          <p:cNvPr id="19" name="TextBox 18">
            <a:extLst>
              <a:ext uri="{FF2B5EF4-FFF2-40B4-BE49-F238E27FC236}">
                <a16:creationId xmlns:a16="http://schemas.microsoft.com/office/drawing/2014/main" id="{30C2F88B-DBAC-1F47-B72C-58501C5E2554}"/>
              </a:ext>
            </a:extLst>
          </p:cNvPr>
          <p:cNvSpPr txBox="1"/>
          <p:nvPr/>
        </p:nvSpPr>
        <p:spPr>
          <a:xfrm>
            <a:off x="3028377" y="2283717"/>
            <a:ext cx="1345275" cy="2800767"/>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en-GB" sz="1600" dirty="0"/>
              <a:t>2’ reading </a:t>
            </a:r>
            <a:r>
              <a:rPr lang="en-GB" sz="1600" dirty="0">
                <a:sym typeface="Wingdings" pitchFamily="2" charset="2"/>
              </a:rPr>
              <a:t> </a:t>
            </a:r>
            <a:r>
              <a:rPr lang="en-GB" sz="1600" dirty="0"/>
              <a:t>to Hansards, TNA file series, historical newspapers. These </a:t>
            </a:r>
            <a:r>
              <a:rPr lang="en-GB" sz="1600" dirty="0">
                <a:sym typeface="Wingdings" pitchFamily="2" charset="2"/>
              </a:rPr>
              <a:t></a:t>
            </a:r>
            <a:r>
              <a:rPr lang="en-GB" sz="1600" dirty="0"/>
              <a:t> to diplomatic papers and medical journals</a:t>
            </a:r>
          </a:p>
        </p:txBody>
      </p:sp>
      <p:sp>
        <p:nvSpPr>
          <p:cNvPr id="20" name="TextBox 19">
            <a:extLst>
              <a:ext uri="{FF2B5EF4-FFF2-40B4-BE49-F238E27FC236}">
                <a16:creationId xmlns:a16="http://schemas.microsoft.com/office/drawing/2014/main" id="{2037DD3E-7672-484B-94ED-506DBDBCD9CB}"/>
              </a:ext>
            </a:extLst>
          </p:cNvPr>
          <p:cNvSpPr txBox="1"/>
          <p:nvPr/>
        </p:nvSpPr>
        <p:spPr>
          <a:xfrm>
            <a:off x="4499993" y="2211710"/>
            <a:ext cx="1290943" cy="2800767"/>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en-GB" sz="1600" dirty="0"/>
              <a:t>Smallpox outbreak legitimates restriction, ‘health checks’. ‘Objectivity’ of science’ appears to legitimate intervention</a:t>
            </a:r>
          </a:p>
        </p:txBody>
      </p:sp>
      <p:sp>
        <p:nvSpPr>
          <p:cNvPr id="21" name="TextBox 20">
            <a:extLst>
              <a:ext uri="{FF2B5EF4-FFF2-40B4-BE49-F238E27FC236}">
                <a16:creationId xmlns:a16="http://schemas.microsoft.com/office/drawing/2014/main" id="{CF93CD46-877A-0046-8C3D-9222BF1BE745}"/>
              </a:ext>
            </a:extLst>
          </p:cNvPr>
          <p:cNvSpPr txBox="1"/>
          <p:nvPr/>
        </p:nvSpPr>
        <p:spPr>
          <a:xfrm>
            <a:off x="5866023" y="2211710"/>
            <a:ext cx="1354872" cy="2246769"/>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en-GB" sz="1400" dirty="0"/>
              <a:t>I like storytelling and evidence more than theory; my story is one of cause and effect; themes follow chronological shifts</a:t>
            </a:r>
          </a:p>
        </p:txBody>
      </p:sp>
      <p:sp>
        <p:nvSpPr>
          <p:cNvPr id="22" name="TextBox 21">
            <a:extLst>
              <a:ext uri="{FF2B5EF4-FFF2-40B4-BE49-F238E27FC236}">
                <a16:creationId xmlns:a16="http://schemas.microsoft.com/office/drawing/2014/main" id="{F9EC939A-5E71-6A48-8821-D674320AFF86}"/>
              </a:ext>
            </a:extLst>
          </p:cNvPr>
          <p:cNvSpPr txBox="1"/>
          <p:nvPr/>
        </p:nvSpPr>
        <p:spPr>
          <a:xfrm>
            <a:off x="7339260" y="2048340"/>
            <a:ext cx="1707282" cy="3108543"/>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en-GB" sz="1400" dirty="0">
                <a:solidFill>
                  <a:srgbClr val="FF0000"/>
                </a:solidFill>
              </a:rPr>
              <a:t>I.</a:t>
            </a:r>
            <a:r>
              <a:rPr lang="en-GB" sz="1400" dirty="0"/>
              <a:t> Context: outbreaks and CIA Bill</a:t>
            </a:r>
          </a:p>
          <a:p>
            <a:r>
              <a:rPr lang="en-GB" sz="1400" dirty="0">
                <a:solidFill>
                  <a:srgbClr val="FF0000"/>
                </a:solidFill>
              </a:rPr>
              <a:t>II. </a:t>
            </a:r>
            <a:r>
              <a:rPr lang="en-GB" sz="1400" dirty="0"/>
              <a:t>Media Reponses UK: Immigration Debates pre</a:t>
            </a:r>
          </a:p>
          <a:p>
            <a:r>
              <a:rPr lang="en-GB" sz="1400" dirty="0">
                <a:solidFill>
                  <a:srgbClr val="FF0000"/>
                </a:solidFill>
              </a:rPr>
              <a:t>III. </a:t>
            </a:r>
            <a:r>
              <a:rPr lang="en-GB" sz="1400" dirty="0"/>
              <a:t>Media Reponses Pakistan: health or hatred</a:t>
            </a:r>
          </a:p>
          <a:p>
            <a:r>
              <a:rPr lang="en-GB" sz="1400" dirty="0">
                <a:solidFill>
                  <a:srgbClr val="FF0000"/>
                </a:solidFill>
              </a:rPr>
              <a:t>IV. </a:t>
            </a:r>
            <a:r>
              <a:rPr lang="en-GB" sz="1400" dirty="0"/>
              <a:t>Media Reponses UK: Migrant=threat</a:t>
            </a:r>
          </a:p>
          <a:p>
            <a:r>
              <a:rPr lang="en-GB" sz="1400" dirty="0">
                <a:solidFill>
                  <a:srgbClr val="FF0000"/>
                </a:solidFill>
              </a:rPr>
              <a:t>V. </a:t>
            </a:r>
            <a:r>
              <a:rPr lang="en-GB" sz="1400" dirty="0"/>
              <a:t>Long-term Effects: immigration control; mis-perceptions of migrants</a:t>
            </a:r>
          </a:p>
        </p:txBody>
      </p:sp>
    </p:spTree>
    <p:extLst>
      <p:ext uri="{BB962C8B-B14F-4D97-AF65-F5344CB8AC3E}">
        <p14:creationId xmlns:p14="http://schemas.microsoft.com/office/powerpoint/2010/main" val="5499259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500" fill="hold"/>
                                        <p:tgtEl>
                                          <p:spTgt spid="19"/>
                                        </p:tgtEl>
                                        <p:attrNameLst>
                                          <p:attrName>ppt_x</p:attrName>
                                        </p:attrNameLst>
                                      </p:cBhvr>
                                      <p:tavLst>
                                        <p:tav tm="0">
                                          <p:val>
                                            <p:strVal val="#ppt_x"/>
                                          </p:val>
                                        </p:tav>
                                        <p:tav tm="100000">
                                          <p:val>
                                            <p:strVal val="#ppt_x"/>
                                          </p:val>
                                        </p:tav>
                                      </p:tavLst>
                                    </p:anim>
                                    <p:anim calcmode="lin" valueType="num">
                                      <p:cBhvr additive="base">
                                        <p:cTn id="20"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additive="base">
                                        <p:cTn id="25" dur="500" fill="hold"/>
                                        <p:tgtEl>
                                          <p:spTgt spid="20"/>
                                        </p:tgtEl>
                                        <p:attrNameLst>
                                          <p:attrName>ppt_x</p:attrName>
                                        </p:attrNameLst>
                                      </p:cBhvr>
                                      <p:tavLst>
                                        <p:tav tm="0">
                                          <p:val>
                                            <p:strVal val="#ppt_x"/>
                                          </p:val>
                                        </p:tav>
                                        <p:tav tm="100000">
                                          <p:val>
                                            <p:strVal val="#ppt_x"/>
                                          </p:val>
                                        </p:tav>
                                      </p:tavLst>
                                    </p:anim>
                                    <p:anim calcmode="lin" valueType="num">
                                      <p:cBhvr additive="base">
                                        <p:cTn id="26"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cBhvr additive="base">
                                        <p:cTn id="31" dur="500" fill="hold"/>
                                        <p:tgtEl>
                                          <p:spTgt spid="21"/>
                                        </p:tgtEl>
                                        <p:attrNameLst>
                                          <p:attrName>ppt_x</p:attrName>
                                        </p:attrNameLst>
                                      </p:cBhvr>
                                      <p:tavLst>
                                        <p:tav tm="0">
                                          <p:val>
                                            <p:strVal val="#ppt_x"/>
                                          </p:val>
                                        </p:tav>
                                        <p:tav tm="100000">
                                          <p:val>
                                            <p:strVal val="#ppt_x"/>
                                          </p:val>
                                        </p:tav>
                                      </p:tavLst>
                                    </p:anim>
                                    <p:anim calcmode="lin" valueType="num">
                                      <p:cBhvr additive="base">
                                        <p:cTn id="32"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2"/>
                                        </p:tgtEl>
                                        <p:attrNameLst>
                                          <p:attrName>style.visibility</p:attrName>
                                        </p:attrNameLst>
                                      </p:cBhvr>
                                      <p:to>
                                        <p:strVal val="visible"/>
                                      </p:to>
                                    </p:set>
                                    <p:anim calcmode="lin" valueType="num">
                                      <p:cBhvr additive="base">
                                        <p:cTn id="37" dur="500" fill="hold"/>
                                        <p:tgtEl>
                                          <p:spTgt spid="22"/>
                                        </p:tgtEl>
                                        <p:attrNameLst>
                                          <p:attrName>ppt_x</p:attrName>
                                        </p:attrNameLst>
                                      </p:cBhvr>
                                      <p:tavLst>
                                        <p:tav tm="0">
                                          <p:val>
                                            <p:strVal val="#ppt_x"/>
                                          </p:val>
                                        </p:tav>
                                        <p:tav tm="100000">
                                          <p:val>
                                            <p:strVal val="#ppt_x"/>
                                          </p:val>
                                        </p:tav>
                                      </p:tavLst>
                                    </p:anim>
                                    <p:anim calcmode="lin" valueType="num">
                                      <p:cBhvr additive="base">
                                        <p:cTn id="38"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19" grpId="0" animBg="1"/>
      <p:bldP spid="20" grpId="0" animBg="1"/>
      <p:bldP spid="21" grpId="0" animBg="1"/>
      <p:bldP spid="2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845005-EFA5-4E4C-AED6-FEF2E0D7109E}"/>
              </a:ext>
            </a:extLst>
          </p:cNvPr>
          <p:cNvSpPr>
            <a:spLocks noGrp="1"/>
          </p:cNvSpPr>
          <p:nvPr>
            <p:ph type="title"/>
          </p:nvPr>
        </p:nvSpPr>
        <p:spPr/>
        <p:txBody>
          <a:bodyPr/>
          <a:lstStyle/>
          <a:p>
            <a:r>
              <a:rPr lang="en-GB" dirty="0"/>
              <a:t>Archive Exploration</a:t>
            </a:r>
          </a:p>
        </p:txBody>
      </p:sp>
      <p:sp>
        <p:nvSpPr>
          <p:cNvPr id="3" name="Content Placeholder 2">
            <a:extLst>
              <a:ext uri="{FF2B5EF4-FFF2-40B4-BE49-F238E27FC236}">
                <a16:creationId xmlns:a16="http://schemas.microsoft.com/office/drawing/2014/main" id="{DD71B864-20CE-7942-8A65-117D39727E81}"/>
              </a:ext>
            </a:extLst>
          </p:cNvPr>
          <p:cNvSpPr>
            <a:spLocks noGrp="1"/>
          </p:cNvSpPr>
          <p:nvPr>
            <p:ph sz="half" idx="1"/>
          </p:nvPr>
        </p:nvSpPr>
        <p:spPr/>
        <p:txBody>
          <a:bodyPr>
            <a:normAutofit/>
          </a:bodyPr>
          <a:lstStyle/>
          <a:p>
            <a:pPr marL="0" indent="0">
              <a:buNone/>
            </a:pPr>
            <a:r>
              <a:rPr lang="en-GB" dirty="0"/>
              <a:t>Group</a:t>
            </a:r>
          </a:p>
        </p:txBody>
      </p:sp>
      <p:sp>
        <p:nvSpPr>
          <p:cNvPr id="4" name="Content Placeholder 3">
            <a:extLst>
              <a:ext uri="{FF2B5EF4-FFF2-40B4-BE49-F238E27FC236}">
                <a16:creationId xmlns:a16="http://schemas.microsoft.com/office/drawing/2014/main" id="{AEBF0CDD-F4FF-604B-A51D-F37BC02CAD98}"/>
              </a:ext>
            </a:extLst>
          </p:cNvPr>
          <p:cNvSpPr>
            <a:spLocks noGrp="1"/>
          </p:cNvSpPr>
          <p:nvPr>
            <p:ph sz="half" idx="2"/>
          </p:nvPr>
        </p:nvSpPr>
        <p:spPr/>
        <p:txBody>
          <a:bodyPr>
            <a:normAutofit/>
          </a:bodyPr>
          <a:lstStyle/>
          <a:p>
            <a:pPr marL="0" indent="0">
              <a:buNone/>
            </a:pPr>
            <a:endParaRPr lang="en-GB" dirty="0"/>
          </a:p>
        </p:txBody>
      </p:sp>
    </p:spTree>
    <p:extLst>
      <p:ext uri="{BB962C8B-B14F-4D97-AF65-F5344CB8AC3E}">
        <p14:creationId xmlns:p14="http://schemas.microsoft.com/office/powerpoint/2010/main" val="3759036843"/>
      </p:ext>
    </p:extLst>
  </p:cSld>
  <p:clrMapOvr>
    <a:masterClrMapping/>
  </p:clrMapOvr>
</p:sld>
</file>

<file path=ppt/theme/theme1.xml><?xml version="1.0" encoding="utf-8"?>
<a:theme xmlns:a="http://schemas.openxmlformats.org/drawingml/2006/main" name="uni_of_warwick_ruby red_16_9">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uni_of_warwick_ruby_red_16_9_2810</Template>
  <TotalTime>11619</TotalTime>
  <Words>483</Words>
  <Application>Microsoft Macintosh PowerPoint</Application>
  <PresentationFormat>On-screen Show (16:9)</PresentationFormat>
  <Paragraphs>45</Paragraphs>
  <Slides>5</Slides>
  <Notes>1</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5</vt:i4>
      </vt:variant>
    </vt:vector>
  </HeadingPairs>
  <TitlesOfParts>
    <vt:vector size="13" baseType="lpstr">
      <vt:lpstr>Arial</vt:lpstr>
      <vt:lpstr>Calibri</vt:lpstr>
      <vt:lpstr>Lato</vt:lpstr>
      <vt:lpstr>Times New Roman</vt:lpstr>
      <vt:lpstr>Wingdings</vt:lpstr>
      <vt:lpstr>uni_of_warwick_ruby red_16_9</vt:lpstr>
      <vt:lpstr>1_Custom Design</vt:lpstr>
      <vt:lpstr>Custom Design</vt:lpstr>
      <vt:lpstr>Foreign Bodies: ‘This crowded isle’ and the end of  ‘Open Door’ Britain </vt:lpstr>
      <vt:lpstr>What happens in UK immigration discourse after 1948?</vt:lpstr>
      <vt:lpstr>(Never)Ending ‘Open Door Britain’ … or ‘Why Immigration control doesn’t work’</vt:lpstr>
      <vt:lpstr>Organic, Free-Range Essay Planning</vt:lpstr>
      <vt:lpstr>Archive Exploration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Contagious Communities, Contested Intersections</dc:title>
  <dc:creator>Microsoft Office User</dc:creator>
  <cp:lastModifiedBy>Bivins, Roberta</cp:lastModifiedBy>
  <cp:revision>322</cp:revision>
  <cp:lastPrinted>2018-03-22T09:31:03Z</cp:lastPrinted>
  <dcterms:created xsi:type="dcterms:W3CDTF">2016-05-26T09:13:48Z</dcterms:created>
  <dcterms:modified xsi:type="dcterms:W3CDTF">2023-01-26T14:46:02Z</dcterms:modified>
</cp:coreProperties>
</file>