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61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2041" autoAdjust="0"/>
  </p:normalViewPr>
  <p:slideViewPr>
    <p:cSldViewPr snapToGrid="0">
      <p:cViewPr varScale="1">
        <p:scale>
          <a:sx n="67" d="100"/>
          <a:sy n="67" d="100"/>
        </p:scale>
        <p:origin x="1053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5:48.30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1,'37'0,"24"-1,78 10,4 5,-42-7,9 1,-59 0,76 0,92 0,-73 14,-93-15,0-3,103-4,-63-1,-17 0,88 2,-86 5,29 1,521-7,-617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6:37.39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1 270,'92'0,"436"-8,97 2,-383 7,-165-1,316-8,20 2,-259 7,-55-8,-6 0,19 0,11 0,-15 4,180-29,33-5,-220 28,1-1,127-14,308-21,-277 34,-46-2,-130 8,137-4,1668 10,-1791-8,1 0,-69 9,-20-2,0 1,-1-1,1 0,0-1,14-3,-16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6:43.70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1 318,'55'-2,"64"-9,52-19,-7 2,-122 22,191-31,218-26,-207 31,-107 9,31-4,206-6,-203 21,76-2,2778 16,-1607-3,-1272 8,2-1,301-6,-361 7,2-1,14-6,-93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6:45.08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93,'94'-4,"99"-17,6-2,654-9,-298 33,-428-8,1 0,118 8,-235-1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6:50.48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1 138,'72'-1,"26"1,100 11,159 8,-163-13,440 0,-389-7,-242 1,274-3,-1-18,-56 6,-114 10,130-18,27-1,-201 21,114-7,375-20,-341 24,-28 0,44-2,-118 3,-8 0,212-4,2110 10,-2398-4,-16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6:52.32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5912 1,'-2685'0,"2652"1,-54 11,2-1,-3-4,-303 15,163-8,-242 33,425-44,-85 10,-213 30,135-24,-82 1,-527-20,805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6:53.64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46,'280'-8,"-162"5,-8 0,-13-10,9 0,216 11,-168 4,63-2,-194-2,-15-1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7:00.52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54,'222'-8,"-95"2,-9 1,169-3,-24 10,303-4,-393-4,70-2,2182 8,-1094 1,-1108-8,-5 0,862 8,-1068-1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7:02.01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6866 1,'-360'17,"257"-10,-159 17,-55 2,92-12,-112 5,-395-7,-131-12,694-7,6 0,86 8,4 0,-108-12,71-4,-131-1,29 8,85 3,-94-7,-100-2,-1439 15,1749-1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7:07.20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1 337,'150'-12,"-74"3,233-26,67-6,-113 16,202-11,-154 13,-8-4,-195 19,152-5,122-12,173-13,-394 32,85-2,-5 2,13-1,2735 8,-2984-1,0-1,1 0,-1 1,0-2,0 1,1-1,-1 1,5-4,1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7:08.84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1 121,'40'-2,"1"-2,46-11,7 0,190-8,3 15,57-3,500-17,-485 26,217-4,467 0,-644 7,20-2,447 2,-354 12,-312-9,438 5,690-9,-1317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5:49.68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1,'2060'0,"-1904"6,-10 1,951-6,-534-2,-523 1,-29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7:10.34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1 320,'77'-4,"95"-16,-147 16,117-17,77-11,-29 9,265-28,1 21,-217 27,148-6,513-20,-403 7,211-9,-282 5,-398 23,529-8,-394 12,129 19,-38 0,133 13,-251-17,-63-11,-36-3,47 8,238 33,-195-30,84-1,-64-6,105 10,-25-12,-135-5,-68-2,-16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7:11.77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1 161,'15'-1,"1"-1,24-5,-7 1,292-38,40 9,211-12,293 28,0 19,-335 2,-8 6,-363-2,346 15,-349-5,-19-1,75 2,84 4,-261-19,288 11,30 8,-154-5,-163-14,643 25,-628-27,224-8,-218 3,59-6,-79 8,58 3,-43 1,-45-1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7:13.38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263 1,'379'8,"-141"0,-17-2,204-1,-288-5,-133 0,-2 0,0-1,0 1,0 0,0 0,0 1,0-1,0 0,0 1,0-1,0 1,0 0,3 1,-5-2,0 1,0-1,0 0,0 0,0 1,0-1,0 0,0 1,0-1,0 0,0 0,0 1,0-1,0 0,0 1,0-1,0 0,0 0,0 1,0-1,0 0,-1 0,1 1,0-1,0 0,0 0,-1 1,1-1,0 0,0 0,0 0,-1 0,1 1,0-1,0 0,-1 0,1 0,0 0,-1 0,1 0,0 0,-13 7,-95 15,-151 36,75-19,-213 28,249-46,-3 6,18-8,35-7,64-8,0-2,-38-2,24-1,36 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7:14.27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4001 330,'-368'-26,"226"12,-986-71,263 10,-235-13,721 50,361 35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5:56.91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1 146,'40'0,"9"1,80-10,-43 1,-22 3,21-1,89 5,-72 3,189-2,-280-1,-1 0,19-4,13-2,19 1,19-2,229 8,-144 1,-86-8,-1 0,51 9,93-4,-167-4,12 0,39-3,-55 4,-5-1,-24 2,24 1,27-4,10 0,242 8,-309-2,0-1,18-4,-7 2,2-2,-15 3,0 1,21-1,164 4,-188-1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5:59.44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27,'2014'0,"-1916"-7,-1 0,45 1,8-1,2787 8,-2922 0,29 5,-28-4,28 2,-21-4,-15-1,0 1,0 0,0 0,13 3,-12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6:16.20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1,'24'1,"-1"2,1 0,41 12,-15-3,-32-9,27 1,11 2,95 14,-37-8,29 0,-1 1,372 15,-400-23,171 3,886-8,-1057-7,-2 0,555 8,-566-8,3 0,-89 7,-1-2,17-3,-16 3,28-3,-42 5,15 0,-1 0,1-1,21-5,-22 3,0 2,1-1,24 2,-26 1,-3-1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6:18.27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1 147,'150'1,"173"-2,-187-6,47-1,1052 9,-1146-8,-6 1,-70 5,171-6,-159 5,248-15,-157 10,-54 1,-6 1,113-4,-63 3,-2-1,-23 1,-5 0,1-1,6 0,44 9,97-4,-80-11,-109 10,182-8,492 12,-698-1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6:23.08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7328 133,'-404'-15,"298"9,-36 3,58 2,-98-14,-143-13,198 23,-101-2,-145-6,4-1,224 15,-127-1,31-14,133 9,-109-3,-518 9,579 6,5-1,81-5,-87 10,-15 3,152-13,-59 5,-35 1,-3 0,-1-1,-18 1,-7-1,55-7,-93 2,56 12,68-6,-59 1,100-9,-179 9,46 5,58-7,-8 1,30-2,-95-4,75-2,63 1,-2-1,0 2,-52 7,50-3,-1-3,1 0,-42-4,11 1,49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6:31.31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1,'142'12,"-31"-1,23-6,77 4,312 19,-165-26,-198-3,-151 0,0 0,0 0,-1-1,1 0,12-5,-12 4,0 0,1 0,18-1,-17 3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6-01-28T13:56:33.15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6196 2,'-284'-1,"-303"2,324 11,46 12,25-2,-210 29,-4-5,377-44,-76 10,-85 5,75-11,3 1,-216 6,287-11,-46 9,-23 1,-231-10,175-3,-721 1,874-1,0 0,-1-1,-22-7,20 5,0 0,-17-1,-98-4,-142 4,167 6,62-3,-47-7,39 5,-83 3,57 3,18-1,-67-3,111 1,0-2,0 0,-23-8,31 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10607-ED40-4A5E-98B3-C86100557D22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0E415-7BD9-466D-BC82-1978DA1DB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99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8</a:t>
            </a:r>
            <a:r>
              <a:rPr lang="en-GB" baseline="30000" dirty="0"/>
              <a:t>th</a:t>
            </a:r>
            <a:r>
              <a:rPr lang="en-GB" dirty="0"/>
              <a:t> August 1949, Causeway Green hostel, West Midlands – violent fighting breaks out. initiated by Poles upset over the attentions of a woman favouring the Jamaicans at a dance. Frequent occurrence, not out of ordinary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10E415-7BD9-466D-BC82-1978DA1DBD0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731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Nissen huts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10E415-7BD9-466D-BC82-1978DA1DBD0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629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ECC2C-748B-0190-F953-C0A615FD1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5001AB-6FF3-03E4-2E1F-2184F196D1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98AE49-5011-D419-AAFD-93C30E0230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8</a:t>
            </a:r>
            <a:r>
              <a:rPr lang="en-GB" baseline="30000" dirty="0"/>
              <a:t>th</a:t>
            </a:r>
            <a:r>
              <a:rPr lang="en-GB" dirty="0"/>
              <a:t> August 1949, Causeway Green hostel, West Midlands – violent fighting breaks out. initiated by Poles upset over the attentions of a woman favouring the Jamaicans at a dance. Frequent occurrence, not out of ordinary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BED 1902-1963, working/middle class paper, regionally but not nationally significant 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Paper published 1 week after the dance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hostel Management intended to evict Jamaican workers, reacted with resistance in staying put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Other points to remember:</a:t>
            </a:r>
          </a:p>
          <a:p>
            <a:pPr marL="228600" lvl="0" indent="-228600">
              <a:buAutoNum type="arabicPeriod"/>
            </a:pPr>
            <a:r>
              <a:rPr lang="en-GB" dirty="0"/>
              <a:t>Illegitimate mixed-race babies </a:t>
            </a:r>
          </a:p>
          <a:p>
            <a:pPr marL="228600" indent="-228600">
              <a:buAutoNum type="arabicPeriod" startAt="2"/>
            </a:pPr>
            <a:r>
              <a:rPr lang="en-GB" dirty="0"/>
              <a:t>Letchworth, West Bromwich, Leeds, Nottingham, Coventry and Birmingham; instances from 1946, 2 years before Windrush </a:t>
            </a:r>
          </a:p>
          <a:p>
            <a:pPr marL="228600" indent="-228600">
              <a:buAutoNum type="arabicPeriod" startAt="2"/>
            </a:pPr>
            <a:r>
              <a:rPr lang="en-GB" dirty="0"/>
              <a:t>Poles and Southern Irish instigated violent clashes with migrant workers from West Indies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AE48A6-1434-6C19-0F0A-72AD77BD3D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10E415-7BD9-466D-BC82-1978DA1DBD0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047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10E415-7BD9-466D-BC82-1978DA1DBD0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4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96045-0F45-680A-33AB-0D2FDD01A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0391D5-8839-48A4-CA88-80B0BA3DB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71D61-86AD-9747-53AF-0B6E198F9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B0FB-4713-49AC-98A3-CE182A9F3E0D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6E1D1-ADD2-B4E1-17F1-574BCB272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94330-1B5F-78BE-CB9D-28161418C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7193-8321-4D06-A894-26811D799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435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C5829-3235-0C44-E8BE-82DBDF15F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77D45C-BAB5-2545-EE91-A41603B2AD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3E214-FA2F-1A0E-735D-A0F3F5650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B0FB-4713-49AC-98A3-CE182A9F3E0D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F75CFE-FD4B-C271-3691-8606DEEB8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8C1E5C-E563-F4C0-4F60-47AA5C1BD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7193-8321-4D06-A894-26811D799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42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17FAA0-93EE-3D3B-5D27-7C667F0FC9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93071-EC57-5D53-9524-DECCD0EDC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06F59-0BC6-22BE-29C5-B4AE0E5D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B0FB-4713-49AC-98A3-CE182A9F3E0D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752F4-F3C7-9EC7-F73E-421DB75A9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916D0-0A4C-B704-D687-EA8FEF505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7193-8321-4D06-A894-26811D799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434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35F5E-0EFA-9186-A9A9-2FE89AFE9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D974A-E926-FE18-42BA-23660E0A5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6C31B-FBC2-19A5-F4A7-5FFA61681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B0FB-4713-49AC-98A3-CE182A9F3E0D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9F5C4-6064-FBA1-6DF8-16F6F7ED7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56E8C-6451-91FD-2779-CFDB998D3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7193-8321-4D06-A894-26811D799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016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22F50-357A-09AD-92A0-EB714F7E9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A58E23-5AAA-CE29-CBC1-14D57E152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ED5D2E-C2C3-3089-246F-692939AD2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B0FB-4713-49AC-98A3-CE182A9F3E0D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FB4AF-1932-5BE8-7713-6752FB4BE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5BA51-B7C5-15E1-A7CC-DA3537852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7193-8321-4D06-A894-26811D799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614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B691F-8BA9-4895-A377-1AA10F6F7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C366E-979F-0E03-AF2D-22F821A645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BF7CF-F1F6-CB2F-06A5-23A1EE9BAE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DE5D23-1E69-0390-DEB3-E84172CB7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B0FB-4713-49AC-98A3-CE182A9F3E0D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BB6D73-2E8C-129D-8688-312CC0985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E85EAC-CBA6-25FD-E796-5A5C5B923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7193-8321-4D06-A894-26811D799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265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FD713-2E25-AB9F-A831-BF282BB0E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3EA35D-CFBE-A0F9-FE89-16E07000A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A69EE1-18BD-3726-6E0D-A930E19F89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6958FC-93AD-1CFD-E457-93F3D65B3B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C087CF-18DC-D6F5-43B0-EEC55AAA7D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8FB49D-10CF-F091-5F0E-E3A8BF5A3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B0FB-4713-49AC-98A3-CE182A9F3E0D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F2BF81-D887-17DC-2AA6-A75EA2973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FA02E2-E163-74FE-82A9-0DD3AC64B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7193-8321-4D06-A894-26811D799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79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DB364-7CE4-DEBE-49EF-4972CBE7A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EE949C-F1B2-8AAB-D21D-55B850BC3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B0FB-4713-49AC-98A3-CE182A9F3E0D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804BE0-B1ED-E71D-3A85-AC3B80FE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00377F-9108-2D7E-7DB3-C7ADF0A2B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7193-8321-4D06-A894-26811D799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975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563C91-BFD5-84AA-D339-0C34AD2D8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B0FB-4713-49AC-98A3-CE182A9F3E0D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78565F-7AE2-FD3E-0A29-72151F746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34F667-6274-80A1-F14D-6F7AC7266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7193-8321-4D06-A894-26811D799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94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A6EEC-9CDA-FF4B-10C2-45366BC0E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EDEA1-8D5C-08A8-5B1C-769F900B5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674C7C-A2FF-E0D0-D108-74C898BCB5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CD6259-74ED-6C17-41DA-023285398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B0FB-4713-49AC-98A3-CE182A9F3E0D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C5DE66-D681-793A-F0EF-67A41C21B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EF197E-D30F-4C62-D6E9-346CBA976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7193-8321-4D06-A894-26811D799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322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D0E76-08FB-DD79-0774-1C8219CF6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589E01-88C9-14BB-27A3-8477A54A4E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AB526C-9EF0-46F2-E591-E1F66F466D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9608DE-E9AA-19D8-6679-2376A2E2E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B0FB-4713-49AC-98A3-CE182A9F3E0D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53DB82-1501-4D4E-1E4D-3F825D78B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705AB-CC7E-B459-87E5-73D5277D3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7193-8321-4D06-A894-26811D799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737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4B7D89-10A8-A461-BF27-72B64C722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688C2D-283B-60CD-C96C-9038AB340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84AA7-08A0-BD6E-EA5D-D5824DF241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37B0FB-4713-49AC-98A3-CE182A9F3E0D}" type="datetimeFigureOut">
              <a:rPr lang="en-GB" smtClean="0"/>
              <a:t>28/01/2026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1FB1A-7BBA-CE62-10BF-E20E3CFEF3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68903-751B-ED3D-661E-E9CF567CE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9D7193-8321-4D06-A894-26811D7993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06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9" Type="http://schemas.openxmlformats.org/officeDocument/2006/relationships/image" Target="../media/image21.png"/><Relationship Id="rId21" Type="http://schemas.openxmlformats.org/officeDocument/2006/relationships/image" Target="../media/image12.png"/><Relationship Id="rId34" Type="http://schemas.openxmlformats.org/officeDocument/2006/relationships/customXml" Target="../ink/ink16.xml"/><Relationship Id="rId42" Type="http://schemas.openxmlformats.org/officeDocument/2006/relationships/customXml" Target="../ink/ink20.xml"/><Relationship Id="rId47" Type="http://schemas.openxmlformats.org/officeDocument/2006/relationships/image" Target="../media/image25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6" Type="http://schemas.openxmlformats.org/officeDocument/2006/relationships/customXml" Target="../ink/ink7.xml"/><Relationship Id="rId29" Type="http://schemas.openxmlformats.org/officeDocument/2006/relationships/image" Target="../media/image16.png"/><Relationship Id="rId11" Type="http://schemas.openxmlformats.org/officeDocument/2006/relationships/image" Target="../media/image7.png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20.png"/><Relationship Id="rId40" Type="http://schemas.openxmlformats.org/officeDocument/2006/relationships/customXml" Target="../ink/ink19.xml"/><Relationship Id="rId45" Type="http://schemas.openxmlformats.org/officeDocument/2006/relationships/image" Target="../media/image24.png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49" Type="http://schemas.openxmlformats.org/officeDocument/2006/relationships/image" Target="../media/image26.png"/><Relationship Id="rId10" Type="http://schemas.openxmlformats.org/officeDocument/2006/relationships/customXml" Target="../ink/ink4.xml"/><Relationship Id="rId19" Type="http://schemas.openxmlformats.org/officeDocument/2006/relationships/image" Target="../media/image11.png"/><Relationship Id="rId31" Type="http://schemas.openxmlformats.org/officeDocument/2006/relationships/image" Target="../media/image17.png"/><Relationship Id="rId44" Type="http://schemas.openxmlformats.org/officeDocument/2006/relationships/customXml" Target="../ink/ink21.xml"/><Relationship Id="rId4" Type="http://schemas.openxmlformats.org/officeDocument/2006/relationships/customXml" Target="../ink/ink1.xml"/><Relationship Id="rId9" Type="http://schemas.openxmlformats.org/officeDocument/2006/relationships/image" Target="../media/image6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5.png"/><Relationship Id="rId30" Type="http://schemas.openxmlformats.org/officeDocument/2006/relationships/customXml" Target="../ink/ink14.xml"/><Relationship Id="rId35" Type="http://schemas.openxmlformats.org/officeDocument/2006/relationships/image" Target="../media/image19.png"/><Relationship Id="rId43" Type="http://schemas.openxmlformats.org/officeDocument/2006/relationships/image" Target="../media/image23.png"/><Relationship Id="rId48" Type="http://schemas.openxmlformats.org/officeDocument/2006/relationships/customXml" Target="../ink/ink23.xml"/><Relationship Id="rId8" Type="http://schemas.openxmlformats.org/officeDocument/2006/relationships/customXml" Target="../ink/ink3.xml"/><Relationship Id="rId3" Type="http://schemas.openxmlformats.org/officeDocument/2006/relationships/image" Target="../media/image3.png"/><Relationship Id="rId12" Type="http://schemas.openxmlformats.org/officeDocument/2006/relationships/customXml" Target="../ink/ink5.xml"/><Relationship Id="rId17" Type="http://schemas.openxmlformats.org/officeDocument/2006/relationships/image" Target="../media/image10.png"/><Relationship Id="rId25" Type="http://schemas.openxmlformats.org/officeDocument/2006/relationships/image" Target="../media/image14.png"/><Relationship Id="rId33" Type="http://schemas.openxmlformats.org/officeDocument/2006/relationships/image" Target="../media/image18.png"/><Relationship Id="rId38" Type="http://schemas.openxmlformats.org/officeDocument/2006/relationships/customXml" Target="../ink/ink18.xml"/><Relationship Id="rId46" Type="http://schemas.openxmlformats.org/officeDocument/2006/relationships/customXml" Target="../ink/ink22.xml"/><Relationship Id="rId20" Type="http://schemas.openxmlformats.org/officeDocument/2006/relationships/customXml" Target="../ink/ink9.xml"/><Relationship Id="rId41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bed under a bed&#10;&#10;AI-generated content may be incorrect.">
            <a:extLst>
              <a:ext uri="{FF2B5EF4-FFF2-40B4-BE49-F238E27FC236}">
                <a16:creationId xmlns:a16="http://schemas.microsoft.com/office/drawing/2014/main" id="{AB8F2B6C-F53A-A802-F778-989C2413CE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0466"/>
          <a:stretch>
            <a:fillRect/>
          </a:stretch>
        </p:blipFill>
        <p:spPr>
          <a:xfrm>
            <a:off x="2522358" y="-367645"/>
            <a:ext cx="9669642" cy="810705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7A4F4E-B2DB-0DE7-CCE4-A2F49CFA94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2228" y="743447"/>
            <a:ext cx="397338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GB" sz="4400" dirty="0"/>
              <a:t>‘Race rioting’: racial clashes in British migrant hostels, </a:t>
            </a:r>
            <a:br>
              <a:rPr lang="en-GB" sz="4400" dirty="0"/>
            </a:br>
            <a:r>
              <a:rPr lang="en-GB" sz="4400" dirty="0"/>
              <a:t>1946-1951</a:t>
            </a:r>
          </a:p>
        </p:txBody>
      </p:sp>
    </p:spTree>
    <p:extLst>
      <p:ext uri="{BB962C8B-B14F-4D97-AF65-F5344CB8AC3E}">
        <p14:creationId xmlns:p14="http://schemas.microsoft.com/office/powerpoint/2010/main" val="1126424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E314-7DDE-9357-BA7C-B8420D9A8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sz="6600" dirty="0"/>
              <a:t>Context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28CAC-B393-FA51-652C-52FA36D7A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492"/>
            <a:ext cx="10831718" cy="5762846"/>
          </a:xfrm>
        </p:spPr>
        <p:txBody>
          <a:bodyPr>
            <a:normAutofit fontScale="85000" lnSpcReduction="20000"/>
          </a:bodyPr>
          <a:lstStyle/>
          <a:p>
            <a:r>
              <a:rPr lang="en-GB" sz="2900" dirty="0"/>
              <a:t>1948 – </a:t>
            </a:r>
            <a:r>
              <a:rPr lang="en-GB" sz="2900" b="1" i="1" dirty="0"/>
              <a:t>British Nationality Act</a:t>
            </a:r>
          </a:p>
          <a:p>
            <a:pPr lvl="1"/>
            <a:r>
              <a:rPr lang="en-GB" sz="2600" dirty="0"/>
              <a:t>People from the Commonwealth/ Colonies to have right to live and work in Britain</a:t>
            </a:r>
          </a:p>
          <a:p>
            <a:pPr lvl="1"/>
            <a:r>
              <a:rPr lang="en-GB" sz="2600" dirty="0"/>
              <a:t>Approx. 300,000-500,000 from the Caribbean (1948-1971)</a:t>
            </a:r>
          </a:p>
          <a:p>
            <a:r>
              <a:rPr lang="en-GB" sz="2900" dirty="0"/>
              <a:t>1946-1951 - </a:t>
            </a:r>
            <a:r>
              <a:rPr lang="en-GB" sz="2900" b="1" i="1" dirty="0"/>
              <a:t>European Voluntary Workers </a:t>
            </a:r>
            <a:r>
              <a:rPr lang="en-GB" sz="2900" dirty="0"/>
              <a:t>schemes</a:t>
            </a:r>
          </a:p>
          <a:p>
            <a:pPr lvl="1"/>
            <a:r>
              <a:rPr lang="en-GB" sz="2600" dirty="0"/>
              <a:t>Around 80,000 unskilled workers from primarily Eastern Europe</a:t>
            </a:r>
          </a:p>
          <a:p>
            <a:pPr lvl="1"/>
            <a:r>
              <a:rPr lang="en-GB" sz="2600" dirty="0"/>
              <a:t>Alien status/ displaced – unstable, fired first, undesirable jobs</a:t>
            </a:r>
          </a:p>
          <a:p>
            <a:pPr lvl="1"/>
            <a:endParaRPr lang="en-GB" sz="2600" dirty="0"/>
          </a:p>
          <a:p>
            <a:r>
              <a:rPr lang="en-GB" sz="2900" dirty="0"/>
              <a:t>Upon arrival to Britain, workers found a </a:t>
            </a:r>
            <a:r>
              <a:rPr lang="en-GB" sz="2900" u="sng" dirty="0"/>
              <a:t>shortage of accommodation</a:t>
            </a:r>
          </a:p>
          <a:p>
            <a:pPr lvl="1"/>
            <a:r>
              <a:rPr lang="en-GB" sz="2600" dirty="0"/>
              <a:t>Migrant hostels set up near unskilled labour hotspots – Midlands and North especially </a:t>
            </a:r>
          </a:p>
          <a:p>
            <a:pPr lvl="1"/>
            <a:endParaRPr lang="en-GB" sz="2600" dirty="0"/>
          </a:p>
          <a:p>
            <a:r>
              <a:rPr lang="en-GB" sz="2900" dirty="0"/>
              <a:t>Causeway Green Hostel (Aug 1949):</a:t>
            </a:r>
          </a:p>
          <a:p>
            <a:pPr lvl="1"/>
            <a:r>
              <a:rPr lang="en-GB" sz="2600" dirty="0">
                <a:highlight>
                  <a:srgbClr val="FFFF00"/>
                </a:highlight>
              </a:rPr>
              <a:t>235 Poles</a:t>
            </a:r>
            <a:r>
              <a:rPr lang="en-GB" sz="2600" dirty="0"/>
              <a:t>, 18 EVWs, </a:t>
            </a:r>
          </a:p>
          <a:p>
            <a:pPr lvl="1"/>
            <a:r>
              <a:rPr lang="en-GB" sz="2600" dirty="0"/>
              <a:t>235 Southern Irish</a:t>
            </a:r>
          </a:p>
          <a:p>
            <a:pPr lvl="1"/>
            <a:r>
              <a:rPr lang="en-GB" sz="2600" dirty="0"/>
              <a:t>50 Northern Irish</a:t>
            </a:r>
          </a:p>
          <a:p>
            <a:pPr lvl="1"/>
            <a:r>
              <a:rPr lang="en-GB" sz="2600" dirty="0">
                <a:highlight>
                  <a:srgbClr val="FFFF00"/>
                </a:highlight>
              </a:rPr>
              <a:t>65 Jamaicans</a:t>
            </a:r>
          </a:p>
          <a:p>
            <a:pPr lvl="1"/>
            <a:r>
              <a:rPr lang="en-GB" sz="2600" dirty="0"/>
              <a:t>100 English, Scottish and Welsh.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6" name="Picture 5" descr="A couple of women walking in the snow&#10;&#10;AI-generated content may be incorrect.">
            <a:extLst>
              <a:ext uri="{FF2B5EF4-FFF2-40B4-BE49-F238E27FC236}">
                <a16:creationId xmlns:a16="http://schemas.microsoft.com/office/drawing/2014/main" id="{F46A708C-219B-98EF-B25F-8CFB1F0DD0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88" r="17862" b="21815"/>
          <a:stretch>
            <a:fillRect/>
          </a:stretch>
        </p:blipFill>
        <p:spPr>
          <a:xfrm>
            <a:off x="6842191" y="4138037"/>
            <a:ext cx="3667125" cy="2637768"/>
          </a:xfrm>
          <a:custGeom>
            <a:avLst/>
            <a:gdLst/>
            <a:ahLst/>
            <a:cxnLst/>
            <a:rect l="l" t="t" r="r" b="b"/>
            <a:pathLst>
              <a:path w="6009490" h="4186171">
                <a:moveTo>
                  <a:pt x="9049" y="0"/>
                </a:moveTo>
                <a:lnTo>
                  <a:pt x="6009490" y="0"/>
                </a:lnTo>
                <a:lnTo>
                  <a:pt x="6009490" y="4168273"/>
                </a:lnTo>
                <a:lnTo>
                  <a:pt x="5803951" y="4172925"/>
                </a:lnTo>
                <a:cubicBezTo>
                  <a:pt x="5729787" y="4171950"/>
                  <a:pt x="5655658" y="4168322"/>
                  <a:pt x="5581704" y="4162045"/>
                </a:cubicBezTo>
                <a:cubicBezTo>
                  <a:pt x="5474340" y="4154041"/>
                  <a:pt x="5366086" y="4142987"/>
                  <a:pt x="5259485" y="4163316"/>
                </a:cubicBezTo>
                <a:cubicBezTo>
                  <a:pt x="5142465" y="4185805"/>
                  <a:pt x="5025571" y="4185932"/>
                  <a:pt x="4907534" y="4180215"/>
                </a:cubicBezTo>
                <a:cubicBezTo>
                  <a:pt x="4806650" y="4175387"/>
                  <a:pt x="4706147" y="4149975"/>
                  <a:pt x="4604501" y="4176784"/>
                </a:cubicBezTo>
                <a:cubicBezTo>
                  <a:pt x="4594387" y="4178258"/>
                  <a:pt x="4584082" y="4177826"/>
                  <a:pt x="4574133" y="4175514"/>
                </a:cubicBezTo>
                <a:cubicBezTo>
                  <a:pt x="4462958" y="4160140"/>
                  <a:pt x="4351020" y="4172718"/>
                  <a:pt x="4239463" y="4168398"/>
                </a:cubicBezTo>
                <a:cubicBezTo>
                  <a:pt x="4188005" y="4166365"/>
                  <a:pt x="4135530" y="4167509"/>
                  <a:pt x="4084706" y="4162045"/>
                </a:cubicBezTo>
                <a:cubicBezTo>
                  <a:pt x="3968067" y="4149594"/>
                  <a:pt x="3851682" y="4142987"/>
                  <a:pt x="3736314" y="4172337"/>
                </a:cubicBezTo>
                <a:cubicBezTo>
                  <a:pt x="3702643" y="4180253"/>
                  <a:pt x="3668235" y="4184509"/>
                  <a:pt x="3633650" y="4185043"/>
                </a:cubicBezTo>
                <a:cubicBezTo>
                  <a:pt x="3520696" y="4189109"/>
                  <a:pt x="3408122" y="4181358"/>
                  <a:pt x="3295549" y="4175005"/>
                </a:cubicBezTo>
                <a:cubicBezTo>
                  <a:pt x="3217408" y="4170558"/>
                  <a:pt x="3139394" y="4160902"/>
                  <a:pt x="3061127" y="4169034"/>
                </a:cubicBezTo>
                <a:cubicBezTo>
                  <a:pt x="3015640" y="4173735"/>
                  <a:pt x="2969772" y="4173735"/>
                  <a:pt x="2924285" y="4169034"/>
                </a:cubicBezTo>
                <a:cubicBezTo>
                  <a:pt x="2840452" y="4159212"/>
                  <a:pt x="2755870" y="4157382"/>
                  <a:pt x="2671694" y="4163570"/>
                </a:cubicBezTo>
                <a:cubicBezTo>
                  <a:pt x="2546033" y="4174370"/>
                  <a:pt x="2420500" y="4183391"/>
                  <a:pt x="2294459" y="4166238"/>
                </a:cubicBezTo>
                <a:cubicBezTo>
                  <a:pt x="2222976" y="4155006"/>
                  <a:pt x="2150298" y="4153685"/>
                  <a:pt x="2078460" y="4162300"/>
                </a:cubicBezTo>
                <a:cubicBezTo>
                  <a:pt x="1907313" y="4186314"/>
                  <a:pt x="1735785" y="4178563"/>
                  <a:pt x="1564257" y="4168653"/>
                </a:cubicBezTo>
                <a:cubicBezTo>
                  <a:pt x="1449650" y="4161918"/>
                  <a:pt x="1334536" y="4149594"/>
                  <a:pt x="1220183" y="4165857"/>
                </a:cubicBezTo>
                <a:cubicBezTo>
                  <a:pt x="1074321" y="4186186"/>
                  <a:pt x="928331" y="4179452"/>
                  <a:pt x="782087" y="4173481"/>
                </a:cubicBezTo>
                <a:cubicBezTo>
                  <a:pt x="674723" y="4169034"/>
                  <a:pt x="567232" y="4155565"/>
                  <a:pt x="459614" y="4172210"/>
                </a:cubicBezTo>
                <a:cubicBezTo>
                  <a:pt x="448535" y="4173722"/>
                  <a:pt x="437265" y="4172591"/>
                  <a:pt x="426706" y="4168907"/>
                </a:cubicBezTo>
                <a:cubicBezTo>
                  <a:pt x="385869" y="4155464"/>
                  <a:pt x="342085" y="4153660"/>
                  <a:pt x="300283" y="4163697"/>
                </a:cubicBezTo>
                <a:cubicBezTo>
                  <a:pt x="223159" y="4180596"/>
                  <a:pt x="146162" y="4187965"/>
                  <a:pt x="67640" y="4172591"/>
                </a:cubicBezTo>
                <a:lnTo>
                  <a:pt x="14015" y="4169393"/>
                </a:lnTo>
                <a:lnTo>
                  <a:pt x="28554" y="3856095"/>
                </a:lnTo>
                <a:cubicBezTo>
                  <a:pt x="30458" y="3735660"/>
                  <a:pt x="27412" y="3615306"/>
                  <a:pt x="15626" y="3495237"/>
                </a:cubicBezTo>
                <a:cubicBezTo>
                  <a:pt x="-847" y="3348740"/>
                  <a:pt x="-4304" y="3201174"/>
                  <a:pt x="5296" y="3054118"/>
                </a:cubicBezTo>
                <a:cubicBezTo>
                  <a:pt x="11786" y="2969961"/>
                  <a:pt x="18539" y="2885804"/>
                  <a:pt x="22776" y="2801522"/>
                </a:cubicBezTo>
                <a:cubicBezTo>
                  <a:pt x="28180" y="2681630"/>
                  <a:pt x="25173" y="2561524"/>
                  <a:pt x="13771" y="2442014"/>
                </a:cubicBezTo>
                <a:cubicBezTo>
                  <a:pt x="4237" y="2350879"/>
                  <a:pt x="3177" y="2259120"/>
                  <a:pt x="10593" y="2167807"/>
                </a:cubicBezTo>
                <a:cubicBezTo>
                  <a:pt x="25690" y="2012336"/>
                  <a:pt x="9931" y="1856863"/>
                  <a:pt x="5032" y="1701516"/>
                </a:cubicBezTo>
                <a:cubicBezTo>
                  <a:pt x="-3577" y="1415742"/>
                  <a:pt x="20393" y="1130095"/>
                  <a:pt x="9666" y="844320"/>
                </a:cubicBezTo>
                <a:cubicBezTo>
                  <a:pt x="3841" y="702958"/>
                  <a:pt x="16420" y="561723"/>
                  <a:pt x="9666" y="420361"/>
                </a:cubicBezTo>
                <a:cubicBezTo>
                  <a:pt x="4105" y="319805"/>
                  <a:pt x="397" y="219250"/>
                  <a:pt x="4105" y="118568"/>
                </a:cubicBezTo>
                <a:cubicBezTo>
                  <a:pt x="5164" y="91109"/>
                  <a:pt x="5826" y="63523"/>
                  <a:pt x="9534" y="3644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9940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B0728-779D-9E64-A6B5-805F5CB89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6E36D-CF8B-A193-A671-B883EC128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19" y="81506"/>
            <a:ext cx="11155326" cy="1325563"/>
          </a:xfrm>
        </p:spPr>
        <p:txBody>
          <a:bodyPr/>
          <a:lstStyle/>
          <a:p>
            <a:r>
              <a:rPr lang="en-GB" dirty="0"/>
              <a:t>15</a:t>
            </a:r>
            <a:r>
              <a:rPr lang="en-GB" baseline="30000" dirty="0"/>
              <a:t>th</a:t>
            </a:r>
            <a:r>
              <a:rPr lang="en-GB" dirty="0"/>
              <a:t> April 1949 – </a:t>
            </a:r>
            <a:r>
              <a:rPr lang="en-GB" i="1" dirty="0"/>
              <a:t>Birmingham's Evening Dispatch</a:t>
            </a:r>
            <a:endParaRPr lang="en-GB" dirty="0"/>
          </a:p>
        </p:txBody>
      </p:sp>
      <p:pic>
        <p:nvPicPr>
          <p:cNvPr id="5" name="Content Placeholder 4" descr="A newspaper with text on it&#10;&#10;AI-generated content may be incorrect.">
            <a:extLst>
              <a:ext uri="{FF2B5EF4-FFF2-40B4-BE49-F238E27FC236}">
                <a16:creationId xmlns:a16="http://schemas.microsoft.com/office/drawing/2014/main" id="{A9B69297-5A0C-4F90-7462-CE514A7EA2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35663" r="35868" b="38668"/>
          <a:stretch>
            <a:fillRect/>
          </a:stretch>
        </p:blipFill>
        <p:spPr>
          <a:xfrm>
            <a:off x="1600230" y="1265274"/>
            <a:ext cx="2885621" cy="5592726"/>
          </a:xfrm>
          <a:prstGeom prst="rect">
            <a:avLst/>
          </a:prstGeom>
        </p:spPr>
      </p:pic>
      <p:pic>
        <p:nvPicPr>
          <p:cNvPr id="7" name="Picture 6" descr="A newspaper with text on it&#10;&#10;AI-generated content may be incorrect.">
            <a:extLst>
              <a:ext uri="{FF2B5EF4-FFF2-40B4-BE49-F238E27FC236}">
                <a16:creationId xmlns:a16="http://schemas.microsoft.com/office/drawing/2014/main" id="{64F87849-391D-6380-FE37-AD496521769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424" t="61085" r="35732"/>
          <a:stretch>
            <a:fillRect/>
          </a:stretch>
        </p:blipFill>
        <p:spPr>
          <a:xfrm>
            <a:off x="7204942" y="1265274"/>
            <a:ext cx="3386828" cy="559272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76433BEF-5836-E7C1-52FF-862040520A43}"/>
                  </a:ext>
                </a:extLst>
              </p14:cNvPr>
              <p14:cNvContentPartPr/>
              <p14:nvPr/>
            </p14:nvContentPartPr>
            <p14:xfrm>
              <a:off x="3214208" y="2576100"/>
              <a:ext cx="919440" cy="3888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76433BEF-5836-E7C1-52FF-862040520A4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60208" y="2468100"/>
                <a:ext cx="1027080" cy="25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BE242896-76C5-8B20-60A4-4FBFBD4B421C}"/>
                  </a:ext>
                </a:extLst>
              </p14:cNvPr>
              <p14:cNvContentPartPr/>
              <p14:nvPr/>
            </p14:nvContentPartPr>
            <p14:xfrm>
              <a:off x="2247608" y="3038340"/>
              <a:ext cx="1466640" cy="540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BE242896-76C5-8B20-60A4-4FBFBD4B421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93608" y="2930340"/>
                <a:ext cx="1574280" cy="22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69EF01D9-0354-061C-D449-F6CBDCE75124}"/>
                  </a:ext>
                </a:extLst>
              </p14:cNvPr>
              <p14:cNvContentPartPr/>
              <p14:nvPr/>
            </p14:nvContentPartPr>
            <p14:xfrm>
              <a:off x="3076328" y="4495620"/>
              <a:ext cx="1261800" cy="5292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69EF01D9-0354-061C-D449-F6CBDCE7512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022328" y="4388350"/>
                <a:ext cx="1369440" cy="26710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040C2286-F775-ECBB-FF2C-FB69DB82980A}"/>
                  </a:ext>
                </a:extLst>
              </p14:cNvPr>
              <p14:cNvContentPartPr/>
              <p14:nvPr/>
            </p14:nvContentPartPr>
            <p14:xfrm>
              <a:off x="1704728" y="4643220"/>
              <a:ext cx="2031480" cy="1008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040C2286-F775-ECBB-FF2C-FB69DB82980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50728" y="4535220"/>
                <a:ext cx="2139120" cy="22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B42D7678-64ED-E5FB-379B-C616F6142C34}"/>
                  </a:ext>
                </a:extLst>
              </p14:cNvPr>
              <p14:cNvContentPartPr/>
              <p14:nvPr/>
            </p14:nvContentPartPr>
            <p14:xfrm>
              <a:off x="2818928" y="6114900"/>
              <a:ext cx="1566720" cy="5292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B42D7678-64ED-E5FB-379B-C616F6142C34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764928" y="6006160"/>
                <a:ext cx="1674360" cy="27003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2DC01515-D1FB-A57C-8E84-6213AA2F6BD7}"/>
                  </a:ext>
                </a:extLst>
              </p14:cNvPr>
              <p14:cNvContentPartPr/>
              <p14:nvPr/>
            </p14:nvContentPartPr>
            <p14:xfrm>
              <a:off x="1666568" y="6209940"/>
              <a:ext cx="1833480" cy="5328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2DC01515-D1FB-A57C-8E84-6213AA2F6BD7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612557" y="6102665"/>
                <a:ext cx="1941141" cy="26747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DD92ED70-6734-8447-BAC9-B36723FF2678}"/>
                  </a:ext>
                </a:extLst>
              </p14:cNvPr>
              <p14:cNvContentPartPr/>
              <p14:nvPr/>
            </p14:nvContentPartPr>
            <p14:xfrm>
              <a:off x="1729208" y="6286260"/>
              <a:ext cx="2638440" cy="5904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DD92ED70-6734-8447-BAC9-B36723FF2678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675208" y="6178260"/>
                <a:ext cx="2746080" cy="27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6684323C-EA2F-E4F0-5AA8-83DED9E69EDE}"/>
                  </a:ext>
                </a:extLst>
              </p14:cNvPr>
              <p14:cNvContentPartPr/>
              <p14:nvPr/>
            </p14:nvContentPartPr>
            <p14:xfrm>
              <a:off x="9777008" y="2252460"/>
              <a:ext cx="637920" cy="2448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6684323C-EA2F-E4F0-5AA8-83DED9E69EDE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9723008" y="2144460"/>
                <a:ext cx="745560" cy="24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D3AFE0AB-B372-2D80-9F7B-43DFBF694A31}"/>
                  </a:ext>
                </a:extLst>
              </p14:cNvPr>
              <p14:cNvContentPartPr/>
              <p14:nvPr/>
            </p14:nvContentPartPr>
            <p14:xfrm>
              <a:off x="7494608" y="2447220"/>
              <a:ext cx="2230560" cy="8712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D3AFE0AB-B372-2D80-9F7B-43DFBF694A31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440608" y="2338772"/>
                <a:ext cx="2338200" cy="3036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23ED219B-FB04-0669-E174-838774FA59F9}"/>
                  </a:ext>
                </a:extLst>
              </p14:cNvPr>
              <p14:cNvContentPartPr/>
              <p14:nvPr/>
            </p14:nvContentPartPr>
            <p14:xfrm>
              <a:off x="7619528" y="2746020"/>
              <a:ext cx="2741040" cy="9756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23ED219B-FB04-0669-E174-838774FA59F9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565528" y="2638020"/>
                <a:ext cx="2848680" cy="31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F7ECFF66-F1D8-DF58-2B36-A87E1DED97D6}"/>
                  </a:ext>
                </a:extLst>
              </p14:cNvPr>
              <p14:cNvContentPartPr/>
              <p14:nvPr/>
            </p14:nvContentPartPr>
            <p14:xfrm>
              <a:off x="7448168" y="2914500"/>
              <a:ext cx="2900160" cy="114840"/>
            </p14:xfrm>
          </p:contentPart>
        </mc:Choice>
        <mc:Fallback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F7ECFF66-F1D8-DF58-2B36-A87E1DED97D6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394168" y="2806500"/>
                <a:ext cx="3007800" cy="33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F9A2DF61-7161-2176-4EAC-01F0D1E14E5D}"/>
                  </a:ext>
                </a:extLst>
              </p14:cNvPr>
              <p14:cNvContentPartPr/>
              <p14:nvPr/>
            </p14:nvContentPartPr>
            <p14:xfrm>
              <a:off x="7505408" y="3104940"/>
              <a:ext cx="866520" cy="33840"/>
            </p14:xfrm>
          </p:contentPart>
        </mc:Choice>
        <mc:Fallback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F9A2DF61-7161-2176-4EAC-01F0D1E14E5D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7451408" y="2996940"/>
                <a:ext cx="974160" cy="24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4F3CED1B-59E7-4DF3-6BB3-41E20B001D70}"/>
                  </a:ext>
                </a:extLst>
              </p14:cNvPr>
              <p14:cNvContentPartPr/>
              <p14:nvPr/>
            </p14:nvContentPartPr>
            <p14:xfrm>
              <a:off x="7633928" y="3369900"/>
              <a:ext cx="2721960" cy="64800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4F3CED1B-59E7-4DF3-6BB3-41E20B001D70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7579928" y="3261900"/>
                <a:ext cx="2829600" cy="28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CDD060A0-290B-546F-5B70-22A04A4AA768}"/>
                  </a:ext>
                </a:extLst>
              </p14:cNvPr>
              <p14:cNvContentPartPr/>
              <p14:nvPr/>
            </p14:nvContentPartPr>
            <p14:xfrm>
              <a:off x="7568048" y="3509580"/>
              <a:ext cx="2128680" cy="7704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CDD060A0-290B-546F-5B70-22A04A4AA768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514048" y="3401073"/>
                <a:ext cx="2236320" cy="2936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A39A0FC1-DEEF-3B95-C2DF-A3CCE209286F}"/>
                  </a:ext>
                </a:extLst>
              </p14:cNvPr>
              <p14:cNvContentPartPr/>
              <p14:nvPr/>
            </p14:nvContentPartPr>
            <p14:xfrm>
              <a:off x="9500888" y="3698220"/>
              <a:ext cx="516960" cy="1656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A39A0FC1-DEEF-3B95-C2DF-A3CCE209286F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9446888" y="3590220"/>
                <a:ext cx="624600" cy="23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6600FD72-F742-665B-353B-C14B5B6FCF3A}"/>
                  </a:ext>
                </a:extLst>
              </p14:cNvPr>
              <p14:cNvContentPartPr/>
              <p14:nvPr/>
            </p14:nvContentPartPr>
            <p14:xfrm>
              <a:off x="7695848" y="4819260"/>
              <a:ext cx="2624040" cy="19800"/>
            </p14:xfrm>
          </p:contentPart>
        </mc:Choice>
        <mc:Fallback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6600FD72-F742-665B-353B-C14B5B6FCF3A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7641848" y="4711260"/>
                <a:ext cx="2731680" cy="23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CF7FEBF9-7282-F83C-77A0-2469872F2B4A}"/>
                  </a:ext>
                </a:extLst>
              </p14:cNvPr>
              <p14:cNvContentPartPr/>
              <p14:nvPr/>
            </p14:nvContentPartPr>
            <p14:xfrm>
              <a:off x="7486688" y="4924020"/>
              <a:ext cx="2471760" cy="43200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CF7FEBF9-7282-F83C-77A0-2469872F2B4A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7432688" y="4816020"/>
                <a:ext cx="2579400" cy="25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237365D1-E39E-6394-CC02-ACB9D7A28904}"/>
                  </a:ext>
                </a:extLst>
              </p14:cNvPr>
              <p14:cNvContentPartPr/>
              <p14:nvPr/>
            </p14:nvContentPartPr>
            <p14:xfrm>
              <a:off x="7714928" y="5789100"/>
              <a:ext cx="2705040" cy="12132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237365D1-E39E-6394-CC02-ACB9D7A28904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660921" y="5681100"/>
                <a:ext cx="2812694" cy="33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4E572F68-ADF1-7345-4D79-12C6EA3E7EFB}"/>
                  </a:ext>
                </a:extLst>
              </p14:cNvPr>
              <p14:cNvContentPartPr/>
              <p14:nvPr/>
            </p14:nvContentPartPr>
            <p14:xfrm>
              <a:off x="7434128" y="6014460"/>
              <a:ext cx="3014280" cy="43560"/>
            </p14:xfrm>
          </p:contentPart>
        </mc:Choice>
        <mc:Fallback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4E572F68-ADF1-7345-4D79-12C6EA3E7EFB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7380128" y="5906460"/>
                <a:ext cx="3121920" cy="25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E659D035-AD34-3F4E-5CF9-1419AC17027B}"/>
                  </a:ext>
                </a:extLst>
              </p14:cNvPr>
              <p14:cNvContentPartPr/>
              <p14:nvPr/>
            </p14:nvContentPartPr>
            <p14:xfrm>
              <a:off x="7481648" y="6085740"/>
              <a:ext cx="2993400" cy="115200"/>
            </p14:xfrm>
          </p:contentPart>
        </mc:Choice>
        <mc:Fallback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E659D035-AD34-3F4E-5CF9-1419AC17027B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7427648" y="5977740"/>
                <a:ext cx="3101040" cy="33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D34BAF2D-5E03-F96C-02F8-9EFC6C909931}"/>
                  </a:ext>
                </a:extLst>
              </p14:cNvPr>
              <p14:cNvContentPartPr/>
              <p14:nvPr/>
            </p14:nvContentPartPr>
            <p14:xfrm>
              <a:off x="7467248" y="6314340"/>
              <a:ext cx="2890800" cy="67680"/>
            </p14:xfrm>
          </p:contentPart>
        </mc:Choice>
        <mc:Fallback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D34BAF2D-5E03-F96C-02F8-9EFC6C909931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7413241" y="6206340"/>
                <a:ext cx="2998453" cy="28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F672FDDC-B11E-6E0D-122C-4C2727F47DB1}"/>
                  </a:ext>
                </a:extLst>
              </p14:cNvPr>
              <p14:cNvContentPartPr/>
              <p14:nvPr/>
            </p14:nvContentPartPr>
            <p14:xfrm>
              <a:off x="7463288" y="6486060"/>
              <a:ext cx="610920" cy="115200"/>
            </p14:xfrm>
          </p:contentPart>
        </mc:Choice>
        <mc:Fallback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F672FDDC-B11E-6E0D-122C-4C2727F47DB1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7409288" y="6378060"/>
                <a:ext cx="718560" cy="33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AC8BD9A6-B0B5-1B8C-F12F-8DEAD9561B0A}"/>
                  </a:ext>
                </a:extLst>
              </p14:cNvPr>
              <p14:cNvContentPartPr/>
              <p14:nvPr/>
            </p14:nvContentPartPr>
            <p14:xfrm>
              <a:off x="8837048" y="6067740"/>
              <a:ext cx="1440360" cy="118800"/>
            </p14:xfrm>
          </p:contentPart>
        </mc:Choice>
        <mc:Fallback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AC8BD9A6-B0B5-1B8C-F12F-8DEAD9561B0A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8783048" y="5959740"/>
                <a:ext cx="1548000" cy="334440"/>
              </a:xfrm>
              <a:prstGeom prst="rect">
                <a:avLst/>
              </a:prstGeom>
            </p:spPr>
          </p:pic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C46ED8E5-FC8A-A1E6-F314-5ED5921C04E1}"/>
              </a:ext>
            </a:extLst>
          </p:cNvPr>
          <p:cNvSpPr txBox="1"/>
          <p:nvPr/>
        </p:nvSpPr>
        <p:spPr>
          <a:xfrm>
            <a:off x="4621530" y="2137410"/>
            <a:ext cx="1840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Pre-dating 1958 Notting Hill riots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719DF5C-A7B0-C775-F53E-C7D14D74AC60}"/>
              </a:ext>
            </a:extLst>
          </p:cNvPr>
          <p:cNvCxnSpPr>
            <a:stCxn id="32" idx="1"/>
          </p:cNvCxnSpPr>
          <p:nvPr/>
        </p:nvCxnSpPr>
        <p:spPr>
          <a:xfrm flipH="1">
            <a:off x="3870960" y="2460576"/>
            <a:ext cx="750570" cy="515034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18259C2-77EB-851B-8315-2D98058799E3}"/>
              </a:ext>
            </a:extLst>
          </p:cNvPr>
          <p:cNvSpPr txBox="1"/>
          <p:nvPr/>
        </p:nvSpPr>
        <p:spPr>
          <a:xfrm>
            <a:off x="4894111" y="4439002"/>
            <a:ext cx="184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Led to limits (30)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FF37C16-7033-FA62-8F9C-43951481F611}"/>
              </a:ext>
            </a:extLst>
          </p:cNvPr>
          <p:cNvSpPr txBox="1"/>
          <p:nvPr/>
        </p:nvSpPr>
        <p:spPr>
          <a:xfrm>
            <a:off x="4650959" y="5803974"/>
            <a:ext cx="241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Violence instigated by Poles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4C906CD-20CD-69FC-472C-EA979960B121}"/>
              </a:ext>
            </a:extLst>
          </p:cNvPr>
          <p:cNvSpPr txBox="1"/>
          <p:nvPr/>
        </p:nvSpPr>
        <p:spPr>
          <a:xfrm>
            <a:off x="10637994" y="2032252"/>
            <a:ext cx="18402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Stereotypes of morals and sexuality in terms of race and class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9259C64-EF4A-AA16-A9B0-4C1DCBD200D4}"/>
              </a:ext>
            </a:extLst>
          </p:cNvPr>
          <p:cNvSpPr txBox="1"/>
          <p:nvPr/>
        </p:nvSpPr>
        <p:spPr>
          <a:xfrm>
            <a:off x="5655439" y="3380539"/>
            <a:ext cx="2035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community integration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6FD4C33-C312-7FBB-7CAA-7AD5FC4649A7}"/>
              </a:ext>
            </a:extLst>
          </p:cNvPr>
          <p:cNvSpPr txBox="1"/>
          <p:nvPr/>
        </p:nvSpPr>
        <p:spPr>
          <a:xfrm>
            <a:off x="10637994" y="4522080"/>
            <a:ext cx="1840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‘invasive’ - language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88568DA-2949-AC73-E187-8FB008669460}"/>
              </a:ext>
            </a:extLst>
          </p:cNvPr>
          <p:cNvSpPr txBox="1"/>
          <p:nvPr/>
        </p:nvSpPr>
        <p:spPr>
          <a:xfrm>
            <a:off x="10989399" y="5956694"/>
            <a:ext cx="184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jealousy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F3B9CEE-BD72-DBF5-DFF5-AA03FB2F00B2}"/>
              </a:ext>
            </a:extLst>
          </p:cNvPr>
          <p:cNvCxnSpPr>
            <a:cxnSpLocks/>
          </p:cNvCxnSpPr>
          <p:nvPr/>
        </p:nvCxnSpPr>
        <p:spPr>
          <a:xfrm flipH="1" flipV="1">
            <a:off x="4423510" y="4522410"/>
            <a:ext cx="518359" cy="120810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0C5C2A1-3374-6B82-12C7-9BF98CAF39AF}"/>
              </a:ext>
            </a:extLst>
          </p:cNvPr>
          <p:cNvCxnSpPr>
            <a:cxnSpLocks/>
          </p:cNvCxnSpPr>
          <p:nvPr/>
        </p:nvCxnSpPr>
        <p:spPr>
          <a:xfrm flipH="1">
            <a:off x="4436032" y="6036240"/>
            <a:ext cx="326525" cy="235737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AB01F2A-411A-FE62-0F3A-4BC5CBB21FA4}"/>
              </a:ext>
            </a:extLst>
          </p:cNvPr>
          <p:cNvCxnSpPr>
            <a:cxnSpLocks/>
          </p:cNvCxnSpPr>
          <p:nvPr/>
        </p:nvCxnSpPr>
        <p:spPr>
          <a:xfrm flipH="1">
            <a:off x="10348328" y="2372943"/>
            <a:ext cx="381795" cy="286374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1295C33-75D8-2E85-2AE3-B97B5C00836F}"/>
              </a:ext>
            </a:extLst>
          </p:cNvPr>
          <p:cNvCxnSpPr>
            <a:cxnSpLocks/>
          </p:cNvCxnSpPr>
          <p:nvPr/>
        </p:nvCxnSpPr>
        <p:spPr>
          <a:xfrm flipV="1">
            <a:off x="6824663" y="3739074"/>
            <a:ext cx="479047" cy="99501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990D7D5-3D83-2B25-8E47-6241837211CB}"/>
              </a:ext>
            </a:extLst>
          </p:cNvPr>
          <p:cNvCxnSpPr>
            <a:cxnSpLocks/>
          </p:cNvCxnSpPr>
          <p:nvPr/>
        </p:nvCxnSpPr>
        <p:spPr>
          <a:xfrm flipH="1">
            <a:off x="10478872" y="4808334"/>
            <a:ext cx="251251" cy="4043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6AE1E27-1FD2-5645-F487-9121A61B01BE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0535979" y="5917327"/>
            <a:ext cx="453420" cy="224033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0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EB932-642A-CF3D-FE7A-B0D9ACC18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59"/>
            <a:ext cx="10515600" cy="1325563"/>
          </a:xfrm>
        </p:spPr>
        <p:txBody>
          <a:bodyPr/>
          <a:lstStyle/>
          <a:p>
            <a:r>
              <a:rPr lang="en-GB" dirty="0"/>
              <a:t>Conclusions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576D9-A12A-F851-BCF9-C965F2429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3822"/>
            <a:ext cx="10515600" cy="5632842"/>
          </a:xfrm>
        </p:spPr>
        <p:txBody>
          <a:bodyPr>
            <a:normAutofit/>
          </a:bodyPr>
          <a:lstStyle/>
          <a:p>
            <a:r>
              <a:rPr lang="en-GB" dirty="0"/>
              <a:t>Reflects that Eastern European migration was encouraged, on grounds of ‘ideal immigrants’, falling-birth rate “vigorous new blood from overseas”, “of great benefit to our stock”</a:t>
            </a:r>
          </a:p>
          <a:p>
            <a:r>
              <a:rPr lang="en-GB" dirty="0"/>
              <a:t>On other hand, West Indies labourers desired for their labour, not for their presence</a:t>
            </a:r>
          </a:p>
          <a:p>
            <a:r>
              <a:rPr lang="en-GB" dirty="0"/>
              <a:t>Prevalent theme of inter-racial relationship themes, esp. by locals</a:t>
            </a:r>
          </a:p>
          <a:p>
            <a:r>
              <a:rPr lang="en-GB" dirty="0"/>
              <a:t>‘race riots’ implies a matched clash, but Poles 4:1</a:t>
            </a:r>
          </a:p>
          <a:p>
            <a:r>
              <a:rPr lang="en-GB" dirty="0"/>
              <a:t>Haliburton explicitly pointed out problems started with managements sudden decision to ‘segregate the coloured inhabitants from the Polish and British’ -&gt; two groups were not encouraged to integrate -&gt; hostility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360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1676</TotalTime>
  <Words>430</Words>
  <Application>Microsoft Office PowerPoint</Application>
  <PresentationFormat>Widescreen</PresentationFormat>
  <Paragraphs>52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‘Race rioting’: racial clashes in British migrant hostels,  1946-1951</vt:lpstr>
      <vt:lpstr>Context </vt:lpstr>
      <vt:lpstr>15th April 1949 – Birmingham's Evening Dispatch</vt:lpstr>
      <vt:lpstr>Conclusions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 zaj</dc:creator>
  <cp:lastModifiedBy>julia zaj</cp:lastModifiedBy>
  <cp:revision>1</cp:revision>
  <dcterms:created xsi:type="dcterms:W3CDTF">2026-01-28T13:51:53Z</dcterms:created>
  <dcterms:modified xsi:type="dcterms:W3CDTF">2026-01-29T17:48:44Z</dcterms:modified>
</cp:coreProperties>
</file>