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3CF6AA-2075-B84A-934F-F4C7EBCBFB4B}" v="33" dt="2026-01-27T15:12:28.0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3"/>
    <p:restoredTop sz="94682"/>
  </p:normalViewPr>
  <p:slideViewPr>
    <p:cSldViewPr snapToGrid="0">
      <p:cViewPr>
        <p:scale>
          <a:sx n="124" d="100"/>
          <a:sy n="124" d="100"/>
        </p:scale>
        <p:origin x="128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5T14:37:26.776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1 268,'93'0,"1"0,2 1,3-2,-28-1,0-1,3-2,4 0,1-1,3-2,12-2,2-2,0 0,-22 1,1 0,0 0,-1 0,23-3,-1 0,0 0,0 0,0 0,-3 2,-10 1,-2 1,-3 1,-5 1,-2 2,-3 0,17-1,-5 2,-13 2,-3 1,-13 0,-2 1,34 0,-12 1,-4 0,2-2,-2 0,-4 0,-9 1,-8 1,1 0,12 0,23 0,-27 0,6 0,22 3,6 3,-21 0,3 1,1 3,9 2,2 3,0 2,5 2,0 2,-1 1,-5-1,0 2,-1 0,-2-2,0 1,-1-2,-7-2,-2-2,-1-1,24 2,-2-2,-1-5,-1-3,-2-3,0-2,4-2,1-2,4-2,1 0,3-2,1 0,-31 1,0 0,0 1,0-1,1 1,-1 0,0 1,1 0,-1 1,0 0,0 1,0-1,0 2,0-1,1 0,-1 0,1 0,-1 0,-1-2,-1 1,-1-2,31-3,-2-1,-6-3,-3-1,-9 0,-3-1,-8 0,-2 0,-9 2,-2 0,33-7,-22 6,-23 6,-20 3,3 20,-6-8,11 8,-3-12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5T14:37:29.207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21,'83'0,"0"0,-1 0,1 0,-3 0,3 0,2 0,2 0,3 0,-2 0,3 0,2 0,2 0,1 0,0 0,-6 0,1 0,1 0,0 0,1 0,0 0,-1 0,0 0,0 0,0 0,0 0,0 0,1 0,1 0,3 0,0 0,1 0,1 0,0 0,0 0,0 0,-11 0,1 0,0 0,1 0,-1 0,0 0,0 0,0 0,10 0,1 0,-1 0,1 0,-1 0,-1 0,0 0,-3 0,1 0,-1 0,-1 1,0-1,-1 1,-2 0,5 0,-1 0,-1 0,-1 1,-2 0,-2 0,5 0,-2 0,-2 1,-2 0,0-1,13 1,-1 1,-2-1,-3 0,-9-1,-1 1,-3-1,-1-1,14 0,-2-1,-2-1,-6-1,-1 0,-2-1,-10 0,-1-1,-2-1,23-1,-3-1,-8 0,-3 1,-4 2,-2 1,-3 0,-1 2,0 0,-1 0,1 0,-1 0,0 0,-1 0,-1 0,-1 0,-4 0,-1 0,-4 1,-1 0,44 0,-8 3,-9 1,-8 3,-5 3,-2 3,-8 1,-7 1,-8-1,-7-4,-2-2,1-3,-4-4,-1 0,-3-1,0 0,-1 0,1 0,0 0,-1 0,-1-1,7 0,-6 0,8-2,-9 2,4-1,1 1,1 1,1 0,-2 0,-3 0,-3 0,2 0,0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5T14:37:30.641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1,'87'0,"0"0,0 0,6 0,2 0,0 0,0 0,1 0,-1 0,1 0,0 0,-3 0,-10 0,-1 0,-4 0,23 0,-5 0,-15 0,-5 0,-16 0,-5 0,36 2,-31 0,-20-1,-16 0,-9-1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5T14:37:36.407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1,'75'0,"1"0,-1 0,0 0,-2 0,-1 0,0 0,-2 0,-4 0,-1 0,-1 0,-1 0,-4 0,-1 0,-5 0,-1 0,40 1,-20 2,-15 2,-6 0,-4 1,0-1,-2-1,-2 0,-3 0,2 2,3 0,10 0,9 2,6-1,3 0,-3-1,-2 0,-2 0,-2-1,0 0,0 2,-2-1,-3 1,-7-2,-8 0,-7-2,-4 1,-5 0,-3-1,1-1,-1-1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5T14:37:39.140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1,'91'0,"0"0,0 0,5 0,0 0,1 0,-2 1,-1 0,0 1,2 0,-1 1,-1 1,-6 0,-2 0,-1 1,-5-1,0 1,-3-2,-6 1,-2-2,-1 1,26-2,-4 0,-9-1,-4 0,-8 0,-2 0,-6 0,-2-1,38-2,-10-2,-12-2,-3 2,-4 2,7 2,2 0,7 1,4 0,-3 0,7 1,2 2,5 5,-2 1,1 4,-48-7,0-1,1 1,2 0,1 0,2 0,1-1,0 0,1 0,0 0,1-1,1 0,2 1,0 0,1 1,1 1,2-1,1 2,1-1,0 1,3 0,1 0,0 0,0 1,1-2,0 1,1-2,-1 0,-4 0,-2-2,3 0,-1-1,-5-1,-2-1,-3 0,-1-1,-1 1,-3-2,36 1,-13 0,-14 0,-11 0,-6 0,-2 0,-1 0,0-3,-3 0,-4-3,-7 1,-6 1,5 0,-1 1,1 1,-2-1,-1 1,3 0,-2 1,8-1,-13 1,7 1,1 0,-10 0,14 0,-9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5T14:37:40.506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20,'63'0,"0"0,-3 0,-5 0,10 0,-4 0,-11 0,-9 0,-9 0,-8 0,1 0,2 0,1 0,-1 0,-3 0,4 0,-1 0,-1 0,3-1,-7-2,7-2,-1 2,-5-1,-1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6B4DF-B4F0-7346-B41A-1E72E3415FCF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26EA8-0B12-2644-8BEC-DBAADAA7B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14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26EA8-0B12-2644-8BEC-DBAADAA7BA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94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350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29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43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647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2503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264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4212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754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64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196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12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5467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922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64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46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1927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488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9247825-7F84-2945-9906-8CEACF98C0E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C5414B9-B741-D84A-B085-5A837043BB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69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  <p:sldLayoutId id="214748386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customXml" Target="../ink/ink4.xml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mc/articles/PMC2899858/" TargetMode="External"/><Relationship Id="rId2" Type="http://schemas.openxmlformats.org/officeDocument/2006/relationships/hyperlink" Target="https://hansard.parliament.uk/commons/1961-02-17/debates/34eb2488-fd18-43d5-9df3-42bdb7ca4555/ControlOfImmigrati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B873F-0C6C-0B98-54CC-D8F6ABC449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“Should We Let Them Keep Pouring In?”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3F41EE-8E7C-58FF-1667-61F3E5F32C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Rory Wilkes</a:t>
            </a:r>
          </a:p>
        </p:txBody>
      </p:sp>
    </p:spTree>
    <p:extLst>
      <p:ext uri="{BB962C8B-B14F-4D97-AF65-F5344CB8AC3E}">
        <p14:creationId xmlns:p14="http://schemas.microsoft.com/office/powerpoint/2010/main" val="1966266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18862-116F-4416-BA7C-F73EC7B14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Daily Mail – Tuesday 2</a:t>
            </a:r>
            <a:r>
              <a:rPr lang="en-US" baseline="30000" dirty="0"/>
              <a:t>nd</a:t>
            </a:r>
            <a:r>
              <a:rPr lang="en-US" dirty="0"/>
              <a:t> September 1958- Maurice Edelman. </a:t>
            </a:r>
          </a:p>
        </p:txBody>
      </p:sp>
      <p:pic>
        <p:nvPicPr>
          <p:cNvPr id="5" name="Content Placeholder 4" descr="A newspaper with a black and white text&#10;&#10;AI-generated content may be incorrect.">
            <a:extLst>
              <a:ext uri="{FF2B5EF4-FFF2-40B4-BE49-F238E27FC236}">
                <a16:creationId xmlns:a16="http://schemas.microsoft.com/office/drawing/2014/main" id="{7A47BE9C-C3AB-C93E-D316-DD70D21E82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1636" y="2557463"/>
            <a:ext cx="3788728" cy="3317875"/>
          </a:xfrm>
        </p:spPr>
      </p:pic>
    </p:spTree>
    <p:extLst>
      <p:ext uri="{BB962C8B-B14F-4D97-AF65-F5344CB8AC3E}">
        <p14:creationId xmlns:p14="http://schemas.microsoft.com/office/powerpoint/2010/main" val="2603314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75549-9F9A-A6D1-E9B1-CD7192794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Daily Mail/Maurice Edelman in 1958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6236C4-ED1C-B833-F96B-587612BD11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Daily Mail, tabloid newspaper set up in 1896.</a:t>
            </a:r>
          </a:p>
          <a:p>
            <a:r>
              <a:rPr lang="en-US" dirty="0"/>
              <a:t>At the time- headed by Esmond Harmsworth, quite hostile toward immigration- heavily right leaning paper.</a:t>
            </a:r>
          </a:p>
          <a:p>
            <a:r>
              <a:rPr lang="en-US" dirty="0"/>
              <a:t>Significant readership in Britain- Fact that it is mentioned in the Hansard Documents highlights the political significance of the paper. </a:t>
            </a:r>
          </a:p>
          <a:p>
            <a:r>
              <a:rPr lang="en-US" dirty="0"/>
              <a:t>Maurice Edelman (Labour MP)- Wrote a Weekly comment in another paper, the New Statesman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082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F9622-51DB-DEA0-C935-20282CA9F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Context- Britain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7FFAC-87D8-7A84-A053-879BB50BC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13994"/>
            <a:ext cx="10515600" cy="380461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1946 and 1947- Free and Assisted Passages Schemes- Into and Out of the UK.</a:t>
            </a:r>
          </a:p>
          <a:p>
            <a:r>
              <a:rPr lang="en-US" dirty="0"/>
              <a:t>1948- British Nationality Act </a:t>
            </a:r>
          </a:p>
          <a:p>
            <a:r>
              <a:rPr lang="en-US" dirty="0"/>
              <a:t>Debates about the usefulness of the 1948 Act- part of the desire to maintain have a Britishness separate from empire.</a:t>
            </a:r>
          </a:p>
          <a:p>
            <a:r>
              <a:rPr lang="en-US" dirty="0"/>
              <a:t>Racialized opinions common within parliament</a:t>
            </a:r>
          </a:p>
          <a:p>
            <a:r>
              <a:rPr lang="en-US" dirty="0"/>
              <a:t>Needed empire to fulfill a labour shortage in 1950s but would be diluted by ‘British Stock’</a:t>
            </a:r>
          </a:p>
          <a:p>
            <a:r>
              <a:rPr lang="en-US" dirty="0"/>
              <a:t>In the late 1950s and Early 60s labour market shrinking.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88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8A846-A5FA-2DF0-728B-A9768DAE0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884" y="662679"/>
            <a:ext cx="10515600" cy="966565"/>
          </a:xfrm>
        </p:spPr>
        <p:txBody>
          <a:bodyPr/>
          <a:lstStyle/>
          <a:p>
            <a:r>
              <a:rPr lang="en-US" dirty="0"/>
              <a:t>Key aspects/debates</a:t>
            </a:r>
          </a:p>
        </p:txBody>
      </p:sp>
      <p:pic>
        <p:nvPicPr>
          <p:cNvPr id="4" name="Content Placeholder 4" descr="A newspaper with a black and white text&#10;&#10;AI-generated content may be incorrect.">
            <a:extLst>
              <a:ext uri="{FF2B5EF4-FFF2-40B4-BE49-F238E27FC236}">
                <a16:creationId xmlns:a16="http://schemas.microsoft.com/office/drawing/2014/main" id="{1E0049EE-3753-3010-DCF8-DC625410EF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81793" y="1565605"/>
            <a:ext cx="5117675" cy="4481664"/>
          </a:xfr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B09D8408-5E08-C4A8-4AD8-1E49334A773B}"/>
                  </a:ext>
                </a:extLst>
              </p14:cNvPr>
              <p14:cNvContentPartPr/>
              <p14:nvPr/>
            </p14:nvContentPartPr>
            <p14:xfrm>
              <a:off x="6357924" y="2038003"/>
              <a:ext cx="3191760" cy="13428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B09D8408-5E08-C4A8-4AD8-1E49334A773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68284" y="1858363"/>
                <a:ext cx="3371400" cy="49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5FA2F98-D85A-4B43-D707-DFFA97D3F27F}"/>
                  </a:ext>
                </a:extLst>
              </p14:cNvPr>
              <p14:cNvContentPartPr/>
              <p14:nvPr/>
            </p14:nvContentPartPr>
            <p14:xfrm>
              <a:off x="6779124" y="2180203"/>
              <a:ext cx="3805560" cy="381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5FA2F98-D85A-4B43-D707-DFFA97D3F27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89124" y="2000203"/>
                <a:ext cx="3985200" cy="39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5DCB845A-C371-3DA4-A2BE-83AACBD82019}"/>
                  </a:ext>
                </a:extLst>
              </p14:cNvPr>
              <p14:cNvContentPartPr/>
              <p14:nvPr/>
            </p14:nvContentPartPr>
            <p14:xfrm>
              <a:off x="10526004" y="2205043"/>
              <a:ext cx="741240" cy="252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5DCB845A-C371-3DA4-A2BE-83AACBD82019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436364" y="2025403"/>
                <a:ext cx="920880" cy="36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589756FB-5AFE-DE8B-C246-90E318A7C02F}"/>
                  </a:ext>
                </a:extLst>
              </p14:cNvPr>
              <p14:cNvContentPartPr/>
              <p14:nvPr/>
            </p14:nvContentPartPr>
            <p14:xfrm>
              <a:off x="7266924" y="2689243"/>
              <a:ext cx="971640" cy="5544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589756FB-5AFE-DE8B-C246-90E318A7C02F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177284" y="2509603"/>
                <a:ext cx="1151280" cy="41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33496C1-A694-868F-CDD1-F66B9D03F0A1}"/>
                  </a:ext>
                </a:extLst>
              </p14:cNvPr>
              <p14:cNvContentPartPr/>
              <p14:nvPr/>
            </p14:nvContentPartPr>
            <p14:xfrm>
              <a:off x="7306164" y="3272803"/>
              <a:ext cx="2547000" cy="9180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33496C1-A694-868F-CDD1-F66B9D03F0A1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216164" y="3093163"/>
                <a:ext cx="2726640" cy="45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33AFF3C8-D08F-E56A-C6F5-B54A4F4CE962}"/>
                  </a:ext>
                </a:extLst>
              </p14:cNvPr>
              <p14:cNvContentPartPr/>
              <p14:nvPr/>
            </p14:nvContentPartPr>
            <p14:xfrm>
              <a:off x="9707724" y="3314203"/>
              <a:ext cx="316800" cy="720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33AFF3C8-D08F-E56A-C6F5-B54A4F4CE962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9617724" y="3134563"/>
                <a:ext cx="496440" cy="366840"/>
              </a:xfrm>
              <a:prstGeom prst="rect">
                <a:avLst/>
              </a:prstGeom>
            </p:spPr>
          </p:pic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DB32B761-16FF-4EBD-8823-7848D06126C5}"/>
              </a:ext>
            </a:extLst>
          </p:cNvPr>
          <p:cNvSpPr txBox="1"/>
          <p:nvPr/>
        </p:nvSpPr>
        <p:spPr>
          <a:xfrm>
            <a:off x="765252" y="1245955"/>
            <a:ext cx="46282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Major Quotes and phrasing –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of the Anecdotal “</a:t>
            </a:r>
            <a:r>
              <a:rPr lang="en-US" dirty="0" err="1"/>
              <a:t>Mr</a:t>
            </a:r>
            <a:r>
              <a:rPr lang="en-US" dirty="0"/>
              <a:t> Jones” as an example for the symbolism of the migrant.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“the problem of the West Indian and Pakistani Immigrant is getting worse.”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“Only at Britain’s Ports does the Commonwealth immigration stand permanently at green”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Pressures on the immigrants to have jobs set up before they arrive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Does note- “Britain, after all is a friendly country where the descendants of many nationalities live in good relations”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Overall- links to previous tropes about the ‘right’ person and what they can provide to Britain.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865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9E662-6686-5C5F-D267-16F3A94F0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D9B37-BA71-6E3A-437B-0689BB451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124677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hlinkClick r:id="rId2"/>
              </a:rPr>
              <a:t>https://hansard.parliament.uk/commons/1961-02-17/debates/34eb2488-fd18-43d5-9df3-42bdb7ca4555/ControlOfImmigration</a:t>
            </a:r>
            <a:r>
              <a:rPr lang="en-US" dirty="0"/>
              <a:t> - Hansard Debates.</a:t>
            </a:r>
          </a:p>
          <a:p>
            <a:r>
              <a:rPr lang="en-US" dirty="0"/>
              <a:t>https://</a:t>
            </a:r>
            <a:r>
              <a:rPr lang="en-US" dirty="0" err="1"/>
              <a:t>go.gale.com</a:t>
            </a:r>
            <a:r>
              <a:rPr lang="en-US" dirty="0"/>
              <a:t>/</a:t>
            </a:r>
            <a:r>
              <a:rPr lang="en-US" dirty="0" err="1"/>
              <a:t>ps</a:t>
            </a:r>
            <a:r>
              <a:rPr lang="en-US" dirty="0"/>
              <a:t>/</a:t>
            </a:r>
            <a:r>
              <a:rPr lang="en-US" dirty="0" err="1"/>
              <a:t>retrieve.do?tabID</a:t>
            </a:r>
            <a:r>
              <a:rPr lang="en-US" dirty="0"/>
              <a:t>=</a:t>
            </a:r>
            <a:r>
              <a:rPr lang="en-US" dirty="0" err="1"/>
              <a:t>Newspapers&amp;resultListType</a:t>
            </a:r>
            <a:r>
              <a:rPr lang="en-US" dirty="0"/>
              <a:t>=</a:t>
            </a:r>
            <a:r>
              <a:rPr lang="en-US" dirty="0" err="1"/>
              <a:t>RESULT_LIST&amp;searchResultsType</a:t>
            </a:r>
            <a:r>
              <a:rPr lang="en-US" dirty="0"/>
              <a:t>=</a:t>
            </a:r>
            <a:r>
              <a:rPr lang="en-US" dirty="0" err="1"/>
              <a:t>SingleTab&amp;retrievalId</a:t>
            </a:r>
            <a:r>
              <a:rPr lang="en-US" dirty="0"/>
              <a:t>=e029ea13-26dc-474e-b614-f8af566eaefb&amp;hitCount=630&amp;gtmSearchId=9b5554ee-2c73-4a43-b557-93b3e62c570c&amp;searchType=</a:t>
            </a:r>
            <a:r>
              <a:rPr lang="en-US" dirty="0" err="1"/>
              <a:t>AdvancedSearchForm&amp;currentPosition</a:t>
            </a:r>
            <a:r>
              <a:rPr lang="en-US" dirty="0"/>
              <a:t>=88&amp;docId=GALE%7CEE1864925174&amp;docType=</a:t>
            </a:r>
            <a:r>
              <a:rPr lang="en-US" dirty="0" err="1"/>
              <a:t>Article&amp;sort</a:t>
            </a:r>
            <a:r>
              <a:rPr lang="en-US" dirty="0"/>
              <a:t>=</a:t>
            </a:r>
            <a:r>
              <a:rPr lang="en-US" dirty="0" err="1"/>
              <a:t>Pub+Date+Forward+Chron&amp;contentSegment</a:t>
            </a:r>
            <a:r>
              <a:rPr lang="en-US" dirty="0"/>
              <a:t>=ZDMH-MOD1&amp;prodId=</a:t>
            </a:r>
            <a:r>
              <a:rPr lang="en-US" dirty="0" err="1"/>
              <a:t>DMHA&amp;pageNum</a:t>
            </a:r>
            <a:r>
              <a:rPr lang="en-US" dirty="0"/>
              <a:t>=5&amp;contentSet=GALE%7CEE1864925174&amp;searchId=R23&amp;userGroupName=</a:t>
            </a:r>
            <a:r>
              <a:rPr lang="en-US" dirty="0" err="1"/>
              <a:t>warwick&amp;inPS</a:t>
            </a:r>
            <a:r>
              <a:rPr lang="en-US" dirty="0"/>
              <a:t>=true- Royal Mail Archives </a:t>
            </a:r>
          </a:p>
          <a:p>
            <a:r>
              <a:rPr lang="en-US" dirty="0"/>
              <a:t>https://</a:t>
            </a:r>
            <a:r>
              <a:rPr lang="en-US" dirty="0" err="1"/>
              <a:t>www.historic-newspapers.com</a:t>
            </a:r>
            <a:r>
              <a:rPr lang="en-US" dirty="0"/>
              <a:t>/</a:t>
            </a:r>
            <a:r>
              <a:rPr lang="en-US" dirty="0" err="1"/>
              <a:t>en-gb</a:t>
            </a:r>
            <a:r>
              <a:rPr lang="en-US" dirty="0"/>
              <a:t>/blogs/article/</a:t>
            </a:r>
            <a:r>
              <a:rPr lang="en-US" dirty="0" err="1"/>
              <a:t>daily-mail-history?srsltid</a:t>
            </a:r>
            <a:r>
              <a:rPr lang="en-US" dirty="0"/>
              <a:t>=AfmBOoq_POtAyMpw0XRq31EY35Ozw-rm-B5LJLAK35Lnmc_NTDD5q0zC</a:t>
            </a:r>
          </a:p>
          <a:p>
            <a:r>
              <a:rPr lang="en-GB" dirty="0" err="1"/>
              <a:t>Sandelson</a:t>
            </a:r>
            <a:r>
              <a:rPr lang="en-GB" dirty="0"/>
              <a:t>, N., &amp; Pottle, M.  (2011, January 06). Edelman, (Israel) Maurice (1911–1975), politician and novelist. </a:t>
            </a:r>
            <a:r>
              <a:rPr lang="en-GB" i="1" dirty="0"/>
              <a:t>Oxford Dictionary of National Biography.</a:t>
            </a:r>
            <a:r>
              <a:rPr lang="en-GB" dirty="0"/>
              <a:t> </a:t>
            </a:r>
          </a:p>
          <a:p>
            <a:r>
              <a:rPr lang="en-GB" dirty="0"/>
              <a:t>Paul, Kathleen. “‘British Subjects’ and ‘British Stock’: Labour’s Postwar Imperialism.” </a:t>
            </a:r>
            <a:r>
              <a:rPr lang="en-GB" i="1" dirty="0"/>
              <a:t>Journal of British Studies</a:t>
            </a:r>
            <a:r>
              <a:rPr lang="en-GB" dirty="0"/>
              <a:t>, vol. 34, no. 2, 1995, pp. 233–76.</a:t>
            </a:r>
          </a:p>
          <a:p>
            <a:r>
              <a:rPr lang="en-GB" dirty="0"/>
              <a:t>Roberta Bivins, </a:t>
            </a:r>
            <a:r>
              <a:rPr lang="en-GB" u="sng" dirty="0">
                <a:hlinkClick r:id="rId3"/>
              </a:rPr>
              <a:t>‘"The people have no more love left for the Commonwealth”: Media, Migration and Identity in the 1961-2 British Smallpox Outbreak’</a:t>
            </a:r>
            <a:r>
              <a:rPr lang="en-GB" dirty="0"/>
              <a:t>, Immigrants and Minorities, 25 (November 2008) 3: 263-289.</a:t>
            </a:r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248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6058</TotalTime>
  <Words>534</Words>
  <Application>Microsoft Office PowerPoint</Application>
  <PresentationFormat>Widescreen</PresentationFormat>
  <Paragraphs>32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Organic</vt:lpstr>
      <vt:lpstr>“Should We Let Them Keep Pouring In?”</vt:lpstr>
      <vt:lpstr>Daily Mail – Tuesday 2nd September 1958- Maurice Edelman. </vt:lpstr>
      <vt:lpstr>The Daily Mail/Maurice Edelman in 1958</vt:lpstr>
      <vt:lpstr>Context- Britain</vt:lpstr>
      <vt:lpstr>Key aspects/debates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WILKES, RORY (UG)</dc:creator>
  <cp:lastModifiedBy>WILKES, RORY (UG)</cp:lastModifiedBy>
  <cp:revision>2</cp:revision>
  <dcterms:created xsi:type="dcterms:W3CDTF">2026-01-25T11:29:56Z</dcterms:created>
  <dcterms:modified xsi:type="dcterms:W3CDTF">2026-01-30T08:02:17Z</dcterms:modified>
</cp:coreProperties>
</file>