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44849-BFC1-8DDA-E9BF-2CB106F230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80F1B2-ECA0-4E6C-B58B-2F99EAE9E1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44EDA-BDC3-0BD6-78EB-9456DD439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7D2E7-8B3B-C79C-B9FF-8723AD7E8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3151B-7394-CE32-CB44-B01EE86D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25837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D39E0-F0CB-2EDC-55C8-27AAFACE8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C9BE55-7726-FB43-A2AE-2999DCD43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76963-6FE7-9502-7E8A-4A6B09F6A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3CD2E-E39D-8A49-4C57-E5ACE0BF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5B813-CA65-5688-5EA0-F81007B5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418226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D06095-6ACE-BCB7-9818-CABE735B59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DB44B-E65E-1F03-332D-3A336BD8B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A0577-CA8A-F5AC-AC83-BC13F7F66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009DD-1BDA-35BF-55B1-C80EF4136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763B4-3F9A-6A0B-288A-9EACD643C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05378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64DB8-0469-B4C7-5125-C2BF914A4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DDC78-E1BE-794C-809A-854167D0E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6A761-F6E3-128A-5BA8-7BBB86C9F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A4698-B05C-D86E-FBDA-96A4C2CF7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48EC7-5E15-AAF5-8C82-0B5F7CF78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1398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06EA8-1C01-D14C-C795-D411FE827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F0315-EA21-4CA2-71AE-6159FD7E5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63E10-A04F-261C-29AC-80FE0630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A6934-FA17-9770-2B9D-5AB8BC4B1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EC074-4CA5-3C79-13DD-6C145F981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81944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3885D-E345-B5C5-1A71-8A52FEEC5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781A4-025E-6B19-6C8E-F75B5D6E3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AA5166-43EA-F81D-4DC5-DE728FDF0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DCD98-873B-AA28-713D-54F0141B8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D7247-50CA-B24C-8B47-BEA4EB445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33825-F9F5-BC40-5074-DD9A5CEE8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35434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69048-B064-3BB0-BF15-459C67639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34516-7E2F-4A78-E49A-4AFC183CE4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D5805-02AA-7844-AD79-1520685F9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081254-6727-C6C8-C02D-3D8F3003ED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1C10D3-A62C-5CFB-3FDA-D4073BF349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3E096D-601F-46A6-48A7-30723305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75464D-3999-A816-182B-23F33500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12631E-A3A5-325E-4267-68F678DE6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5282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D8BBB-D573-395E-3B47-1B4BDC3C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90DCA-654F-09DE-FCB4-8F0F7AEB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022168-B005-DE83-F13A-15B6F88C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EE044B-542D-91D7-4800-0F0A49DD7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698630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66A037-1784-BC18-75B1-E614AA3BA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96A47C-DE30-457F-8580-D7C783E4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0C858-B985-EB82-9AF8-4267427F0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07115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270D7-CD9E-DDDC-C258-1AA673A8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A3E92-F0B0-5EC1-6B60-040F82C52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68264-8487-9DCF-B6AD-28493DA42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6A1C9-6C11-99E5-412B-C03EBB376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7695A8-9D55-3DE7-F801-C7F91F7FB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AB39B7-38CB-AEC1-D6AE-1E586D8E3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94420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67E34-1464-0398-3C26-781AB477F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592B5B-B962-8A44-E88B-A9B234C07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68BE72-973B-A646-A332-2F967AA53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4FB763-C5CF-AED8-630F-2A6FB6118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10CA1-EE09-C52B-D845-20DC1D4D7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AFDC39-0A03-13E1-D200-14E5579A5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5444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CD81AA-4450-A16B-33FD-C37B5C104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7FF13-9266-9B0A-5DC0-B10CF4C24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E6BDC-D835-08DD-167B-CD7AFA7D77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D76D0-D47A-487D-A3C0-4D84175BE182}" type="datetimeFigureOut">
              <a:rPr lang="en-150" smtClean="0"/>
              <a:t>29/01/2026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A6B77-8717-8478-844F-E66242A9A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740AF-8BBF-72C6-8CC7-1C57246DE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96C555-C29E-47E5-A17B-2B0FCFD745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5471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earning from Enoch Powell's 'Rivers of Blood' Speech - The Atlantic">
            <a:extLst>
              <a:ext uri="{FF2B5EF4-FFF2-40B4-BE49-F238E27FC236}">
                <a16:creationId xmlns:a16="http://schemas.microsoft.com/office/drawing/2014/main" id="{07F47B87-7B5A-67C9-8B9D-DE0C45FA82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47"/>
          <a:stretch>
            <a:fillRect/>
          </a:stretch>
        </p:blipFill>
        <p:spPr bwMode="auto">
          <a:xfrm>
            <a:off x="0" y="0"/>
            <a:ext cx="12192000" cy="748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FDBB1E-F96E-544D-2E53-1555C8A56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369" y="1012371"/>
            <a:ext cx="10635344" cy="206828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F0502020204030204" pitchFamily="2" charset="-79"/>
              </a:rPr>
              <a:t>Enoch Powell’s </a:t>
            </a:r>
            <a:b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F0502020204030204" pitchFamily="2" charset="-79"/>
              </a:rPr>
            </a:b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F0502020204030204" pitchFamily="2" charset="-79"/>
              </a:rPr>
              <a:t>‘Rivers of Blood’ Speech </a:t>
            </a:r>
            <a:endParaRPr lang="en-15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haroni" panose="020F0502020204030204" pitchFamily="2" charset="-79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9405CD-A066-BE18-39E8-390F271F5E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21486" y="6346371"/>
            <a:ext cx="2993572" cy="35435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Image via The Atlantic</a:t>
            </a:r>
            <a:endParaRPr lang="en-150" b="1" dirty="0">
              <a:solidFill>
                <a:srgbClr val="FFC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A75D77C-EF6D-0A21-5B4B-E15275D822A6}"/>
              </a:ext>
            </a:extLst>
          </p:cNvPr>
          <p:cNvSpPr txBox="1">
            <a:spLocks/>
          </p:cNvSpPr>
          <p:nvPr/>
        </p:nvSpPr>
        <p:spPr>
          <a:xfrm>
            <a:off x="761997" y="2881312"/>
            <a:ext cx="8055431" cy="8599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F0502020204030204" pitchFamily="2" charset="-79"/>
              </a:rPr>
              <a:t>Reactions and Consequences</a:t>
            </a:r>
            <a:endParaRPr lang="en-150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haroni" panose="020F05020202040302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9575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AA78327-CCCD-0BC5-031F-68EF0A3B1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143" y="2037443"/>
            <a:ext cx="10352314" cy="4221843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“In this country in 15 or 10 years’ time, the Black man will have the whip hand over the white man.”</a:t>
            </a:r>
          </a:p>
          <a:p>
            <a:r>
              <a:rPr lang="en-GB" dirty="0">
                <a:solidFill>
                  <a:schemeClr val="bg1"/>
                </a:solidFill>
              </a:rPr>
              <a:t>“Difficulties lie in the present but the evils to be prevented or minimised lie several parliaments ahead.”</a:t>
            </a:r>
          </a:p>
          <a:p>
            <a:r>
              <a:rPr lang="en-GB" dirty="0">
                <a:solidFill>
                  <a:schemeClr val="bg1"/>
                </a:solidFill>
              </a:rPr>
              <a:t>“Alien element introduced into a country of population.”</a:t>
            </a:r>
          </a:p>
          <a:p>
            <a:r>
              <a:rPr lang="en-GB" dirty="0">
                <a:solidFill>
                  <a:schemeClr val="bg1"/>
                </a:solidFill>
              </a:rPr>
              <a:t>“Entry to this country was admission to privileges and opportunities eagerly sought…the existing population found themselves made strangers in their own country.”</a:t>
            </a:r>
          </a:p>
          <a:p>
            <a:r>
              <a:rPr lang="en-GB" dirty="0">
                <a:solidFill>
                  <a:schemeClr val="bg1"/>
                </a:solidFill>
              </a:rPr>
              <a:t>“The sense of being a persecuted minority which is growing among ordinary English people…is something that those without direct experience can hardly imagine.”</a:t>
            </a:r>
          </a:p>
          <a:p>
            <a:r>
              <a:rPr lang="en-GB" dirty="0">
                <a:solidFill>
                  <a:schemeClr val="bg1"/>
                </a:solidFill>
              </a:rPr>
              <a:t>As I look ahead, I am filled with foreboding; like the Roman, I seem to see "the River Tiber foaming with much blood." </a:t>
            </a:r>
            <a:endParaRPr lang="en-150" dirty="0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A852D78-E964-8280-61F5-9C44F72BC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1839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‘Rivers of Blood’</a:t>
            </a:r>
            <a:endParaRPr lang="en-15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7C0518-3202-876D-9E55-E294F752F546}"/>
              </a:ext>
            </a:extLst>
          </p:cNvPr>
          <p:cNvSpPr txBox="1"/>
          <p:nvPr/>
        </p:nvSpPr>
        <p:spPr>
          <a:xfrm>
            <a:off x="540657" y="1228424"/>
            <a:ext cx="1008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bg1"/>
                </a:solidFill>
              </a:rPr>
              <a:t>Speech given by Enoch Powell MP on April 20th 1968, Conservative Political Centre, Birmingham</a:t>
            </a:r>
            <a:endParaRPr lang="en-15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811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63832E0-A114-E63E-4B43-E3315A7C6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85" y="1316187"/>
            <a:ext cx="5051207" cy="403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ACE746-70BE-12DE-BDC0-EEB8AC80F8B8}"/>
              </a:ext>
            </a:extLst>
          </p:cNvPr>
          <p:cNvSpPr txBox="1"/>
          <p:nvPr/>
        </p:nvSpPr>
        <p:spPr>
          <a:xfrm>
            <a:off x="665785" y="5446338"/>
            <a:ext cx="505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bg1"/>
                </a:solidFill>
              </a:rPr>
              <a:t>Arthur Horner, New Statesman, April 26</a:t>
            </a:r>
            <a:r>
              <a:rPr lang="en-GB" b="1" i="1" baseline="30000" dirty="0">
                <a:solidFill>
                  <a:schemeClr val="bg1"/>
                </a:solidFill>
              </a:rPr>
              <a:t>th</a:t>
            </a:r>
            <a:r>
              <a:rPr lang="en-GB" b="1" i="1" dirty="0">
                <a:solidFill>
                  <a:schemeClr val="bg1"/>
                </a:solidFill>
              </a:rPr>
              <a:t> 1968</a:t>
            </a:r>
            <a:endParaRPr lang="en-150" b="1" i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136CCF-53D9-E1FC-52D0-E745EEDBFD1E}"/>
              </a:ext>
            </a:extLst>
          </p:cNvPr>
          <p:cNvSpPr txBox="1"/>
          <p:nvPr/>
        </p:nvSpPr>
        <p:spPr>
          <a:xfrm>
            <a:off x="6258890" y="5664142"/>
            <a:ext cx="5375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chemeClr val="bg1"/>
                </a:solidFill>
              </a:rPr>
              <a:t>Bernard Cookson, Evening News, Feb. 22</a:t>
            </a:r>
            <a:r>
              <a:rPr lang="en-GB" b="1" i="1" baseline="30000" dirty="0">
                <a:solidFill>
                  <a:schemeClr val="bg1"/>
                </a:solidFill>
              </a:rPr>
              <a:t>nd</a:t>
            </a:r>
            <a:r>
              <a:rPr lang="en-GB" b="1" i="1" dirty="0">
                <a:solidFill>
                  <a:schemeClr val="bg1"/>
                </a:solidFill>
              </a:rPr>
              <a:t> 1973</a:t>
            </a:r>
            <a:endParaRPr lang="en-150" b="1" i="1" dirty="0">
              <a:solidFill>
                <a:schemeClr val="bg1"/>
              </a:solidFill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750A05D1-2F5E-C35C-FE79-BA54B6886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890" y="1226996"/>
            <a:ext cx="5267325" cy="440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20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etter from an immigration official at Heathrow Airport voicing support for Enoch Powell MP following his speech on immigration in Birmingham 1968 (HO 223/108)">
            <a:extLst>
              <a:ext uri="{FF2B5EF4-FFF2-40B4-BE49-F238E27FC236}">
                <a16:creationId xmlns:a16="http://schemas.microsoft.com/office/drawing/2014/main" id="{9CC310BE-06CC-95C9-0188-5B3C6945C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07" y="185057"/>
            <a:ext cx="4298722" cy="639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61319EF-53AA-296D-AEFA-CE05A9816C84}"/>
              </a:ext>
            </a:extLst>
          </p:cNvPr>
          <p:cNvSpPr/>
          <p:nvPr/>
        </p:nvSpPr>
        <p:spPr>
          <a:xfrm>
            <a:off x="223520" y="3479800"/>
            <a:ext cx="4185920" cy="1137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1E8E69C0-D0EE-C118-5083-26911AA0B028}"/>
              </a:ext>
            </a:extLst>
          </p:cNvPr>
          <p:cNvSpPr txBox="1">
            <a:spLocks/>
          </p:cNvSpPr>
          <p:nvPr/>
        </p:nvSpPr>
        <p:spPr>
          <a:xfrm>
            <a:off x="4641484" y="395878"/>
            <a:ext cx="6973341" cy="77144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i="1" dirty="0">
                <a:solidFill>
                  <a:schemeClr val="bg1"/>
                </a:solidFill>
              </a:rPr>
              <a:t>Letter from an immigration official at Heathrow Airport voicing support for Enoch Powell following his speech, May 7</a:t>
            </a:r>
            <a:r>
              <a:rPr lang="en-GB" i="1" baseline="30000" dirty="0">
                <a:solidFill>
                  <a:schemeClr val="bg1"/>
                </a:solidFill>
              </a:rPr>
              <a:t>th</a:t>
            </a:r>
            <a:r>
              <a:rPr lang="en-GB" i="1" dirty="0">
                <a:solidFill>
                  <a:schemeClr val="bg1"/>
                </a:solidFill>
              </a:rPr>
              <a:t> 1968, via National Archives</a:t>
            </a:r>
            <a:endParaRPr lang="en-150" i="1" dirty="0">
              <a:solidFill>
                <a:schemeClr val="bg1"/>
              </a:solidFill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C70B0A0-9E2B-24FE-EB8E-34A1F9CD484E}"/>
              </a:ext>
            </a:extLst>
          </p:cNvPr>
          <p:cNvSpPr txBox="1">
            <a:spLocks/>
          </p:cNvSpPr>
          <p:nvPr/>
        </p:nvSpPr>
        <p:spPr>
          <a:xfrm>
            <a:off x="4805463" y="2037443"/>
            <a:ext cx="7052861" cy="442467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Powell’s views on immigration were a decisive factor in the Conservative Party’s unexpected victory in the 1970 general election</a:t>
            </a:r>
          </a:p>
          <a:p>
            <a:r>
              <a:rPr lang="en-GB" dirty="0">
                <a:solidFill>
                  <a:schemeClr val="bg1"/>
                </a:solidFill>
              </a:rPr>
              <a:t>Over 10,000 letters sent in support, the most a politician has ever received in such a small space of time</a:t>
            </a:r>
          </a:p>
          <a:p>
            <a:r>
              <a:rPr lang="en-GB" dirty="0">
                <a:solidFill>
                  <a:schemeClr val="bg1"/>
                </a:solidFill>
              </a:rPr>
              <a:t>Sparked a string of racial attacks in Wolverhampton and across the country</a:t>
            </a:r>
          </a:p>
          <a:p>
            <a:r>
              <a:rPr lang="en-GB" dirty="0">
                <a:solidFill>
                  <a:schemeClr val="bg1"/>
                </a:solidFill>
              </a:rPr>
              <a:t>75% of the British population agreed with Powell’s demand for non-white immigration to be halted completely</a:t>
            </a:r>
          </a:p>
          <a:p>
            <a:r>
              <a:rPr lang="en-GB" dirty="0">
                <a:solidFill>
                  <a:schemeClr val="bg1"/>
                </a:solidFill>
              </a:rPr>
              <a:t>60% agreed with the call for the repatriation of non-whites already resident in Britain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90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Arial Black</vt:lpstr>
      <vt:lpstr>Office Theme</vt:lpstr>
      <vt:lpstr>Enoch Powell’s  ‘Rivers of Blood’ Speech </vt:lpstr>
      <vt:lpstr>‘Rivers of Blood’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DRAKE-PERELLO, SOFIA (UG)</dc:creator>
  <cp:lastModifiedBy>DRAKE-PERELLO, SOFIA (UG)</cp:lastModifiedBy>
  <cp:revision>12</cp:revision>
  <dcterms:created xsi:type="dcterms:W3CDTF">2026-01-29T17:01:23Z</dcterms:created>
  <dcterms:modified xsi:type="dcterms:W3CDTF">2026-01-29T18:51:45Z</dcterms:modified>
</cp:coreProperties>
</file>